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22"/>
  </p:notesMasterIdLst>
  <p:sldIdLst>
    <p:sldId id="256" r:id="rId2"/>
    <p:sldId id="257" r:id="rId3"/>
    <p:sldId id="258" r:id="rId4"/>
    <p:sldId id="263" r:id="rId5"/>
    <p:sldId id="259" r:id="rId6"/>
    <p:sldId id="279" r:id="rId7"/>
    <p:sldId id="264" r:id="rId8"/>
    <p:sldId id="265" r:id="rId9"/>
    <p:sldId id="266" r:id="rId10"/>
    <p:sldId id="267" r:id="rId11"/>
    <p:sldId id="268" r:id="rId12"/>
    <p:sldId id="271" r:id="rId13"/>
    <p:sldId id="272" r:id="rId14"/>
    <p:sldId id="270" r:id="rId15"/>
    <p:sldId id="274" r:id="rId16"/>
    <p:sldId id="278" r:id="rId17"/>
    <p:sldId id="273" r:id="rId18"/>
    <p:sldId id="276" r:id="rId19"/>
    <p:sldId id="280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0000" autoAdjust="0"/>
  </p:normalViewPr>
  <p:slideViewPr>
    <p:cSldViewPr snapToGrid="0">
      <p:cViewPr varScale="1">
        <p:scale>
          <a:sx n="101" d="100"/>
          <a:sy n="101" d="100"/>
        </p:scale>
        <p:origin x="120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841F5-1824-48B8-BC83-73CC4CEE8528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8859-D4BE-4836-AFA1-D1FF7901A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1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8859-D4BE-4836-AFA1-D1FF7901A9A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13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4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5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1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4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0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5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1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1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0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068E-F102-4064-BDB3-01A525CB03AE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32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ov"/><Relationship Id="rId7" Type="http://schemas.openxmlformats.org/officeDocument/2006/relationships/image" Target="../media/image1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jpg"/><Relationship Id="rId4" Type="http://schemas.openxmlformats.org/officeDocument/2006/relationships/video" Target="../media/media2.mo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7593" y="-1379386"/>
            <a:ext cx="8676222" cy="32004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AUV Docking 2021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7499" y="2484565"/>
            <a:ext cx="8676222" cy="1905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PDR for the Test Mooring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 March 2021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Subsystems – Top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Radio telemetry to shore</a:t>
            </a:r>
            <a:endParaRPr lang="en-US" dirty="0"/>
          </a:p>
          <a:p>
            <a:r>
              <a:rPr lang="en-US" dirty="0"/>
              <a:t>Power generation and energy storage</a:t>
            </a:r>
          </a:p>
          <a:p>
            <a:r>
              <a:rPr lang="en-US" dirty="0" smtClean="0"/>
              <a:t>Buoy and misc. electronics</a:t>
            </a:r>
            <a:endParaRPr lang="en-US" dirty="0"/>
          </a:p>
          <a:p>
            <a:r>
              <a:rPr lang="en-US" dirty="0"/>
              <a:t>Riser to </a:t>
            </a:r>
            <a:r>
              <a:rPr lang="en-US" dirty="0" smtClean="0"/>
              <a:t>buoy – Electro/Mechanical</a:t>
            </a:r>
            <a:endParaRPr lang="en-US" dirty="0"/>
          </a:p>
          <a:p>
            <a:r>
              <a:rPr lang="en-US" dirty="0" smtClean="0"/>
              <a:t>Anchor</a:t>
            </a:r>
          </a:p>
          <a:p>
            <a:r>
              <a:rPr lang="en-US" dirty="0" smtClean="0"/>
              <a:t>Seafloor Cable to 2</a:t>
            </a:r>
            <a:r>
              <a:rPr lang="en-US" baseline="30000" dirty="0" smtClean="0"/>
              <a:t>nd</a:t>
            </a:r>
            <a:r>
              <a:rPr lang="en-US" dirty="0" smtClean="0"/>
              <a:t> anchor</a:t>
            </a:r>
          </a:p>
          <a:p>
            <a:r>
              <a:rPr lang="en-US" dirty="0" smtClean="0"/>
              <a:t>Subsurface Dock </a:t>
            </a:r>
            <a:r>
              <a:rPr lang="en-US" dirty="0"/>
              <a:t>with electronics</a:t>
            </a:r>
          </a:p>
          <a:p>
            <a:r>
              <a:rPr lang="en-US" dirty="0"/>
              <a:t>Niobium power transfer section</a:t>
            </a:r>
          </a:p>
          <a:p>
            <a:r>
              <a:rPr lang="en-US" dirty="0" smtClean="0"/>
              <a:t>Subsurface float</a:t>
            </a:r>
          </a:p>
        </p:txBody>
      </p:sp>
    </p:spTree>
    <p:extLst>
      <p:ext uri="{BB962C8B-B14F-4D97-AF65-F5344CB8AC3E}">
        <p14:creationId xmlns:p14="http://schemas.microsoft.com/office/powerpoint/2010/main" val="54455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6884" y="-419483"/>
            <a:ext cx="10515600" cy="1325563"/>
          </a:xfrm>
        </p:spPr>
        <p:txBody>
          <a:bodyPr/>
          <a:lstStyle/>
          <a:p>
            <a:r>
              <a:rPr lang="en-US" dirty="0" smtClean="0"/>
              <a:t>Buoy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5" y="1011341"/>
            <a:ext cx="8465582" cy="530936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Use the MBARI Vertical Profiler (MVP) surface float</a:t>
            </a:r>
          </a:p>
          <a:p>
            <a:pPr lvl="1"/>
            <a:r>
              <a:rPr lang="en-US" dirty="0" smtClean="0"/>
              <a:t>Old tower is being used on the WEC project </a:t>
            </a:r>
          </a:p>
          <a:p>
            <a:pPr lvl="1"/>
            <a:r>
              <a:rPr lang="en-US" dirty="0" smtClean="0"/>
              <a:t>Build a new frame to hold solar panels, radio antennas, lifting eyes</a:t>
            </a:r>
          </a:p>
          <a:p>
            <a:pPr lvl="1"/>
            <a:r>
              <a:rPr lang="en-US" dirty="0" smtClean="0"/>
              <a:t>Paint below waterline with antifouling paint</a:t>
            </a:r>
          </a:p>
          <a:p>
            <a:r>
              <a:rPr lang="en-US" dirty="0" smtClean="0"/>
              <a:t>Electronics installed in a Pelican 0370 plastic box</a:t>
            </a:r>
          </a:p>
          <a:p>
            <a:pPr lvl="1"/>
            <a:r>
              <a:rPr lang="en-US" dirty="0" smtClean="0"/>
              <a:t>Heat sink and U/W connectors added</a:t>
            </a:r>
          </a:p>
          <a:p>
            <a:r>
              <a:rPr lang="en-US" dirty="0" smtClean="0"/>
              <a:t>Sierra MP55 cellular router and </a:t>
            </a:r>
            <a:r>
              <a:rPr lang="en-US" dirty="0" err="1" smtClean="0"/>
              <a:t>WiFi</a:t>
            </a:r>
            <a:endParaRPr lang="en-US" dirty="0" smtClean="0"/>
          </a:p>
          <a:p>
            <a:r>
              <a:rPr lang="en-US" dirty="0" smtClean="0"/>
              <a:t>CBW 10 power relay with temp/humidity </a:t>
            </a:r>
          </a:p>
          <a:p>
            <a:pPr lvl="1"/>
            <a:r>
              <a:rPr lang="en-US" dirty="0" smtClean="0"/>
              <a:t>SPST 270VAC/30VDC, 15 amp</a:t>
            </a:r>
            <a:endParaRPr lang="en-US" dirty="0"/>
          </a:p>
          <a:p>
            <a:pPr lvl="1"/>
            <a:r>
              <a:rPr lang="en-US" dirty="0" smtClean="0"/>
              <a:t>accessible via the web</a:t>
            </a:r>
          </a:p>
          <a:p>
            <a:r>
              <a:rPr lang="en-US" dirty="0" smtClean="0"/>
              <a:t>DSL modem between buoy and subsea </a:t>
            </a:r>
            <a:r>
              <a:rPr lang="en-US" dirty="0" err="1" smtClean="0"/>
              <a:t>Moxa</a:t>
            </a:r>
            <a:r>
              <a:rPr lang="en-US" dirty="0" smtClean="0"/>
              <a:t> IEX-408x</a:t>
            </a:r>
          </a:p>
          <a:p>
            <a:r>
              <a:rPr lang="en-US" dirty="0" smtClean="0"/>
              <a:t>Could add security camera and hub (Arlo is watching)</a:t>
            </a:r>
          </a:p>
          <a:p>
            <a:r>
              <a:rPr lang="en-US" dirty="0" smtClean="0"/>
              <a:t>Radar reflector, light, Spot tracker, Cell antenna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307" y="4451860"/>
            <a:ext cx="2030225" cy="1100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107" y="4634412"/>
            <a:ext cx="943107" cy="943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5286" y="2606477"/>
            <a:ext cx="1643082" cy="141111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9778073" y="2235942"/>
            <a:ext cx="820958" cy="5539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91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026" y="-221158"/>
            <a:ext cx="10515600" cy="1325563"/>
          </a:xfrm>
        </p:spPr>
        <p:txBody>
          <a:bodyPr/>
          <a:lstStyle/>
          <a:p>
            <a:r>
              <a:rPr lang="en-US" dirty="0" smtClean="0"/>
              <a:t>Other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519" y="1365662"/>
            <a:ext cx="10641281" cy="481130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Other COTS solar/battery/inverter options</a:t>
            </a:r>
          </a:p>
          <a:p>
            <a:r>
              <a:rPr lang="en-US" dirty="0" smtClean="0"/>
              <a:t>Fuel Cell to reduce solar panel area</a:t>
            </a:r>
          </a:p>
          <a:p>
            <a:pPr lvl="1"/>
            <a:r>
              <a:rPr lang="en-US" dirty="0"/>
              <a:t>Adaptive Energy </a:t>
            </a:r>
            <a:r>
              <a:rPr lang="en-US" dirty="0" smtClean="0"/>
              <a:t> unit runs on propane</a:t>
            </a:r>
          </a:p>
          <a:p>
            <a:pPr lvl="1"/>
            <a:r>
              <a:rPr lang="en-US" dirty="0" smtClean="0"/>
              <a:t>350 watts – runs during battery charge</a:t>
            </a:r>
          </a:p>
          <a:p>
            <a:pPr lvl="1"/>
            <a:r>
              <a:rPr lang="en-US" dirty="0" smtClean="0"/>
              <a:t>Burns ~1 </a:t>
            </a:r>
            <a:r>
              <a:rPr lang="en-US" dirty="0" err="1" smtClean="0"/>
              <a:t>lb</a:t>
            </a:r>
            <a:r>
              <a:rPr lang="en-US" dirty="0" smtClean="0"/>
              <a:t> of propane per kWh: ~4 </a:t>
            </a:r>
            <a:r>
              <a:rPr lang="en-US" dirty="0" err="1" smtClean="0"/>
              <a:t>lbs</a:t>
            </a:r>
            <a:r>
              <a:rPr lang="en-US" dirty="0" smtClean="0"/>
              <a:t>/week for LRAUV</a:t>
            </a:r>
          </a:p>
          <a:p>
            <a:pPr lvl="1"/>
            <a:r>
              <a:rPr lang="en-US" dirty="0" smtClean="0"/>
              <a:t>5.1 kg (11.2lbs) plus fuel</a:t>
            </a:r>
          </a:p>
          <a:p>
            <a:pPr lvl="1"/>
            <a:r>
              <a:rPr lang="en-US" dirty="0" smtClean="0"/>
              <a:t>600 hours runtime</a:t>
            </a:r>
          </a:p>
          <a:p>
            <a:pPr lvl="1"/>
            <a:r>
              <a:rPr lang="en-US" dirty="0" smtClean="0"/>
              <a:t>Exchange fuel tank every month</a:t>
            </a:r>
          </a:p>
          <a:p>
            <a:pPr lvl="2"/>
            <a:r>
              <a:rPr lang="en-US" dirty="0" smtClean="0"/>
              <a:t>22 </a:t>
            </a:r>
            <a:r>
              <a:rPr lang="en-US" dirty="0" err="1" smtClean="0"/>
              <a:t>lbs</a:t>
            </a:r>
            <a:r>
              <a:rPr lang="en-US" dirty="0" smtClean="0"/>
              <a:t> of propane in a 13.5 </a:t>
            </a:r>
            <a:r>
              <a:rPr lang="en-US" dirty="0" err="1" smtClean="0"/>
              <a:t>lb</a:t>
            </a:r>
            <a:r>
              <a:rPr lang="en-US" dirty="0" smtClean="0"/>
              <a:t> tank provides 5.5 kWh/week</a:t>
            </a:r>
          </a:p>
          <a:p>
            <a:pPr lvl="1"/>
            <a:r>
              <a:rPr lang="en-US" dirty="0" smtClean="0"/>
              <a:t>Start up fuel cell (~15 min) for docking and charging</a:t>
            </a:r>
          </a:p>
          <a:p>
            <a:pPr lvl="1"/>
            <a:r>
              <a:rPr lang="en-US" dirty="0" smtClean="0"/>
              <a:t>Solar </a:t>
            </a:r>
            <a:r>
              <a:rPr lang="en-US" dirty="0"/>
              <a:t>panels support continuous load (~6W) </a:t>
            </a:r>
            <a:endParaRPr lang="en-US" dirty="0" smtClean="0"/>
          </a:p>
          <a:p>
            <a:r>
              <a:rPr lang="en-US" dirty="0" smtClean="0"/>
              <a:t>LRAUV Battery pack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705" y="2408912"/>
            <a:ext cx="1101095" cy="10983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140" y="3768532"/>
            <a:ext cx="1130984" cy="198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58704"/>
            <a:ext cx="10515600" cy="1325563"/>
          </a:xfrm>
        </p:spPr>
        <p:txBody>
          <a:bodyPr/>
          <a:lstStyle/>
          <a:p>
            <a:r>
              <a:rPr lang="en-US" dirty="0" smtClean="0"/>
              <a:t>Buoy Electronics Overview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631190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1" y="26866"/>
            <a:ext cx="2616200" cy="1962150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3608" y="1007940"/>
            <a:ext cx="9466384" cy="436415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Power from the sun 30-45 watts continuous to charge (2) 80 A/</a:t>
            </a:r>
            <a:r>
              <a:rPr lang="en-US" dirty="0" err="1" smtClean="0"/>
              <a:t>hr</a:t>
            </a:r>
            <a:r>
              <a:rPr lang="en-US" dirty="0" smtClean="0"/>
              <a:t> SLA Batts</a:t>
            </a:r>
          </a:p>
          <a:p>
            <a:r>
              <a:rPr lang="en-US" dirty="0" smtClean="0"/>
              <a:t>Cellular router/modem, Ethernet switch and </a:t>
            </a:r>
            <a:r>
              <a:rPr lang="en-US" dirty="0" err="1" smtClean="0"/>
              <a:t>WebRelay</a:t>
            </a:r>
            <a:r>
              <a:rPr lang="en-US" dirty="0" smtClean="0"/>
              <a:t> on continuously</a:t>
            </a:r>
          </a:p>
          <a:p>
            <a:pPr lvl="1"/>
            <a:r>
              <a:rPr lang="en-US" dirty="0" smtClean="0"/>
              <a:t>~6 watts</a:t>
            </a:r>
          </a:p>
          <a:p>
            <a:pPr lvl="1"/>
            <a:r>
              <a:rPr lang="en-US" dirty="0" smtClean="0"/>
              <a:t>If energy is available, webcam and electric fence can be used</a:t>
            </a:r>
          </a:p>
          <a:p>
            <a:r>
              <a:rPr lang="en-US" dirty="0" smtClean="0"/>
              <a:t>Access </a:t>
            </a:r>
            <a:r>
              <a:rPr lang="en-US" dirty="0" err="1" smtClean="0"/>
              <a:t>WebRelay</a:t>
            </a:r>
            <a:r>
              <a:rPr lang="en-US" dirty="0" smtClean="0"/>
              <a:t> and manually turn on a 230 VAC Inverter and DSL modem to power up and talk to subsea electronics</a:t>
            </a:r>
          </a:p>
          <a:p>
            <a:r>
              <a:rPr lang="en-US" dirty="0" err="1" smtClean="0"/>
              <a:t>Shoreside</a:t>
            </a:r>
            <a:r>
              <a:rPr lang="en-US" dirty="0" smtClean="0"/>
              <a:t> operator (or AUV) can turn on a dock light and camera </a:t>
            </a:r>
            <a:r>
              <a:rPr lang="en-US" dirty="0"/>
              <a:t>with another </a:t>
            </a:r>
            <a:r>
              <a:rPr lang="en-US" dirty="0" err="1" smtClean="0"/>
              <a:t>WebRelay</a:t>
            </a:r>
            <a:r>
              <a:rPr lang="en-US" dirty="0" smtClean="0"/>
              <a:t>.  Video is </a:t>
            </a:r>
            <a:r>
              <a:rPr lang="en-US" dirty="0" err="1" smtClean="0"/>
              <a:t>loged</a:t>
            </a:r>
            <a:r>
              <a:rPr lang="en-US" dirty="0" smtClean="0"/>
              <a:t> and streamed to shore. 90 watts</a:t>
            </a:r>
          </a:p>
          <a:p>
            <a:r>
              <a:rPr lang="en-US" dirty="0" smtClean="0"/>
              <a:t>Operator uses </a:t>
            </a:r>
            <a:r>
              <a:rPr lang="en-US" dirty="0" err="1" smtClean="0"/>
              <a:t>WebRelay</a:t>
            </a:r>
            <a:r>
              <a:rPr lang="en-US" dirty="0" smtClean="0"/>
              <a:t> to enable 24 v (or 48v) to power NB power transfer section</a:t>
            </a:r>
          </a:p>
          <a:p>
            <a:r>
              <a:rPr lang="en-US" dirty="0" smtClean="0"/>
              <a:t>Power transfer voltage and current is logged and can be monitored</a:t>
            </a:r>
            <a:r>
              <a:rPr lang="en-US" dirty="0"/>
              <a:t> </a:t>
            </a:r>
            <a:r>
              <a:rPr lang="en-US" dirty="0" smtClean="0"/>
              <a:t>from shore</a:t>
            </a:r>
          </a:p>
          <a:p>
            <a:r>
              <a:rPr lang="en-US" dirty="0" smtClean="0"/>
              <a:t>AUV triggers dock camera/light power up when 30 seconds out, to save energy</a:t>
            </a:r>
          </a:p>
          <a:p>
            <a:r>
              <a:rPr lang="en-US" dirty="0" smtClean="0"/>
              <a:t>Copper shutter keeps dock camera lens free of biofouling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2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762" y="-122110"/>
            <a:ext cx="10515600" cy="1325563"/>
          </a:xfrm>
        </p:spPr>
        <p:txBody>
          <a:bodyPr/>
          <a:lstStyle/>
          <a:p>
            <a:r>
              <a:rPr lang="en-US" dirty="0" smtClean="0"/>
              <a:t>Subsurface Housing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499" y="1018016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 existing Deep Flight Housing</a:t>
            </a:r>
          </a:p>
          <a:p>
            <a:r>
              <a:rPr lang="en-US" dirty="0" smtClean="0"/>
              <a:t>230 VAC – 24 VDC with a 400W </a:t>
            </a:r>
            <a:r>
              <a:rPr lang="en-US" dirty="0" err="1" smtClean="0"/>
              <a:t>Vicor</a:t>
            </a:r>
            <a:r>
              <a:rPr lang="en-US" dirty="0" smtClean="0"/>
              <a:t> PFM+AIM </a:t>
            </a:r>
          </a:p>
          <a:p>
            <a:pPr lvl="1"/>
            <a:r>
              <a:rPr lang="en-US" dirty="0" smtClean="0"/>
              <a:t>Initial power transfer tests will be to a resistive load dump on AUV </a:t>
            </a:r>
          </a:p>
          <a:p>
            <a:pPr lvl="1"/>
            <a:r>
              <a:rPr lang="en-US" dirty="0" smtClean="0"/>
              <a:t>Change out to 48 VDC when updated LRAUV batteries are available</a:t>
            </a:r>
          </a:p>
          <a:p>
            <a:r>
              <a:rPr lang="en-US" dirty="0" smtClean="0"/>
              <a:t>WebRelay-10 for power control and temp/hum sensing</a:t>
            </a:r>
          </a:p>
          <a:p>
            <a:r>
              <a:rPr lang="en-US" dirty="0" smtClean="0"/>
              <a:t>DSL modem + 6 port Switch</a:t>
            </a:r>
          </a:p>
          <a:p>
            <a:r>
              <a:rPr lang="en-US" dirty="0" smtClean="0"/>
              <a:t>Benthos modem, Serial through </a:t>
            </a:r>
            <a:r>
              <a:rPr lang="en-US" dirty="0" err="1" smtClean="0"/>
              <a:t>Moxa</a:t>
            </a:r>
            <a:r>
              <a:rPr lang="en-US" dirty="0" smtClean="0"/>
              <a:t> terminal server</a:t>
            </a:r>
          </a:p>
          <a:p>
            <a:r>
              <a:rPr lang="en-US" dirty="0" smtClean="0"/>
              <a:t>IP camera with internal storage and network streaming with ~80W light</a:t>
            </a:r>
          </a:p>
          <a:p>
            <a:pPr lvl="1"/>
            <a:r>
              <a:rPr lang="en-US" dirty="0" smtClean="0"/>
              <a:t>Copper shutter device to ensure a clean viewport for up to 6 month deployment</a:t>
            </a:r>
          </a:p>
          <a:p>
            <a:r>
              <a:rPr lang="en-US" dirty="0" smtClean="0"/>
              <a:t>DAQ, auto starts and logs charging voltage and current at 25 kHz to on-board memory that is accessible from shore.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09750" y="773085"/>
            <a:ext cx="944050" cy="210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545" y="5301568"/>
            <a:ext cx="2044460" cy="1148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08" y="5224379"/>
            <a:ext cx="1797126" cy="1370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641" y="5204691"/>
            <a:ext cx="1959333" cy="1342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4640" y="5218132"/>
            <a:ext cx="1505646" cy="1315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6364" y="3247558"/>
            <a:ext cx="1781424" cy="905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53099" y="4220963"/>
            <a:ext cx="943107" cy="943107"/>
          </a:xfrm>
          <a:prstGeom prst="rect">
            <a:avLst/>
          </a:prstGeom>
        </p:spPr>
      </p:pic>
      <p:pic>
        <p:nvPicPr>
          <p:cNvPr id="1026" name="Picture 2" descr="920 Series ATM-925 - Acoustic Modems - Benth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111" y="5637868"/>
            <a:ext cx="1678852" cy="94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0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-215900"/>
            <a:ext cx="10515600" cy="1325563"/>
          </a:xfrm>
        </p:spPr>
        <p:txBody>
          <a:bodyPr/>
          <a:lstStyle/>
          <a:p>
            <a:r>
              <a:rPr lang="en-US" dirty="0" smtClean="0"/>
              <a:t>Subsea Can Electronics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" y="733065"/>
            <a:ext cx="10616415" cy="5690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653415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Sub-surface Housing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570473"/>
            <a:ext cx="7063617" cy="28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-73025"/>
            <a:ext cx="10515600" cy="1325563"/>
          </a:xfrm>
        </p:spPr>
        <p:txBody>
          <a:bodyPr/>
          <a:lstStyle/>
          <a:p>
            <a:r>
              <a:rPr lang="en-US" dirty="0" smtClean="0"/>
              <a:t>Components with power draw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115" y="1093017"/>
            <a:ext cx="8927770" cy="5464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7325" y="6534150"/>
            <a:ext cx="1178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\\atlas\projectLibrary\707976_EPBuoyPrototypeAndTesting\Docking\Documents\Datasheets</a:t>
            </a:r>
          </a:p>
        </p:txBody>
      </p:sp>
    </p:spTree>
    <p:extLst>
      <p:ext uri="{BB962C8B-B14F-4D97-AF65-F5344CB8AC3E}">
        <p14:creationId xmlns:p14="http://schemas.microsoft.com/office/powerpoint/2010/main" val="31495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728720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61737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728720"/>
            <a:ext cx="0" cy="333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061376" y="3203906"/>
            <a:ext cx="20622" cy="8610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157077" y="527116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115794" y="1255145"/>
            <a:ext cx="3359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Surface float with solar panels, flag, flasher and satellite tracker and Cellular Modem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134252" y="4234023"/>
            <a:ext cx="452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Subsurface Flotation Sphere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569786" y="3366829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~75 meters (250’) Water Depth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659886" y="5116539"/>
            <a:ext cx="60742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Benthos MF Acoustic </a:t>
            </a:r>
          </a:p>
          <a:p>
            <a:r>
              <a:rPr lang="en-US" sz="1400" dirty="0" smtClean="0"/>
              <a:t>Modem/Transponder</a:t>
            </a:r>
          </a:p>
          <a:p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5983849" y="5897377"/>
            <a:ext cx="473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250 </a:t>
            </a:r>
            <a:r>
              <a:rPr lang="en-US" sz="1400" dirty="0" err="1" smtClean="0"/>
              <a:t>lb</a:t>
            </a:r>
            <a:r>
              <a:rPr lang="en-US" sz="1400" dirty="0" smtClean="0"/>
              <a:t> steel anchor</a:t>
            </a:r>
            <a:endParaRPr lang="en-US" sz="14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6707376" y="901041"/>
            <a:ext cx="434505" cy="391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667741" y="1018655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Ocean Surface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8758131" y="415957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Seafloor</a:t>
            </a:r>
            <a:endParaRPr lang="en-US" dirty="0"/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5665559" y="5895519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3080044" y="3153973"/>
            <a:ext cx="1107" cy="282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 flipH="1">
            <a:off x="4065680" y="4630050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349573" y="614832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6472219" y="-36700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465524" y="-32930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6357633" y="980580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6541000" y="1183059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511499" y="996691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6534758" y="372919"/>
            <a:ext cx="153774" cy="213246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357633" y="376186"/>
            <a:ext cx="161679" cy="209979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5701537" y="2771424"/>
            <a:ext cx="521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~100m mooring  EM cable with S near surface</a:t>
            </a:r>
            <a:endParaRPr lang="en-US" dirty="0"/>
          </a:p>
        </p:txBody>
      </p:sp>
      <p:cxnSp>
        <p:nvCxnSpPr>
          <p:cNvPr id="88" name="Straight Arrow Connector 87"/>
          <p:cNvCxnSpPr/>
          <p:nvPr/>
        </p:nvCxnSpPr>
        <p:spPr>
          <a:xfrm flipH="1" flipV="1">
            <a:off x="3105181" y="2797787"/>
            <a:ext cx="533209" cy="172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4136790" y="5600882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4198289" y="506421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4140256" y="518488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4144565" y="501850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3657332" y="5209558"/>
            <a:ext cx="461083" cy="552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6219660" y="4221128"/>
            <a:ext cx="2353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AUV Docking Section</a:t>
            </a:r>
            <a:endParaRPr lang="en-US" sz="1400" dirty="0"/>
          </a:p>
        </p:txBody>
      </p:sp>
      <p:cxnSp>
        <p:nvCxnSpPr>
          <p:cNvPr id="107" name="Straight Arrow Connector 106"/>
          <p:cNvCxnSpPr/>
          <p:nvPr/>
        </p:nvCxnSpPr>
        <p:spPr>
          <a:xfrm flipV="1">
            <a:off x="3128606" y="5345032"/>
            <a:ext cx="1057369" cy="44224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572650" y="5599601"/>
            <a:ext cx="2788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Electronics Housing </a:t>
            </a:r>
            <a:endParaRPr lang="en-US" sz="1400" dirty="0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6504666" y="1278676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6505605" y="1292041"/>
            <a:ext cx="13447" cy="4448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 rot="10800000">
            <a:off x="5627471" y="1728617"/>
            <a:ext cx="881509" cy="1047493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 flipH="1" flipV="1">
            <a:off x="5641007" y="2776111"/>
            <a:ext cx="58316" cy="3267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302135" y="484032"/>
            <a:ext cx="55498" cy="116021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 flipH="1">
            <a:off x="3071133" y="2947809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 flipH="1">
            <a:off x="3069937" y="3067635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84375" y="3188652"/>
            <a:ext cx="69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(2) 12” football floats</a:t>
            </a:r>
            <a:endParaRPr lang="en-US" sz="1200" dirty="0"/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2678577" y="3137309"/>
            <a:ext cx="354012" cy="2461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reeform 5"/>
          <p:cNvSpPr/>
          <p:nvPr/>
        </p:nvSpPr>
        <p:spPr>
          <a:xfrm>
            <a:off x="4175542" y="5673221"/>
            <a:ext cx="1521873" cy="448312"/>
          </a:xfrm>
          <a:custGeom>
            <a:avLst/>
            <a:gdLst>
              <a:gd name="connsiteX0" fmla="*/ 1494692 w 1494692"/>
              <a:gd name="connsiteY0" fmla="*/ 184639 h 538418"/>
              <a:gd name="connsiteX1" fmla="*/ 1151792 w 1494692"/>
              <a:gd name="connsiteY1" fmla="*/ 483577 h 538418"/>
              <a:gd name="connsiteX2" fmla="*/ 562708 w 1494692"/>
              <a:gd name="connsiteY2" fmla="*/ 518747 h 538418"/>
              <a:gd name="connsiteX3" fmla="*/ 114300 w 1494692"/>
              <a:gd name="connsiteY3" fmla="*/ 263770 h 538418"/>
              <a:gd name="connsiteX4" fmla="*/ 0 w 1494692"/>
              <a:gd name="connsiteY4" fmla="*/ 0 h 53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4692" h="538418">
                <a:moveTo>
                  <a:pt x="1494692" y="184639"/>
                </a:moveTo>
                <a:cubicBezTo>
                  <a:pt x="1400907" y="306265"/>
                  <a:pt x="1307123" y="427892"/>
                  <a:pt x="1151792" y="483577"/>
                </a:cubicBezTo>
                <a:cubicBezTo>
                  <a:pt x="996461" y="539262"/>
                  <a:pt x="735623" y="555381"/>
                  <a:pt x="562708" y="518747"/>
                </a:cubicBezTo>
                <a:cubicBezTo>
                  <a:pt x="389793" y="482113"/>
                  <a:pt x="208085" y="350228"/>
                  <a:pt x="114300" y="263770"/>
                </a:cubicBezTo>
                <a:cubicBezTo>
                  <a:pt x="20515" y="177312"/>
                  <a:pt x="52754" y="77665"/>
                  <a:pt x="0" y="0"/>
                </a:cubicBezTo>
              </a:path>
            </a:pathLst>
          </a:cu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185975" y="4864198"/>
            <a:ext cx="13535" cy="809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4063552" y="6129167"/>
            <a:ext cx="2788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~20m seafloor section</a:t>
            </a:r>
            <a:endParaRPr lang="en-US" sz="1400" dirty="0"/>
          </a:p>
        </p:txBody>
      </p:sp>
      <p:sp>
        <p:nvSpPr>
          <p:cNvPr id="69" name="Oval 68"/>
          <p:cNvSpPr/>
          <p:nvPr/>
        </p:nvSpPr>
        <p:spPr>
          <a:xfrm flipH="1">
            <a:off x="5521584" y="268090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 flipH="1">
            <a:off x="5806544" y="2495443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 flipH="1">
            <a:off x="6037604" y="2362199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 flipH="1">
            <a:off x="6249104" y="2264740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248693" y="5504432"/>
            <a:ext cx="2788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~100 </a:t>
            </a:r>
            <a:r>
              <a:rPr lang="en-US" sz="1400" dirty="0" err="1" smtClean="0"/>
              <a:t>lb</a:t>
            </a:r>
            <a:r>
              <a:rPr lang="en-US" sz="1400" dirty="0" smtClean="0"/>
              <a:t> anchor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156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66" y="4622304"/>
            <a:ext cx="3350241" cy="16511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938" y="378070"/>
            <a:ext cx="2264692" cy="402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3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62" y="-231559"/>
            <a:ext cx="9905998" cy="1905000"/>
          </a:xfrm>
        </p:spPr>
        <p:txBody>
          <a:bodyPr/>
          <a:lstStyle/>
          <a:p>
            <a:r>
              <a:rPr lang="en-US" dirty="0" smtClean="0"/>
              <a:t>AUV Docking Backstory: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4066"/>
            <a:ext cx="7949192" cy="41020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2007 -Designed, built, deployed and tested a docking station for Dorado </a:t>
            </a:r>
          </a:p>
          <a:p>
            <a:pPr lvl="1"/>
            <a:r>
              <a:rPr lang="en-US" dirty="0" smtClean="0"/>
              <a:t>Inductive power transfer of 500 watts, </a:t>
            </a:r>
          </a:p>
          <a:p>
            <a:pPr lvl="1"/>
            <a:r>
              <a:rPr lang="en-US" dirty="0" smtClean="0"/>
              <a:t>Thru-water </a:t>
            </a:r>
            <a:r>
              <a:rPr lang="en-US" dirty="0" err="1" smtClean="0"/>
              <a:t>WiFi</a:t>
            </a:r>
            <a:r>
              <a:rPr lang="en-US" dirty="0" smtClean="0"/>
              <a:t> 802.11g 100b Ethernet data transfer</a:t>
            </a:r>
          </a:p>
          <a:p>
            <a:pPr lvl="1"/>
            <a:r>
              <a:rPr lang="en-US" dirty="0" err="1" smtClean="0"/>
              <a:t>Sonardyne</a:t>
            </a:r>
            <a:r>
              <a:rPr lang="en-US" dirty="0" smtClean="0"/>
              <a:t> USBL-based acoustic homing system</a:t>
            </a:r>
          </a:p>
          <a:p>
            <a:r>
              <a:rPr lang="en-US" dirty="0" smtClean="0"/>
              <a:t>2012 – started the design of a cone dock for the LRAUV under DARPA funding  </a:t>
            </a:r>
          </a:p>
          <a:p>
            <a:pPr lvl="1"/>
            <a:r>
              <a:rPr lang="en-US" dirty="0" smtClean="0"/>
              <a:t>AUV Docking component was canceled to focus on WEP</a:t>
            </a:r>
          </a:p>
          <a:p>
            <a:pPr lvl="1"/>
            <a:r>
              <a:rPr lang="en-US" dirty="0" smtClean="0"/>
              <a:t>Planned to use ODI connector for power and data transfer</a:t>
            </a:r>
          </a:p>
          <a:p>
            <a:pPr lvl="1"/>
            <a:r>
              <a:rPr lang="en-US" dirty="0" smtClean="0"/>
              <a:t>Benthos DAT-based homing; proved unreliable at that time, though it works well now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243" y="1109628"/>
            <a:ext cx="4023720" cy="2683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979" y="4663320"/>
            <a:ext cx="2979360" cy="19944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92" y="4059001"/>
            <a:ext cx="3184693" cy="238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477" y="-155520"/>
            <a:ext cx="10515600" cy="1325563"/>
          </a:xfrm>
        </p:spPr>
        <p:txBody>
          <a:bodyPr/>
          <a:lstStyle/>
          <a:p>
            <a:r>
              <a:rPr lang="en-US" dirty="0" smtClean="0"/>
              <a:t>Mooring Launch and Recovery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37" y="869908"/>
            <a:ext cx="7717240" cy="57405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Launch: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Lift buoy into the water, stream riser, subsurface float, dock and lower riser out on the surface, then release anchor – stand back.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Recovery: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Grab recovery loop from top of buoy and begin lift with the capstan, separating the EM cable from line.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Remove football floats and stop at subsurface float.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With a boat hook, reach down below dock and attach davit lift to loop below AUV Dock and take up the strain.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Remove the rest of the mooring and tie in a new lift line back to the capstan and transfer the load.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Recover lower 7m riser until anchor is at the surface.  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Recover anchor with davit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31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97" y="-221891"/>
            <a:ext cx="10515600" cy="1325563"/>
          </a:xfrm>
        </p:spPr>
        <p:txBody>
          <a:bodyPr/>
          <a:lstStyle/>
          <a:p>
            <a:r>
              <a:rPr lang="en-US" dirty="0" smtClean="0"/>
              <a:t>Recent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494" y="1491145"/>
            <a:ext cx="8285777" cy="5222597"/>
          </a:xfrm>
        </p:spPr>
        <p:txBody>
          <a:bodyPr>
            <a:normAutofit/>
          </a:bodyPr>
          <a:lstStyle/>
          <a:p>
            <a:r>
              <a:rPr lang="en-US" dirty="0" smtClean="0"/>
              <a:t>DHS/US Coast Guard funded, under-ice oil spill mapping project</a:t>
            </a:r>
          </a:p>
          <a:p>
            <a:pPr lvl="1"/>
            <a:r>
              <a:rPr lang="en-US" dirty="0" smtClean="0"/>
              <a:t>LRAUV can now home to a cable and capture that cable using a WHOI Whisker Box docking device with a WHOI </a:t>
            </a:r>
            <a:r>
              <a:rPr lang="en-US" dirty="0" err="1" smtClean="0"/>
              <a:t>Micromodem</a:t>
            </a:r>
            <a:r>
              <a:rPr lang="en-US" dirty="0" smtClean="0"/>
              <a:t> + linear USBL array</a:t>
            </a:r>
          </a:p>
          <a:p>
            <a:r>
              <a:rPr lang="en-US" dirty="0" smtClean="0"/>
              <a:t>Northrop Grumman developed their </a:t>
            </a:r>
            <a:r>
              <a:rPr lang="en-US" dirty="0" err="1" smtClean="0"/>
              <a:t>Neobium</a:t>
            </a:r>
            <a:r>
              <a:rPr lang="en-US" dirty="0" smtClean="0"/>
              <a:t>, naturally self sealing conductive metal contact connector</a:t>
            </a:r>
          </a:p>
          <a:p>
            <a:pPr lvl="1"/>
            <a:r>
              <a:rPr lang="en-US" dirty="0" smtClean="0"/>
              <a:t>MBARI has (almost) secured a license from NG to use this material for an AUV dock power transfer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05" y="4768651"/>
            <a:ext cx="2581067" cy="1594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9762" y="6344410"/>
            <a:ext cx="30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iCONN’s</a:t>
            </a:r>
            <a:r>
              <a:rPr lang="en-US" dirty="0" smtClean="0"/>
              <a:t> Wet-Mate Connector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423" y="3222547"/>
            <a:ext cx="3242196" cy="1345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27301" r="55608" b="10317"/>
          <a:stretch/>
        </p:blipFill>
        <p:spPr>
          <a:xfrm>
            <a:off x="9511452" y="823710"/>
            <a:ext cx="1848465" cy="227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MBARI project #902106 </a:t>
            </a:r>
            <a:br>
              <a:rPr lang="en-US" dirty="0" smtClean="0"/>
            </a:br>
            <a:r>
              <a:rPr lang="en-US" dirty="0" err="1" smtClean="0"/>
              <a:t>Niobicon</a:t>
            </a:r>
            <a:r>
              <a:rPr lang="en-US" dirty="0" smtClean="0"/>
              <a:t> Based AUV Docking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proposed to build and test a few prototypes 2021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38" y="3320617"/>
            <a:ext cx="3055697" cy="189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4766"/>
          <a:stretch/>
        </p:blipFill>
        <p:spPr>
          <a:xfrm>
            <a:off x="4190639" y="3320617"/>
            <a:ext cx="3810722" cy="18520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369" y="3320617"/>
            <a:ext cx="2676499" cy="19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46" y="3936513"/>
            <a:ext cx="3045991" cy="2299696"/>
          </a:xfrm>
          <a:prstGeom prst="rect">
            <a:avLst/>
          </a:prstGeom>
        </p:spPr>
      </p:pic>
      <p:pic>
        <p:nvPicPr>
          <p:cNvPr id="1026" name="Picture 2" descr="https://lh4.googleusercontent.com/lmk379vPTRhOumHoF2ZGqyuHmPGkYSC0__OvFyg4MqmStx2223nCNAdqCLuiSAun_A6lAhYfzOy5nvdKtuc4arl5NEmg_rWYgH51kRxxxKm2K8AIi0GaS7gp-GKEwJisKJL3mVJ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5" y="1662262"/>
            <a:ext cx="3087355" cy="185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G_437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24701" y="-1684923"/>
            <a:ext cx="5219429" cy="9277858"/>
          </a:xfrm>
        </p:spPr>
      </p:pic>
      <p:pic>
        <p:nvPicPr>
          <p:cNvPr id="6" name="Picture 2" descr="https://lh5.googleusercontent.com/TYEbZ3BTmw2dP-a2QKPMgXwcaF7-Qh1lEuKg-kVrI_llxIM2rWaz02cFTdblMihxYXW0vGfX7PQ3-jkBk0zFe_uHUL9jhJhY54RyfkJoVC4ObrwAEoTEL1o1WjgjoNJUiXJTZjw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55" y="1370226"/>
            <a:ext cx="1958123" cy="261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55" y="4109584"/>
            <a:ext cx="1963751" cy="2618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69194" y="0"/>
            <a:ext cx="3610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</a:rPr>
              <a:t>Early</a:t>
            </a:r>
            <a:r>
              <a:rPr lang="en-US" sz="4400" dirty="0" smtClean="0"/>
              <a:t> Progress</a:t>
            </a:r>
            <a:endParaRPr lang="en-US" sz="4400" dirty="0"/>
          </a:p>
        </p:txBody>
      </p:sp>
      <p:pic>
        <p:nvPicPr>
          <p:cNvPr id="3" name="Power transfe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05594" y="1216958"/>
            <a:ext cx="2212462" cy="39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86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4060569" y="4362787"/>
            <a:ext cx="3303269" cy="178214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498060" y="2314538"/>
            <a:ext cx="2562509" cy="40964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2868" y="2314538"/>
            <a:ext cx="2991267" cy="181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283" y="0"/>
            <a:ext cx="10515600" cy="1325563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Questions for Sea Tests: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241" y="121378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Can we reliably home to a cable with a Benthos DAT?</a:t>
            </a:r>
          </a:p>
          <a:p>
            <a:pPr lvl="1"/>
            <a:r>
              <a:rPr lang="en-US" dirty="0" smtClean="0"/>
              <a:t>Offshore USBL homing and guidance testing underway now at WHOI</a:t>
            </a:r>
          </a:p>
          <a:p>
            <a:r>
              <a:rPr lang="en-US" dirty="0" smtClean="0"/>
              <a:t>Can we reliably detect and capture a cable?</a:t>
            </a:r>
          </a:p>
          <a:p>
            <a:pPr lvl="1"/>
            <a:r>
              <a:rPr lang="en-US" dirty="0" smtClean="0"/>
              <a:t>Test tank tests with prototype capture device at the surface (2D)</a:t>
            </a:r>
          </a:p>
          <a:p>
            <a:pPr lvl="1"/>
            <a:r>
              <a:rPr lang="en-US" dirty="0" smtClean="0"/>
              <a:t>Repeat test tank tests at depth (3D motion)</a:t>
            </a:r>
          </a:p>
          <a:p>
            <a:r>
              <a:rPr lang="en-US" dirty="0" smtClean="0"/>
              <a:t>Can we transfer power to the AUV through a niobium system?</a:t>
            </a:r>
          </a:p>
          <a:p>
            <a:pPr lvl="1"/>
            <a:r>
              <a:rPr lang="en-US" dirty="0" smtClean="0"/>
              <a:t>Lab tests with prototype NB power transfer system</a:t>
            </a:r>
          </a:p>
          <a:p>
            <a:pPr lvl="1"/>
            <a:r>
              <a:rPr lang="en-US" dirty="0" smtClean="0"/>
              <a:t>Test tank tests with AUV deployable NB power transfer system</a:t>
            </a:r>
          </a:p>
          <a:p>
            <a:pPr lvl="1"/>
            <a:r>
              <a:rPr lang="en-US" dirty="0" smtClean="0"/>
              <a:t>Add simulated ocean motion to tests</a:t>
            </a:r>
          </a:p>
          <a:p>
            <a:r>
              <a:rPr lang="en-US" dirty="0" smtClean="0"/>
              <a:t>Does it work in the real environment?</a:t>
            </a:r>
          </a:p>
          <a:p>
            <a:pPr lvl="1"/>
            <a:r>
              <a:rPr lang="en-US" dirty="0" smtClean="0"/>
              <a:t>Offshore homing, latching and power transfer tests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4241" y="5782235"/>
            <a:ext cx="8709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Time to upgrade from our dumb modem on a rope</a:t>
            </a:r>
            <a:endParaRPr lang="en-US" sz="32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954741" y="5614147"/>
            <a:ext cx="7611035" cy="605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457" y="-228901"/>
            <a:ext cx="10515600" cy="1325563"/>
          </a:xfrm>
        </p:spPr>
        <p:txBody>
          <a:bodyPr/>
          <a:lstStyle/>
          <a:p>
            <a:r>
              <a:rPr lang="en-US" dirty="0" smtClean="0"/>
              <a:t>Requirements for a new test mooring (1/2):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546" y="884525"/>
            <a:ext cx="11436118" cy="556299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Need a mooring system to support the AUV Docking development at a relatively calm location</a:t>
            </a:r>
          </a:p>
          <a:p>
            <a:pPr lvl="1"/>
            <a:r>
              <a:rPr lang="en-US" dirty="0" smtClean="0"/>
              <a:t>70m of water, docking at 8m above seafloor </a:t>
            </a:r>
          </a:p>
          <a:p>
            <a:r>
              <a:rPr lang="en-US" dirty="0" smtClean="0"/>
              <a:t>The system shall have a docking section and acoustic homing beacon</a:t>
            </a:r>
          </a:p>
          <a:p>
            <a:pPr lvl="1"/>
            <a:r>
              <a:rPr lang="en-US" dirty="0" smtClean="0"/>
              <a:t>Some lateral compliance is required to lessen the impact of capture</a:t>
            </a:r>
          </a:p>
          <a:p>
            <a:pPr lvl="1"/>
            <a:r>
              <a:rPr lang="en-US" dirty="0"/>
              <a:t>¾” diameter, 6’ long NB power transfer section</a:t>
            </a:r>
          </a:p>
          <a:p>
            <a:pPr lvl="1"/>
            <a:r>
              <a:rPr lang="en-US" dirty="0"/>
              <a:t>Benthos MF acoustic modem</a:t>
            </a:r>
          </a:p>
          <a:p>
            <a:r>
              <a:rPr lang="en-US" dirty="0" smtClean="0"/>
              <a:t>Must be able to quantify homing and docking performance</a:t>
            </a:r>
          </a:p>
          <a:p>
            <a:pPr lvl="1"/>
            <a:r>
              <a:rPr lang="en-US" dirty="0" smtClean="0"/>
              <a:t>Shall be equipped with a video camera and light(s)</a:t>
            </a:r>
          </a:p>
          <a:p>
            <a:pPr lvl="1"/>
            <a:r>
              <a:rPr lang="en-US" dirty="0" smtClean="0"/>
              <a:t>Would be nice to see these data on shore in real-time, but transfer to shore of recent data is required</a:t>
            </a:r>
          </a:p>
          <a:p>
            <a:r>
              <a:rPr lang="en-US" dirty="0" smtClean="0"/>
              <a:t>Must be able to transfer power</a:t>
            </a:r>
          </a:p>
          <a:p>
            <a:pPr lvl="1"/>
            <a:r>
              <a:rPr lang="en-US" dirty="0" smtClean="0"/>
              <a:t>24 volts/16 amps (400 watts) to the AUV battery system for at least 5 minutes</a:t>
            </a:r>
          </a:p>
          <a:p>
            <a:pPr lvl="1"/>
            <a:r>
              <a:rPr lang="en-US" dirty="0" smtClean="0"/>
              <a:t>Control and Monitor voltage and current at 20 kHz, would be nice to get data in real-time, but near-real-time file transfer of recent data is required</a:t>
            </a:r>
          </a:p>
          <a:p>
            <a:pPr lvl="1"/>
            <a:r>
              <a:rPr lang="en-US" dirty="0" smtClean="0"/>
              <a:t>Would be nice if power transfer could continue for 10 hours, once per week </a:t>
            </a:r>
          </a:p>
          <a:p>
            <a:r>
              <a:rPr lang="en-US" dirty="0" smtClean="0"/>
              <a:t>Must be able to communicate with the AUV while underwater and at the dock</a:t>
            </a:r>
          </a:p>
          <a:p>
            <a:pPr lvl="1"/>
            <a:r>
              <a:rPr lang="en-US" dirty="0" smtClean="0"/>
              <a:t>Benthos MF Acoustic </a:t>
            </a:r>
            <a:r>
              <a:rPr lang="en-US" dirty="0" err="1" smtClean="0"/>
              <a:t>comms</a:t>
            </a:r>
            <a:r>
              <a:rPr lang="en-US" dirty="0" smtClean="0"/>
              <a:t> is OK at the dock, but there shall be an Ethernet port for communications to the AUV while it is docked using some kind of data transfer system in the future.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4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power and control system shall have web access </a:t>
            </a:r>
          </a:p>
          <a:p>
            <a:r>
              <a:rPr lang="en-US" dirty="0" smtClean="0"/>
              <a:t>The system shall be deployable from the Paragon</a:t>
            </a:r>
          </a:p>
          <a:p>
            <a:r>
              <a:rPr lang="en-US" dirty="0" smtClean="0"/>
              <a:t>The system shall use as many existing parts as possible</a:t>
            </a:r>
          </a:p>
          <a:p>
            <a:pPr lvl="1"/>
            <a:r>
              <a:rPr lang="en-US" dirty="0" smtClean="0"/>
              <a:t>Buoy, anchor, subsea housing, cable</a:t>
            </a:r>
          </a:p>
          <a:p>
            <a:r>
              <a:rPr lang="en-US" dirty="0" smtClean="0"/>
              <a:t>The system shall be reliable for a six-month deployment, possibly through winter storms</a:t>
            </a:r>
          </a:p>
          <a:p>
            <a:r>
              <a:rPr lang="en-US" dirty="0" smtClean="0"/>
              <a:t>We expect to perform a system upgrade/redesign during 2022 for longer deployments.  That system could be larger, and should be more robust with greater long-term reliability.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6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28531</TotalTime>
  <Words>1326</Words>
  <Application>Microsoft Office PowerPoint</Application>
  <PresentationFormat>Widescreen</PresentationFormat>
  <Paragraphs>147</Paragraphs>
  <Slides>20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AUV Docking 2021</vt:lpstr>
      <vt:lpstr>AUV Docking Backstory: </vt:lpstr>
      <vt:lpstr>Recent Developments</vt:lpstr>
      <vt:lpstr>MBARI project #902106  Niobicon Based AUV Docking Development</vt:lpstr>
      <vt:lpstr>PowerPoint Presentation</vt:lpstr>
      <vt:lpstr>PowerPoint Presentation</vt:lpstr>
      <vt:lpstr>Questions for Sea Tests:</vt:lpstr>
      <vt:lpstr>Requirements for a new test mooring (1/2):</vt:lpstr>
      <vt:lpstr>Requirements (2/2)</vt:lpstr>
      <vt:lpstr>Subsystems – Top Down</vt:lpstr>
      <vt:lpstr>Buoy</vt:lpstr>
      <vt:lpstr>Other Options</vt:lpstr>
      <vt:lpstr>Buoy Electronics Overview</vt:lpstr>
      <vt:lpstr>Subsurface Housing</vt:lpstr>
      <vt:lpstr>Subsea Can Electronics Overview</vt:lpstr>
      <vt:lpstr>Sub-surface Housing</vt:lpstr>
      <vt:lpstr>Components with power draw</vt:lpstr>
      <vt:lpstr>PowerPoint Presentation</vt:lpstr>
      <vt:lpstr>PowerPoint Presentation</vt:lpstr>
      <vt:lpstr>Mooring Launch and Recovery 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Docking 2021</dc:title>
  <dc:creator>Brett Hobson</dc:creator>
  <cp:lastModifiedBy>Brett Hobson</cp:lastModifiedBy>
  <cp:revision>63</cp:revision>
  <dcterms:created xsi:type="dcterms:W3CDTF">2021-01-21T17:26:14Z</dcterms:created>
  <dcterms:modified xsi:type="dcterms:W3CDTF">2021-03-18T05:05:28Z</dcterms:modified>
</cp:coreProperties>
</file>