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notesMasterIdLst>
    <p:notesMasterId r:id="rId23"/>
  </p:notesMasterIdLst>
  <p:sldIdLst>
    <p:sldId id="256" r:id="rId2"/>
    <p:sldId id="257" r:id="rId3"/>
    <p:sldId id="258" r:id="rId4"/>
    <p:sldId id="263" r:id="rId5"/>
    <p:sldId id="259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0" r:id="rId15"/>
    <p:sldId id="274" r:id="rId16"/>
    <p:sldId id="278" r:id="rId17"/>
    <p:sldId id="273" r:id="rId18"/>
    <p:sldId id="276" r:id="rId19"/>
    <p:sldId id="279" r:id="rId20"/>
    <p:sldId id="280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3" autoAdjust="0"/>
    <p:restoredTop sz="93033" autoAdjust="0"/>
  </p:normalViewPr>
  <p:slideViewPr>
    <p:cSldViewPr snapToGrid="0">
      <p:cViewPr varScale="1">
        <p:scale>
          <a:sx n="117" d="100"/>
          <a:sy n="117" d="100"/>
        </p:scale>
        <p:origin x="8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841F5-1824-48B8-BC83-73CC4CEE8528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FB8859-D4BE-4836-AFA1-D1FF7901A9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18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FB8859-D4BE-4836-AFA1-D1FF7901A9A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13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4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53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58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417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44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03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054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1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1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09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2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F068E-F102-4064-BDB3-01A525CB03AE}" type="datetimeFigureOut">
              <a:rPr lang="en-US" smtClean="0"/>
              <a:t>6/23/2021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C4CEB-07A7-4279-A9CD-2C606CA5E9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8320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2.jpe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ov"/><Relationship Id="rId7" Type="http://schemas.openxmlformats.org/officeDocument/2006/relationships/image" Target="../media/image11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4.jpg"/><Relationship Id="rId4" Type="http://schemas.openxmlformats.org/officeDocument/2006/relationships/video" Target="../media/media2.mov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7593" y="-1379386"/>
            <a:ext cx="8676222" cy="32004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AUV Docking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7499" y="2484565"/>
            <a:ext cx="8676222" cy="1905000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PDR for the Test Mooring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26 January 2021</a:t>
            </a:r>
          </a:p>
        </p:txBody>
      </p:sp>
    </p:spTree>
    <p:extLst>
      <p:ext uri="{BB962C8B-B14F-4D97-AF65-F5344CB8AC3E}">
        <p14:creationId xmlns:p14="http://schemas.microsoft.com/office/powerpoint/2010/main" val="22297327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6884" y="-419483"/>
            <a:ext cx="10515600" cy="1325563"/>
          </a:xfrm>
        </p:spPr>
        <p:txBody>
          <a:bodyPr/>
          <a:lstStyle/>
          <a:p>
            <a:r>
              <a:rPr lang="en-US" dirty="0"/>
              <a:t>Buoy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245" y="1011341"/>
            <a:ext cx="8465582" cy="53093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Use the MBARI Vertical Profiler (MVP) surface float</a:t>
            </a:r>
          </a:p>
          <a:p>
            <a:pPr lvl="1"/>
            <a:r>
              <a:rPr lang="en-US" dirty="0"/>
              <a:t>Old tower is being used on the WEC project </a:t>
            </a:r>
          </a:p>
          <a:p>
            <a:pPr lvl="1"/>
            <a:r>
              <a:rPr lang="en-US" dirty="0"/>
              <a:t>Build a new frame to hold solar panels, radio antennas, lifting eyes</a:t>
            </a:r>
          </a:p>
          <a:p>
            <a:pPr lvl="1"/>
            <a:r>
              <a:rPr lang="en-US" dirty="0"/>
              <a:t>Paint below waterline with antifouling paint</a:t>
            </a:r>
          </a:p>
          <a:p>
            <a:r>
              <a:rPr lang="en-US" dirty="0"/>
              <a:t>Electronics installed in a Pelican 0370 plastic box</a:t>
            </a:r>
          </a:p>
          <a:p>
            <a:pPr lvl="1"/>
            <a:r>
              <a:rPr lang="en-US" dirty="0"/>
              <a:t>Heat sink and U/W connectors added</a:t>
            </a:r>
          </a:p>
          <a:p>
            <a:r>
              <a:rPr lang="en-US" dirty="0" err="1"/>
              <a:t>Cradlepoint</a:t>
            </a:r>
            <a:r>
              <a:rPr lang="en-US" dirty="0"/>
              <a:t> IBR 600C for cellular and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CBW 10 power relay with temp/humidity </a:t>
            </a:r>
          </a:p>
          <a:p>
            <a:pPr lvl="1"/>
            <a:r>
              <a:rPr lang="en-US" dirty="0"/>
              <a:t>SPST 270VAC/30VDC, 15 amp</a:t>
            </a:r>
          </a:p>
          <a:p>
            <a:pPr lvl="1"/>
            <a:r>
              <a:rPr lang="en-US" dirty="0"/>
              <a:t>accessible via the web</a:t>
            </a:r>
          </a:p>
          <a:p>
            <a:r>
              <a:rPr lang="en-US" dirty="0"/>
              <a:t>DSL modem between buoy and subsea </a:t>
            </a:r>
            <a:r>
              <a:rPr lang="en-US" dirty="0" err="1"/>
              <a:t>Moxa</a:t>
            </a:r>
            <a:r>
              <a:rPr lang="en-US" dirty="0"/>
              <a:t> IEX-408x</a:t>
            </a:r>
          </a:p>
          <a:p>
            <a:r>
              <a:rPr lang="en-US" dirty="0"/>
              <a:t>Could add security camera and hub (Arlo is watching)</a:t>
            </a:r>
          </a:p>
          <a:p>
            <a:r>
              <a:rPr lang="en-US" dirty="0"/>
              <a:t>Radar reflector, light, Spot tracker, Cell antenna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8" t="6830" r="35215" b="6593"/>
          <a:stretch/>
        </p:blipFill>
        <p:spPr>
          <a:xfrm>
            <a:off x="10004598" y="179412"/>
            <a:ext cx="2082834" cy="38381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307" y="4451860"/>
            <a:ext cx="2030225" cy="11008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107" y="4634412"/>
            <a:ext cx="943107" cy="943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5286" y="2606477"/>
            <a:ext cx="1643082" cy="141111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V="1">
            <a:off x="9778073" y="2235942"/>
            <a:ext cx="820958" cy="5539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910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1596" y="-115436"/>
            <a:ext cx="10515600" cy="1325563"/>
          </a:xfrm>
        </p:spPr>
        <p:txBody>
          <a:bodyPr/>
          <a:lstStyle/>
          <a:p>
            <a:r>
              <a:rPr lang="en-US" dirty="0"/>
              <a:t>Power Generation and Energy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7593" y="1425157"/>
            <a:ext cx="7277934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Even for short tests, significant storage is required</a:t>
            </a:r>
          </a:p>
          <a:p>
            <a:r>
              <a:rPr lang="en-US" dirty="0"/>
              <a:t>COTS solution: </a:t>
            </a:r>
            <a:r>
              <a:rPr lang="en-US" dirty="0" err="1"/>
              <a:t>GoalZero</a:t>
            </a:r>
            <a:r>
              <a:rPr lang="en-US" dirty="0"/>
              <a:t> 6000</a:t>
            </a:r>
          </a:p>
          <a:p>
            <a:pPr lvl="1"/>
            <a:r>
              <a:rPr lang="en-US" dirty="0"/>
              <a:t>6 kW-hr of Li-ion NMC, at 10.9v</a:t>
            </a:r>
          </a:p>
          <a:p>
            <a:pPr lvl="1"/>
            <a:r>
              <a:rPr lang="en-US" dirty="0"/>
              <a:t>230 VAC/50hz, 2 kW cont. (possibly 120 VAC </a:t>
            </a:r>
          </a:p>
          <a:p>
            <a:pPr lvl="1"/>
            <a:r>
              <a:rPr lang="en-US" dirty="0"/>
              <a:t>12 VDC @ 30 amps</a:t>
            </a:r>
          </a:p>
          <a:p>
            <a:pPr lvl="1"/>
            <a:r>
              <a:rPr lang="en-US" dirty="0"/>
              <a:t>MPPT solar charging at 600 W</a:t>
            </a:r>
          </a:p>
          <a:p>
            <a:r>
              <a:rPr lang="en-US" dirty="0"/>
              <a:t>(4) 100 W solar panels</a:t>
            </a:r>
          </a:p>
          <a:p>
            <a:r>
              <a:rPr lang="en-US" dirty="0"/>
              <a:t>Remote monitoring with app</a:t>
            </a:r>
          </a:p>
          <a:p>
            <a:r>
              <a:rPr lang="en-US" dirty="0"/>
              <a:t>Fits inside a Pelican 1610 with heat sink added</a:t>
            </a:r>
          </a:p>
          <a:p>
            <a:r>
              <a:rPr lang="en-US" dirty="0"/>
              <a:t>GFI circuit breaker on AC output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9918" y="1451541"/>
            <a:ext cx="3591426" cy="4324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981737" y="4299588"/>
            <a:ext cx="848029" cy="141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484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1026" y="-221158"/>
            <a:ext cx="10515600" cy="1325563"/>
          </a:xfrm>
        </p:spPr>
        <p:txBody>
          <a:bodyPr/>
          <a:lstStyle/>
          <a:p>
            <a:r>
              <a:rPr lang="en-US" dirty="0"/>
              <a:t>Other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519" y="1365662"/>
            <a:ext cx="10641281" cy="48113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Other COTS solar/battery/inverter options</a:t>
            </a:r>
          </a:p>
          <a:p>
            <a:r>
              <a:rPr lang="en-US" dirty="0"/>
              <a:t>Fuel Cell to reduce solar panel area</a:t>
            </a:r>
          </a:p>
          <a:p>
            <a:pPr lvl="1"/>
            <a:r>
              <a:rPr lang="en-US" dirty="0"/>
              <a:t>Adaptive Energy  unit runs on propane</a:t>
            </a:r>
          </a:p>
          <a:p>
            <a:pPr lvl="1"/>
            <a:r>
              <a:rPr lang="en-US" dirty="0"/>
              <a:t>350 watts – runs during battery charge</a:t>
            </a:r>
          </a:p>
          <a:p>
            <a:pPr lvl="1"/>
            <a:r>
              <a:rPr lang="en-US" dirty="0"/>
              <a:t>Burns ~1 </a:t>
            </a:r>
            <a:r>
              <a:rPr lang="en-US" dirty="0" err="1"/>
              <a:t>lb</a:t>
            </a:r>
            <a:r>
              <a:rPr lang="en-US" dirty="0"/>
              <a:t> of propane per kWh: ~4 </a:t>
            </a:r>
            <a:r>
              <a:rPr lang="en-US" dirty="0" err="1"/>
              <a:t>lbs</a:t>
            </a:r>
            <a:r>
              <a:rPr lang="en-US" dirty="0"/>
              <a:t>/week for LRAUV</a:t>
            </a:r>
          </a:p>
          <a:p>
            <a:pPr lvl="1"/>
            <a:r>
              <a:rPr lang="en-US" dirty="0"/>
              <a:t>5.1 kg (11.2lbs) plus fuel</a:t>
            </a:r>
          </a:p>
          <a:p>
            <a:pPr lvl="1"/>
            <a:r>
              <a:rPr lang="en-US" dirty="0"/>
              <a:t>600 hours runtime</a:t>
            </a:r>
          </a:p>
          <a:p>
            <a:pPr lvl="1"/>
            <a:r>
              <a:rPr lang="en-US" dirty="0"/>
              <a:t>Exchange fuel tank every month</a:t>
            </a:r>
          </a:p>
          <a:p>
            <a:pPr lvl="2"/>
            <a:r>
              <a:rPr lang="en-US" dirty="0"/>
              <a:t>22 </a:t>
            </a:r>
            <a:r>
              <a:rPr lang="en-US" dirty="0" err="1"/>
              <a:t>lbs</a:t>
            </a:r>
            <a:r>
              <a:rPr lang="en-US" dirty="0"/>
              <a:t> of propane in a 13.5 </a:t>
            </a:r>
            <a:r>
              <a:rPr lang="en-US" dirty="0" err="1"/>
              <a:t>lb</a:t>
            </a:r>
            <a:r>
              <a:rPr lang="en-US" dirty="0"/>
              <a:t> tank provides 5.5 kWh/week</a:t>
            </a:r>
          </a:p>
          <a:p>
            <a:pPr lvl="1"/>
            <a:r>
              <a:rPr lang="en-US" dirty="0"/>
              <a:t>Start up fuel cell (~15 min) for docking and charging</a:t>
            </a:r>
          </a:p>
          <a:p>
            <a:pPr lvl="1"/>
            <a:r>
              <a:rPr lang="en-US" dirty="0"/>
              <a:t>Solar panels support continuous load (~6W) </a:t>
            </a:r>
          </a:p>
          <a:p>
            <a:r>
              <a:rPr lang="en-US" dirty="0"/>
              <a:t>LRAUV Battery pack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2705" y="2408912"/>
            <a:ext cx="1101095" cy="10983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5140" y="3768532"/>
            <a:ext cx="1130984" cy="198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54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-58704"/>
            <a:ext cx="10515600" cy="1325563"/>
          </a:xfrm>
        </p:spPr>
        <p:txBody>
          <a:bodyPr/>
          <a:lstStyle/>
          <a:p>
            <a:r>
              <a:rPr lang="en-US" dirty="0"/>
              <a:t>Buoy Electronics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64" y="1611252"/>
            <a:ext cx="10699536" cy="26862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631190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28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762" y="-122110"/>
            <a:ext cx="10515600" cy="1325563"/>
          </a:xfrm>
        </p:spPr>
        <p:txBody>
          <a:bodyPr/>
          <a:lstStyle/>
          <a:p>
            <a:r>
              <a:rPr lang="en-US" dirty="0"/>
              <a:t>Subsurface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499" y="101801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Use existing Housing</a:t>
            </a:r>
          </a:p>
          <a:p>
            <a:r>
              <a:rPr lang="en-US" dirty="0"/>
              <a:t>230 VAC – 24 VDC with a 300 W AC-DC Power Supply</a:t>
            </a:r>
          </a:p>
          <a:p>
            <a:pPr lvl="1"/>
            <a:r>
              <a:rPr lang="en-US" dirty="0"/>
              <a:t>Initial power transfer tests will be to a resistive load dump on AUV </a:t>
            </a:r>
          </a:p>
          <a:p>
            <a:pPr lvl="1"/>
            <a:r>
              <a:rPr lang="en-US" dirty="0"/>
              <a:t>Change out to 48 VDC when updated LRAUV batteries are available</a:t>
            </a:r>
          </a:p>
          <a:p>
            <a:r>
              <a:rPr lang="en-US" dirty="0"/>
              <a:t>WebRelay-4 for power control and temp/hum sensing</a:t>
            </a:r>
          </a:p>
          <a:p>
            <a:r>
              <a:rPr lang="en-US" dirty="0"/>
              <a:t>DSL modem + 6 port Switch</a:t>
            </a:r>
          </a:p>
          <a:p>
            <a:r>
              <a:rPr lang="en-US" dirty="0"/>
              <a:t>Benthos modem, Serial through </a:t>
            </a:r>
            <a:r>
              <a:rPr lang="en-US" dirty="0" err="1"/>
              <a:t>Moxa</a:t>
            </a:r>
            <a:r>
              <a:rPr lang="en-US" dirty="0"/>
              <a:t> terminal server</a:t>
            </a:r>
          </a:p>
          <a:p>
            <a:r>
              <a:rPr lang="en-US" dirty="0"/>
              <a:t>IP camera with internal storage and network streaming with ~80W light</a:t>
            </a:r>
          </a:p>
          <a:p>
            <a:r>
              <a:rPr lang="en-US" dirty="0"/>
              <a:t>DAQ, auto starts and logs charging voltage and current at 25 kHz to on-board memory that is accessible from shore.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409750" y="773085"/>
            <a:ext cx="944050" cy="210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9545" y="5301568"/>
            <a:ext cx="2044460" cy="11483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708" y="5224379"/>
            <a:ext cx="1797126" cy="1370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7641" y="5204691"/>
            <a:ext cx="1959333" cy="1342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4640" y="5218132"/>
            <a:ext cx="1505646" cy="1315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6364" y="3247558"/>
            <a:ext cx="1781424" cy="90500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53099" y="4220963"/>
            <a:ext cx="943107" cy="9431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911" y="5201779"/>
            <a:ext cx="863510" cy="1415755"/>
          </a:xfrm>
          <a:prstGeom prst="rect">
            <a:avLst/>
          </a:prstGeom>
        </p:spPr>
      </p:pic>
      <p:pic>
        <p:nvPicPr>
          <p:cNvPr id="1026" name="Picture 2" descr="920 Series ATM-925 - Acoustic Modems - Bentho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111" y="5637868"/>
            <a:ext cx="1678852" cy="94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0993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2999" y="-215900"/>
            <a:ext cx="10515600" cy="1325563"/>
          </a:xfrm>
        </p:spPr>
        <p:txBody>
          <a:bodyPr/>
          <a:lstStyle/>
          <a:p>
            <a:r>
              <a:rPr lang="en-US" dirty="0"/>
              <a:t>Subsea Can Electronics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" y="733065"/>
            <a:ext cx="10616415" cy="56908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5" y="6534150"/>
            <a:ext cx="1234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\\atlas\projectLibrary\707976_EPBuoyPrototypeAndTesting\Docking\Drawings\EE\Docking 2021\2021AUV </a:t>
            </a:r>
            <a:r>
              <a:rPr lang="en-US" dirty="0" err="1"/>
              <a:t>DOCK.opj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0943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Sub-surface Housing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570473"/>
            <a:ext cx="7063617" cy="286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07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-73025"/>
            <a:ext cx="10515600" cy="1325563"/>
          </a:xfrm>
        </p:spPr>
        <p:txBody>
          <a:bodyPr/>
          <a:lstStyle/>
          <a:p>
            <a:r>
              <a:rPr lang="en-US" dirty="0"/>
              <a:t>Components with power draw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115" y="1093017"/>
            <a:ext cx="8927770" cy="54649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7325" y="6534150"/>
            <a:ext cx="11782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\\atlas\projectLibrary\707976_EPBuoyPrototypeAndTesting\Docking\Documents\Datasheets</a:t>
            </a:r>
          </a:p>
        </p:txBody>
      </p:sp>
    </p:spTree>
    <p:extLst>
      <p:ext uri="{BB962C8B-B14F-4D97-AF65-F5344CB8AC3E}">
        <p14:creationId xmlns:p14="http://schemas.microsoft.com/office/powerpoint/2010/main" val="314952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95191" y="4051170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35939" y="884662"/>
            <a:ext cx="3359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Surface float with solar panels, flag, flasher and satellite tracker and Cellular Modem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84595" y="4699706"/>
            <a:ext cx="452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Syntactic Foam Subsurface Flotation Sphere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69786" y="3366829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~75 meters (250’) Water Depth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4596" y="4992827"/>
            <a:ext cx="6074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Benthos MF Acoustic Modem/Transponder</a:t>
            </a:r>
          </a:p>
          <a:p>
            <a:endParaRPr lang="en-US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4599189" y="5982159"/>
            <a:ext cx="473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250 </a:t>
            </a:r>
            <a:r>
              <a:rPr lang="en-US" sz="1400" dirty="0" err="1"/>
              <a:t>lb</a:t>
            </a:r>
            <a:r>
              <a:rPr lang="en-US" sz="1400" dirty="0"/>
              <a:t> steel anchor</a:t>
            </a:r>
          </a:p>
        </p:txBody>
      </p:sp>
      <p:cxnSp>
        <p:nvCxnSpPr>
          <p:cNvPr id="21" name="Straight Arrow Connector 20"/>
          <p:cNvCxnSpPr>
            <a:stCxn id="17" idx="1"/>
          </p:cNvCxnSpPr>
          <p:nvPr/>
        </p:nvCxnSpPr>
        <p:spPr>
          <a:xfrm flipH="1" flipV="1">
            <a:off x="3163009" y="4662481"/>
            <a:ext cx="1321586" cy="19111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4" idx="1"/>
          </p:cNvCxnSpPr>
          <p:nvPr/>
        </p:nvCxnSpPr>
        <p:spPr>
          <a:xfrm flipH="1" flipV="1">
            <a:off x="3074086" y="4956145"/>
            <a:ext cx="1423160" cy="4388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4699956" y="1020123"/>
            <a:ext cx="984514" cy="15554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20" idx="1"/>
          </p:cNvCxnSpPr>
          <p:nvPr/>
        </p:nvCxnSpPr>
        <p:spPr>
          <a:xfrm flipH="1" flipV="1">
            <a:off x="3343104" y="6034486"/>
            <a:ext cx="1256085" cy="10156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758131" y="415957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3085842" y="5904556"/>
            <a:ext cx="116212" cy="67063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 flipH="1" flipV="1">
            <a:off x="3080044" y="3153973"/>
            <a:ext cx="1107" cy="28294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342153" y="733915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4441540" y="50390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4434845" y="54160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1638216" y="5598280"/>
            <a:ext cx="3409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Recovery Loops</a:t>
            </a:r>
          </a:p>
        </p:txBody>
      </p:sp>
      <p:cxnSp>
        <p:nvCxnSpPr>
          <p:cNvPr id="60" name="Straight Arrow Connector 59"/>
          <p:cNvCxnSpPr>
            <a:stCxn id="102" idx="1"/>
          </p:cNvCxnSpPr>
          <p:nvPr/>
        </p:nvCxnSpPr>
        <p:spPr>
          <a:xfrm flipH="1" flipV="1">
            <a:off x="3101035" y="5081881"/>
            <a:ext cx="1383560" cy="56295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4350213" y="1099663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4504079" y="1115774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4527338" y="35947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407871" y="35947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3087403" y="1866677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/>
          <p:cNvSpPr txBox="1"/>
          <p:nvPr/>
        </p:nvSpPr>
        <p:spPr>
          <a:xfrm>
            <a:off x="3627133" y="2797787"/>
            <a:ext cx="521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80m mooring  riser rope + EM cable married together</a:t>
            </a:r>
          </a:p>
        </p:txBody>
      </p:sp>
      <p:cxnSp>
        <p:nvCxnSpPr>
          <p:cNvPr id="88" name="Straight Arrow Connector 87"/>
          <p:cNvCxnSpPr/>
          <p:nvPr/>
        </p:nvCxnSpPr>
        <p:spPr>
          <a:xfrm flipH="1" flipV="1">
            <a:off x="3105181" y="2797787"/>
            <a:ext cx="533209" cy="17225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/>
          <p:cNvCxnSpPr/>
          <p:nvPr/>
        </p:nvCxnSpPr>
        <p:spPr>
          <a:xfrm flipH="1" flipV="1">
            <a:off x="3202054" y="4817801"/>
            <a:ext cx="1325284" cy="3355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1927879" y="4992827"/>
            <a:ext cx="864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Stopper and Swive</a:t>
            </a:r>
            <a:r>
              <a:rPr lang="en-US" sz="1400" dirty="0"/>
              <a:t>l</a:t>
            </a:r>
          </a:p>
        </p:txBody>
      </p:sp>
      <p:cxnSp>
        <p:nvCxnSpPr>
          <p:cNvPr id="96" name="Straight Arrow Connector 95"/>
          <p:cNvCxnSpPr/>
          <p:nvPr/>
        </p:nvCxnSpPr>
        <p:spPr>
          <a:xfrm flipV="1">
            <a:off x="2557198" y="5157953"/>
            <a:ext cx="461083" cy="552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/>
          <p:cNvCxnSpPr/>
          <p:nvPr/>
        </p:nvCxnSpPr>
        <p:spPr>
          <a:xfrm flipV="1">
            <a:off x="2709273" y="5238248"/>
            <a:ext cx="338864" cy="49853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/>
          <p:cNvSpPr txBox="1"/>
          <p:nvPr/>
        </p:nvSpPr>
        <p:spPr>
          <a:xfrm>
            <a:off x="4484595" y="5490947"/>
            <a:ext cx="23537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AUV Docking Section</a:t>
            </a:r>
          </a:p>
        </p:txBody>
      </p:sp>
      <p:sp>
        <p:nvSpPr>
          <p:cNvPr id="105" name="Oval 104"/>
          <p:cNvSpPr/>
          <p:nvPr/>
        </p:nvSpPr>
        <p:spPr>
          <a:xfrm>
            <a:off x="3071178" y="5205086"/>
            <a:ext cx="130875" cy="45719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2768853" y="5779995"/>
            <a:ext cx="347492" cy="12456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4497246" y="5241087"/>
            <a:ext cx="2788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Electronics Housing </a:t>
            </a:r>
          </a:p>
        </p:txBody>
      </p:sp>
      <p:cxnSp>
        <p:nvCxnSpPr>
          <p:cNvPr id="124" name="Straight Connector 123"/>
          <p:cNvCxnSpPr/>
          <p:nvPr/>
        </p:nvCxnSpPr>
        <p:spPr>
          <a:xfrm>
            <a:off x="4497246" y="139775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4498185" y="1411124"/>
            <a:ext cx="13447" cy="44480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>
            <a:off x="3106438" y="1877427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7" name="Straight Connector 56"/>
          <p:cNvCxnSpPr/>
          <p:nvPr/>
        </p:nvCxnSpPr>
        <p:spPr>
          <a:xfrm flipV="1">
            <a:off x="3081584" y="3180656"/>
            <a:ext cx="27075" cy="139778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4294715" y="729574"/>
            <a:ext cx="209191" cy="1167320"/>
          </a:xfrm>
          <a:custGeom>
            <a:avLst/>
            <a:gdLst>
              <a:gd name="connsiteX0" fmla="*/ 209191 w 209191"/>
              <a:gd name="connsiteY0" fmla="*/ 1167320 h 1167320"/>
              <a:gd name="connsiteX1" fmla="*/ 4911 w 209191"/>
              <a:gd name="connsiteY1" fmla="*/ 573932 h 1167320"/>
              <a:gd name="connsiteX2" fmla="*/ 43821 w 209191"/>
              <a:gd name="connsiteY2" fmla="*/ 0 h 116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191" h="1167320">
                <a:moveTo>
                  <a:pt x="209191" y="1167320"/>
                </a:moveTo>
                <a:cubicBezTo>
                  <a:pt x="120832" y="967902"/>
                  <a:pt x="32473" y="768485"/>
                  <a:pt x="4911" y="573932"/>
                </a:cubicBezTo>
                <a:cubicBezTo>
                  <a:pt x="-22651" y="379379"/>
                  <a:pt x="76247" y="87549"/>
                  <a:pt x="43821" y="0"/>
                </a:cubicBezTo>
              </a:path>
            </a:pathLst>
          </a:cu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4715" y="603115"/>
            <a:ext cx="55498" cy="116021"/>
          </a:xfrm>
          <a:prstGeom prst="ellipse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37497" y="350563"/>
            <a:ext cx="1860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Mooring recovery loop</a:t>
            </a:r>
          </a:p>
        </p:txBody>
      </p:sp>
      <p:cxnSp>
        <p:nvCxnSpPr>
          <p:cNvPr id="61" name="Straight Arrow Connector 60"/>
          <p:cNvCxnSpPr/>
          <p:nvPr/>
        </p:nvCxnSpPr>
        <p:spPr>
          <a:xfrm>
            <a:off x="3717184" y="546115"/>
            <a:ext cx="579783" cy="902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Oval 61"/>
          <p:cNvSpPr/>
          <p:nvPr/>
        </p:nvSpPr>
        <p:spPr>
          <a:xfrm flipH="1">
            <a:off x="3071133" y="2947809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Oval 62"/>
          <p:cNvSpPr/>
          <p:nvPr/>
        </p:nvSpPr>
        <p:spPr>
          <a:xfrm flipH="1">
            <a:off x="3069937" y="3067635"/>
            <a:ext cx="47162" cy="8745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84375" y="3188652"/>
            <a:ext cx="69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(2) 12” football floats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 flipV="1">
            <a:off x="2678577" y="3137309"/>
            <a:ext cx="354012" cy="24617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Existing 24/7/360 observatories: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6997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460938" y="691933"/>
            <a:ext cx="8939048" cy="2475186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52846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1460938" y="3154981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9769603" y="3173482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20940" y="4830218"/>
            <a:ext cx="50238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32193" y="2473357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~75 meters (250’) Water Depth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4538" y="4675292"/>
            <a:ext cx="473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250 </a:t>
            </a:r>
            <a:r>
              <a:rPr lang="en-US" sz="1400" dirty="0" err="1"/>
              <a:t>lb</a:t>
            </a:r>
            <a:r>
              <a:rPr lang="en-US" sz="1400" dirty="0"/>
              <a:t> steel anchor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flipH="1">
            <a:off x="2965546" y="4578445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332427" y="728235"/>
            <a:ext cx="338959" cy="3784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/>
          <p:cNvCxnSpPr/>
          <p:nvPr/>
        </p:nvCxnSpPr>
        <p:spPr>
          <a:xfrm>
            <a:off x="8439368" y="57941"/>
            <a:ext cx="1" cy="30017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8432673" y="61711"/>
            <a:ext cx="138468" cy="16262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8340487" y="1093983"/>
            <a:ext cx="153866" cy="2980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4533580" y="1302142"/>
            <a:ext cx="808014" cy="753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494353" y="1110094"/>
            <a:ext cx="181482" cy="28198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8517612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398145" y="353790"/>
            <a:ext cx="104021" cy="345778"/>
          </a:xfrm>
          <a:prstGeom prst="rect">
            <a:avLst/>
          </a:prstGeom>
          <a:solidFill>
            <a:schemeClr val="bg1">
              <a:lumMod val="50000"/>
              <a:lumOff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Freeform 85"/>
          <p:cNvSpPr/>
          <p:nvPr/>
        </p:nvSpPr>
        <p:spPr>
          <a:xfrm>
            <a:off x="7077506" y="1392079"/>
            <a:ext cx="1416675" cy="1306804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 w="317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3090150" y="4781246"/>
            <a:ext cx="111903" cy="1356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061071" y="4983069"/>
            <a:ext cx="0" cy="15669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040122" y="513327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044431" y="4966895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4" name="Straight Connector 123"/>
          <p:cNvCxnSpPr/>
          <p:nvPr/>
        </p:nvCxnSpPr>
        <p:spPr>
          <a:xfrm>
            <a:off x="8487520" y="1392079"/>
            <a:ext cx="0" cy="178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Flowchart: Direct Access Storage 63"/>
          <p:cNvSpPr/>
          <p:nvPr/>
        </p:nvSpPr>
        <p:spPr>
          <a:xfrm rot="5400000" flipH="1">
            <a:off x="7021800" y="4320713"/>
            <a:ext cx="111065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 flipH="1">
            <a:off x="6971448" y="2606811"/>
            <a:ext cx="211771" cy="205677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6" name="Straight Connector 15"/>
          <p:cNvCxnSpPr>
            <a:stCxn id="65" idx="4"/>
          </p:cNvCxnSpPr>
          <p:nvPr/>
        </p:nvCxnSpPr>
        <p:spPr>
          <a:xfrm flipH="1">
            <a:off x="7077332" y="2812488"/>
            <a:ext cx="1" cy="475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64" idx="4"/>
          </p:cNvCxnSpPr>
          <p:nvPr/>
        </p:nvCxnSpPr>
        <p:spPr>
          <a:xfrm>
            <a:off x="7062467" y="2830336"/>
            <a:ext cx="14866" cy="1659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 68"/>
          <p:cNvSpPr/>
          <p:nvPr/>
        </p:nvSpPr>
        <p:spPr>
          <a:xfrm>
            <a:off x="5047992" y="4332781"/>
            <a:ext cx="2031755" cy="694005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>
            <a:endCxn id="33" idx="1"/>
          </p:cNvCxnSpPr>
          <p:nvPr/>
        </p:nvCxnSpPr>
        <p:spPr>
          <a:xfrm>
            <a:off x="3067715" y="4790305"/>
            <a:ext cx="3463" cy="12028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994247" y="5296049"/>
            <a:ext cx="539096" cy="1565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78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862" y="-231559"/>
            <a:ext cx="9905998" cy="1905000"/>
          </a:xfrm>
        </p:spPr>
        <p:txBody>
          <a:bodyPr/>
          <a:lstStyle/>
          <a:p>
            <a:r>
              <a:rPr lang="en-US" dirty="0"/>
              <a:t>AUV Docking Backstory: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04066"/>
            <a:ext cx="7949192" cy="410200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2007 -Designed, built, deployed and tested a docking station for Dorado </a:t>
            </a:r>
          </a:p>
          <a:p>
            <a:pPr lvl="1"/>
            <a:r>
              <a:rPr lang="en-US" dirty="0"/>
              <a:t>Inductive power transfer of 500 watts, </a:t>
            </a:r>
          </a:p>
          <a:p>
            <a:pPr lvl="1"/>
            <a:r>
              <a:rPr lang="en-US" dirty="0"/>
              <a:t>Thru-water </a:t>
            </a:r>
            <a:r>
              <a:rPr lang="en-US" dirty="0" err="1"/>
              <a:t>WiFi</a:t>
            </a:r>
            <a:r>
              <a:rPr lang="en-US" dirty="0"/>
              <a:t> 802.11g 100b Ethernet data transfer</a:t>
            </a:r>
          </a:p>
          <a:p>
            <a:pPr lvl="1"/>
            <a:r>
              <a:rPr lang="en-US" dirty="0" err="1"/>
              <a:t>Sonardyne</a:t>
            </a:r>
            <a:r>
              <a:rPr lang="en-US" dirty="0"/>
              <a:t> USBL-based acoustic homing system</a:t>
            </a:r>
          </a:p>
          <a:p>
            <a:r>
              <a:rPr lang="en-US" dirty="0"/>
              <a:t>2012 – started the design of a cone dock for the LRAUV under DARPA funding  </a:t>
            </a:r>
          </a:p>
          <a:p>
            <a:pPr lvl="1"/>
            <a:r>
              <a:rPr lang="en-US" dirty="0"/>
              <a:t>AUV Docking component was canceled to focus on WEP</a:t>
            </a:r>
          </a:p>
          <a:p>
            <a:pPr lvl="1"/>
            <a:r>
              <a:rPr lang="en-US" dirty="0"/>
              <a:t>Planned to use ODI connector for power and data transfer</a:t>
            </a:r>
          </a:p>
          <a:p>
            <a:pPr lvl="1"/>
            <a:r>
              <a:rPr lang="en-US" dirty="0"/>
              <a:t>Benthos DAT-based homing; proved unreliable at that time, though it works well now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243" y="1109628"/>
            <a:ext cx="4023720" cy="2683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979" y="4663320"/>
            <a:ext cx="2979360" cy="19944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9192" y="4059001"/>
            <a:ext cx="3184693" cy="238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16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1910443" y="491461"/>
            <a:ext cx="8709979" cy="489023"/>
          </a:xfrm>
          <a:prstGeom prst="parallelogram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arallelogram 4"/>
          <p:cNvSpPr/>
          <p:nvPr/>
        </p:nvSpPr>
        <p:spPr>
          <a:xfrm>
            <a:off x="1460938" y="4046483"/>
            <a:ext cx="8939048" cy="2475186"/>
          </a:xfrm>
          <a:prstGeom prst="parallelogram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10399986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081997" y="698296"/>
            <a:ext cx="0" cy="3366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088725" y="1452913"/>
            <a:ext cx="45719" cy="1167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32193" y="2473357"/>
            <a:ext cx="2151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~900 meters </a:t>
            </a:r>
          </a:p>
          <a:p>
            <a:r>
              <a:rPr lang="en-US" dirty="0"/>
              <a:t>Water Depth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764800" y="719136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Ocean Surface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62707" y="6049313"/>
            <a:ext cx="1773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Seafloor</a:t>
            </a:r>
          </a:p>
        </p:txBody>
      </p:sp>
      <p:sp>
        <p:nvSpPr>
          <p:cNvPr id="33" name="Flowchart: Direct Access Storage 32"/>
          <p:cNvSpPr/>
          <p:nvPr/>
        </p:nvSpPr>
        <p:spPr>
          <a:xfrm rot="5400000">
            <a:off x="3015017" y="5825148"/>
            <a:ext cx="112321" cy="448330"/>
          </a:xfrm>
          <a:prstGeom prst="flowChartMagneticDrum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 flipH="1">
            <a:off x="3033329" y="1101145"/>
            <a:ext cx="262013" cy="27702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3157936" y="1403941"/>
            <a:ext cx="88234" cy="11679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3128856" y="1605764"/>
            <a:ext cx="0" cy="13487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/>
          <p:cNvSpPr/>
          <p:nvPr/>
        </p:nvSpPr>
        <p:spPr>
          <a:xfrm>
            <a:off x="3107907" y="175597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3112216" y="1589590"/>
            <a:ext cx="45719" cy="4571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5047992" y="4332781"/>
            <a:ext cx="2031755" cy="694005"/>
          </a:xfrm>
          <a:custGeom>
            <a:avLst/>
            <a:gdLst>
              <a:gd name="connsiteX0" fmla="*/ 0 w 1003777"/>
              <a:gd name="connsiteY0" fmla="*/ 1402538 h 1402538"/>
              <a:gd name="connsiteX1" fmla="*/ 144379 w 1003777"/>
              <a:gd name="connsiteY1" fmla="*/ 776896 h 1402538"/>
              <a:gd name="connsiteX2" fmla="*/ 859398 w 1003777"/>
              <a:gd name="connsiteY2" fmla="*/ 220006 h 1402538"/>
              <a:gd name="connsiteX3" fmla="*/ 1003777 w 1003777"/>
              <a:gd name="connsiteY3" fmla="*/ 0 h 1402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3777" h="1402538">
                <a:moveTo>
                  <a:pt x="0" y="1402538"/>
                </a:moveTo>
                <a:cubicBezTo>
                  <a:pt x="573" y="1188261"/>
                  <a:pt x="1146" y="973985"/>
                  <a:pt x="144379" y="776896"/>
                </a:cubicBezTo>
                <a:cubicBezTo>
                  <a:pt x="287612" y="579807"/>
                  <a:pt x="716165" y="349489"/>
                  <a:pt x="859398" y="220006"/>
                </a:cubicBezTo>
                <a:cubicBezTo>
                  <a:pt x="1002631" y="90523"/>
                  <a:pt x="975130" y="17188"/>
                  <a:pt x="1003777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 31"/>
          <p:cNvSpPr/>
          <p:nvPr/>
        </p:nvSpPr>
        <p:spPr>
          <a:xfrm>
            <a:off x="3202053" y="5014174"/>
            <a:ext cx="1840699" cy="955314"/>
          </a:xfrm>
          <a:custGeom>
            <a:avLst/>
            <a:gdLst>
              <a:gd name="connsiteX0" fmla="*/ 1905802 w 1906829"/>
              <a:gd name="connsiteY0" fmla="*/ 0 h 955314"/>
              <a:gd name="connsiteX1" fmla="*/ 1790299 w 1906829"/>
              <a:gd name="connsiteY1" fmla="*/ 741145 h 955314"/>
              <a:gd name="connsiteX2" fmla="*/ 1174282 w 1906829"/>
              <a:gd name="connsiteY2" fmla="*/ 943276 h 955314"/>
              <a:gd name="connsiteX3" fmla="*/ 0 w 1906829"/>
              <a:gd name="connsiteY3" fmla="*/ 924025 h 955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6829" h="955314">
                <a:moveTo>
                  <a:pt x="1905802" y="0"/>
                </a:moveTo>
                <a:cubicBezTo>
                  <a:pt x="1909010" y="291966"/>
                  <a:pt x="1912219" y="583932"/>
                  <a:pt x="1790299" y="741145"/>
                </a:cubicBezTo>
                <a:cubicBezTo>
                  <a:pt x="1668379" y="898358"/>
                  <a:pt x="1472665" y="912796"/>
                  <a:pt x="1174282" y="943276"/>
                </a:cubicBezTo>
                <a:cubicBezTo>
                  <a:pt x="875899" y="973756"/>
                  <a:pt x="165234" y="938463"/>
                  <a:pt x="0" y="924025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3087763" y="1390845"/>
            <a:ext cx="42340" cy="46023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rc 40"/>
          <p:cNvSpPr/>
          <p:nvPr/>
        </p:nvSpPr>
        <p:spPr>
          <a:xfrm rot="10608705">
            <a:off x="3097108" y="5675231"/>
            <a:ext cx="350811" cy="281193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3052076" y="1894932"/>
            <a:ext cx="429058" cy="15856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be 7"/>
          <p:cNvSpPr/>
          <p:nvPr/>
        </p:nvSpPr>
        <p:spPr>
          <a:xfrm>
            <a:off x="7079747" y="4261757"/>
            <a:ext cx="1019224" cy="236764"/>
          </a:xfrm>
          <a:prstGeom prst="cub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427682" y="4625885"/>
            <a:ext cx="886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MARS Node</a:t>
            </a:r>
          </a:p>
        </p:txBody>
      </p:sp>
    </p:spTree>
    <p:extLst>
      <p:ext uri="{BB962C8B-B14F-4D97-AF65-F5344CB8AC3E}">
        <p14:creationId xmlns:p14="http://schemas.microsoft.com/office/powerpoint/2010/main" val="2376135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477" y="-155520"/>
            <a:ext cx="10515600" cy="1325563"/>
          </a:xfrm>
        </p:spPr>
        <p:txBody>
          <a:bodyPr/>
          <a:lstStyle/>
          <a:p>
            <a:r>
              <a:rPr lang="en-US" dirty="0"/>
              <a:t>Mooring Launch and Recovery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37" y="869908"/>
            <a:ext cx="7717240" cy="574058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Launch: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Lift buoy into the water, stream riser, subsurface float, dock and lower riser out on the surface, then release anchor – stand back.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Recovery: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Grab recovery loop from top of buoy and begin lift with the capstan, separating the EM cable from line.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Remove football floats and stop at subsurface float.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With a boat hook, reach down below dock and attach davit lift to loop below AUV Dock and take up the strain.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Remove the rest of the mooring and tie in a new lift line back to the capstan and transfer the load.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Recover lower 7m riser until anchor is at the surface. 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Recover anchor with davit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970" y="4909667"/>
            <a:ext cx="3433544" cy="18572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5871" y="72970"/>
            <a:ext cx="2656113" cy="473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15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997" y="-221891"/>
            <a:ext cx="10515600" cy="1325563"/>
          </a:xfrm>
        </p:spPr>
        <p:txBody>
          <a:bodyPr/>
          <a:lstStyle/>
          <a:p>
            <a:r>
              <a:rPr lang="en-US" dirty="0"/>
              <a:t>Recent Developments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5494" y="1491145"/>
            <a:ext cx="8285777" cy="5222597"/>
          </a:xfrm>
        </p:spPr>
        <p:txBody>
          <a:bodyPr>
            <a:normAutofit/>
          </a:bodyPr>
          <a:lstStyle/>
          <a:p>
            <a:r>
              <a:rPr lang="en-US" dirty="0"/>
              <a:t>DHS/US Coast Guard funded, under-ice oil spill mapping project</a:t>
            </a:r>
          </a:p>
          <a:p>
            <a:pPr lvl="1"/>
            <a:r>
              <a:rPr lang="en-US" dirty="0"/>
              <a:t>LRAUV can now home to a cable and capture that cable using a WHOI Whisker Box docking device with a WHOI </a:t>
            </a:r>
            <a:r>
              <a:rPr lang="en-US" dirty="0" err="1"/>
              <a:t>Micromodem</a:t>
            </a:r>
            <a:r>
              <a:rPr lang="en-US" dirty="0"/>
              <a:t> + linear USBL array</a:t>
            </a:r>
          </a:p>
          <a:p>
            <a:r>
              <a:rPr lang="en-US" dirty="0"/>
              <a:t>Northrop Grumman developed their </a:t>
            </a:r>
            <a:r>
              <a:rPr lang="en-US" dirty="0" err="1"/>
              <a:t>Neobium</a:t>
            </a:r>
            <a:r>
              <a:rPr lang="en-US" dirty="0"/>
              <a:t>, naturally self sealing conductive metal contact connector</a:t>
            </a:r>
          </a:p>
          <a:p>
            <a:pPr lvl="1"/>
            <a:r>
              <a:rPr lang="en-US" dirty="0"/>
              <a:t>MBARI has (almost) secured a license from NG to use this material for an AUV dock power transfer system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805" y="4768651"/>
            <a:ext cx="2581067" cy="15947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49762" y="6344410"/>
            <a:ext cx="3010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iCONN’s</a:t>
            </a:r>
            <a:r>
              <a:rPr lang="en-US" dirty="0"/>
              <a:t> Wet-Mate Connector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8423" y="3222547"/>
            <a:ext cx="3242196" cy="13459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9" t="27301" r="55608" b="10317"/>
          <a:stretch/>
        </p:blipFill>
        <p:spPr>
          <a:xfrm>
            <a:off x="9511452" y="823710"/>
            <a:ext cx="1848465" cy="227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84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MBARI project #902106 </a:t>
            </a:r>
            <a:br>
              <a:rPr lang="en-US" dirty="0"/>
            </a:br>
            <a:r>
              <a:rPr lang="en-US" dirty="0" err="1"/>
              <a:t>Niobicon</a:t>
            </a:r>
            <a:r>
              <a:rPr lang="en-US" dirty="0"/>
              <a:t> Based AUV Docking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proposed to build and test a few prototypes 2021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38" y="3320617"/>
            <a:ext cx="3055697" cy="1898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4766"/>
          <a:stretch/>
        </p:blipFill>
        <p:spPr>
          <a:xfrm>
            <a:off x="4190639" y="3320617"/>
            <a:ext cx="3810722" cy="18520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3369" y="3320617"/>
            <a:ext cx="2676499" cy="192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95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446" y="3936513"/>
            <a:ext cx="3045991" cy="2299696"/>
          </a:xfrm>
          <a:prstGeom prst="rect">
            <a:avLst/>
          </a:prstGeom>
        </p:spPr>
      </p:pic>
      <p:pic>
        <p:nvPicPr>
          <p:cNvPr id="1026" name="Picture 2" descr="https://lh4.googleusercontent.com/lmk379vPTRhOumHoF2ZGqyuHmPGkYSC0__OvFyg4MqmStx2223nCNAdqCLuiSAun_A6lAhYfzOy5nvdKtuc4arl5NEmg_rWYgH51kRxxxKm2K8AIi0GaS7gp-GKEwJisKJL3mVJ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65" y="1662262"/>
            <a:ext cx="3087355" cy="185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G_437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628" y="1104505"/>
            <a:ext cx="2976562" cy="5291023"/>
          </a:xfrm>
        </p:spPr>
      </p:pic>
      <p:pic>
        <p:nvPicPr>
          <p:cNvPr id="6" name="Picture 2" descr="https://lh5.googleusercontent.com/TYEbZ3BTmw2dP-a2QKPMgXwcaF7-Qh1lEuKg-kVrI_llxIM2rWaz02cFTdblMihxYXW0vGfX7PQ3-jkBk0zFe_uHUL9jhJhY54RyfkJoVC4ObrwAEoTEL1o1WjgjoNJUiXJTZjwi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55" y="1370226"/>
            <a:ext cx="1958123" cy="2618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55" y="4109584"/>
            <a:ext cx="1963751" cy="2618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69194" y="0"/>
            <a:ext cx="3610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Early</a:t>
            </a:r>
            <a:r>
              <a:rPr lang="en-US" sz="4400" dirty="0"/>
              <a:t> Progress</a:t>
            </a:r>
          </a:p>
        </p:txBody>
      </p:sp>
      <p:pic>
        <p:nvPicPr>
          <p:cNvPr id="3" name="Power transfer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605594" y="1216958"/>
            <a:ext cx="2212462" cy="393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071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86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0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 mute="1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 mute="1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283" y="0"/>
            <a:ext cx="10515600" cy="1325563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Questions for Sea Tests: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241" y="1213784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Can we reliably home to a cable with a Benthos DAT?</a:t>
            </a:r>
          </a:p>
          <a:p>
            <a:pPr lvl="1"/>
            <a:r>
              <a:rPr lang="en-US" dirty="0"/>
              <a:t>Offshore USBL homing and guidance testing underway now at WHOI</a:t>
            </a:r>
          </a:p>
          <a:p>
            <a:r>
              <a:rPr lang="en-US" dirty="0"/>
              <a:t>Can we reliably detect and capture a cable?</a:t>
            </a:r>
          </a:p>
          <a:p>
            <a:pPr lvl="1"/>
            <a:r>
              <a:rPr lang="en-US" dirty="0"/>
              <a:t>Test tank tests with prototype capture device at the surface (2D)</a:t>
            </a:r>
          </a:p>
          <a:p>
            <a:pPr lvl="1"/>
            <a:r>
              <a:rPr lang="en-US" dirty="0"/>
              <a:t>Repeat test tank tests at depth (3D motion)</a:t>
            </a:r>
          </a:p>
          <a:p>
            <a:r>
              <a:rPr lang="en-US" dirty="0"/>
              <a:t>Can we transfer power to the AUV through a niobium system?</a:t>
            </a:r>
          </a:p>
          <a:p>
            <a:pPr lvl="1"/>
            <a:r>
              <a:rPr lang="en-US" dirty="0"/>
              <a:t>Lab tests with prototype NB power transfer system</a:t>
            </a:r>
          </a:p>
          <a:p>
            <a:pPr lvl="1"/>
            <a:r>
              <a:rPr lang="en-US" dirty="0"/>
              <a:t>Test tank tests with AUV deployable NB power transfer system</a:t>
            </a:r>
          </a:p>
          <a:p>
            <a:pPr lvl="1"/>
            <a:r>
              <a:rPr lang="en-US" dirty="0"/>
              <a:t>Add simulated ocean motion to tests</a:t>
            </a:r>
          </a:p>
          <a:p>
            <a:r>
              <a:rPr lang="en-US" dirty="0"/>
              <a:t>Does it work in the real environment?</a:t>
            </a:r>
          </a:p>
          <a:p>
            <a:pPr lvl="1"/>
            <a:r>
              <a:rPr lang="en-US" dirty="0"/>
              <a:t>Offshore homing, latching and power transfer tests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4241" y="5782235"/>
            <a:ext cx="87092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Time to upgrade from our dumb modem on a rope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54741" y="5614147"/>
            <a:ext cx="7611035" cy="6051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250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8457" y="-228901"/>
            <a:ext cx="10515600" cy="1325563"/>
          </a:xfrm>
        </p:spPr>
        <p:txBody>
          <a:bodyPr/>
          <a:lstStyle/>
          <a:p>
            <a:r>
              <a:rPr lang="en-US" dirty="0"/>
              <a:t>Requirements for a new test mooring (1/2):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546" y="884525"/>
            <a:ext cx="11436118" cy="556299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Need a mooring system to support the AUV Docking development at a relatively calm location</a:t>
            </a:r>
          </a:p>
          <a:p>
            <a:pPr lvl="1"/>
            <a:r>
              <a:rPr lang="en-US" dirty="0"/>
              <a:t>70m of water, docking at 8m above seafloor </a:t>
            </a:r>
          </a:p>
          <a:p>
            <a:r>
              <a:rPr lang="en-US" dirty="0"/>
              <a:t>The system shall have a docking section and acoustic homing beacon</a:t>
            </a:r>
          </a:p>
          <a:p>
            <a:pPr lvl="1"/>
            <a:r>
              <a:rPr lang="en-US" dirty="0"/>
              <a:t>Some lateral compliance is required to lessen the impact of capture</a:t>
            </a:r>
          </a:p>
          <a:p>
            <a:pPr lvl="1"/>
            <a:r>
              <a:rPr lang="en-US" dirty="0"/>
              <a:t>¾” diameter, 6’ long NB power transfer section</a:t>
            </a:r>
          </a:p>
          <a:p>
            <a:pPr lvl="1"/>
            <a:r>
              <a:rPr lang="en-US" dirty="0"/>
              <a:t>Benthos MF acoustic modem</a:t>
            </a:r>
          </a:p>
          <a:p>
            <a:r>
              <a:rPr lang="en-US" dirty="0"/>
              <a:t>Must be able to quantify homing and docking performance</a:t>
            </a:r>
          </a:p>
          <a:p>
            <a:pPr lvl="1"/>
            <a:r>
              <a:rPr lang="en-US" dirty="0"/>
              <a:t>Shall be equipped with a video camera and light(s)</a:t>
            </a:r>
          </a:p>
          <a:p>
            <a:pPr lvl="1"/>
            <a:r>
              <a:rPr lang="en-US" dirty="0"/>
              <a:t>Would be nice to see these data on shore in real-time, but transfer to shore of recent data is required</a:t>
            </a:r>
          </a:p>
          <a:p>
            <a:r>
              <a:rPr lang="en-US" dirty="0"/>
              <a:t>Must be able to transfer power</a:t>
            </a:r>
          </a:p>
          <a:p>
            <a:pPr lvl="1"/>
            <a:r>
              <a:rPr lang="en-US" dirty="0"/>
              <a:t>24 volts/16 amps (400 watts) to the AUV battery system for at least 5 minutes</a:t>
            </a:r>
          </a:p>
          <a:p>
            <a:pPr lvl="1"/>
            <a:r>
              <a:rPr lang="en-US" dirty="0"/>
              <a:t>Control and Monitor voltage and current at 20 kHz, would be nice to get data in real-time, but near-real-time file transfer of recent data is required</a:t>
            </a:r>
          </a:p>
          <a:p>
            <a:pPr lvl="1"/>
            <a:r>
              <a:rPr lang="en-US" dirty="0"/>
              <a:t>Would be nice if power transfer could continue for 10 hours, once per week </a:t>
            </a:r>
          </a:p>
          <a:p>
            <a:r>
              <a:rPr lang="en-US" dirty="0"/>
              <a:t>Must be able to communicate with the AUV while underwater and at the dock</a:t>
            </a:r>
          </a:p>
          <a:p>
            <a:pPr lvl="1"/>
            <a:r>
              <a:rPr lang="en-US" dirty="0"/>
              <a:t>Benthos MF Acoustic </a:t>
            </a:r>
            <a:r>
              <a:rPr lang="en-US" dirty="0" err="1"/>
              <a:t>comms</a:t>
            </a:r>
            <a:r>
              <a:rPr lang="en-US" dirty="0"/>
              <a:t> is OK at the dock, but there shall be an Ethernet port for communications to the AUV while it is docked using some kind of data transfer system in the future.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4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Requirements 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power and control system shall have web access </a:t>
            </a:r>
          </a:p>
          <a:p>
            <a:r>
              <a:rPr lang="en-US" dirty="0"/>
              <a:t>The system shall be deployable from the Paragon</a:t>
            </a:r>
          </a:p>
          <a:p>
            <a:r>
              <a:rPr lang="en-US" dirty="0"/>
              <a:t>The system shall use as many existing parts as possible</a:t>
            </a:r>
          </a:p>
          <a:p>
            <a:pPr lvl="1"/>
            <a:r>
              <a:rPr lang="en-US" dirty="0"/>
              <a:t>Buoy, anchor, subsea housing, cable</a:t>
            </a:r>
          </a:p>
          <a:p>
            <a:r>
              <a:rPr lang="en-US" dirty="0"/>
              <a:t>The system shall be reliable for a six-month deployment, possibly through winter storms</a:t>
            </a:r>
          </a:p>
          <a:p>
            <a:r>
              <a:rPr lang="en-US" dirty="0"/>
              <a:t>We expect to perform a system upgrade/redesign during 2022 for longer deployments.  That system could be larger, and should be more robust with greater long-term reliability.</a:t>
            </a:r>
          </a:p>
        </p:txBody>
      </p:sp>
    </p:spTree>
    <p:extLst>
      <p:ext uri="{BB962C8B-B14F-4D97-AF65-F5344CB8AC3E}">
        <p14:creationId xmlns:p14="http://schemas.microsoft.com/office/powerpoint/2010/main" val="920163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Subsystems – Top Down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Radio telemetry to shore</a:t>
            </a:r>
          </a:p>
          <a:p>
            <a:r>
              <a:rPr lang="en-US" dirty="0"/>
              <a:t>Power generation and energy storage</a:t>
            </a:r>
          </a:p>
          <a:p>
            <a:r>
              <a:rPr lang="en-US" dirty="0"/>
              <a:t>Buoy and misc. electronics</a:t>
            </a:r>
          </a:p>
          <a:p>
            <a:r>
              <a:rPr lang="en-US" dirty="0"/>
              <a:t>Riser to buoy – Electro/Mechanical</a:t>
            </a:r>
          </a:p>
          <a:p>
            <a:r>
              <a:rPr lang="en-US" dirty="0"/>
              <a:t>Subsurface float with electronics</a:t>
            </a:r>
          </a:p>
          <a:p>
            <a:r>
              <a:rPr lang="en-US" dirty="0"/>
              <a:t>Niobium power transfer section</a:t>
            </a:r>
          </a:p>
          <a:p>
            <a:r>
              <a:rPr lang="en-US" dirty="0"/>
              <a:t>Anchor and 7m riser </a:t>
            </a:r>
          </a:p>
        </p:txBody>
      </p:sp>
    </p:spTree>
    <p:extLst>
      <p:ext uri="{BB962C8B-B14F-4D97-AF65-F5344CB8AC3E}">
        <p14:creationId xmlns:p14="http://schemas.microsoft.com/office/powerpoint/2010/main" val="544556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6458</TotalTime>
  <Words>1348</Words>
  <Application>Microsoft Office PowerPoint</Application>
  <PresentationFormat>Widescreen</PresentationFormat>
  <Paragraphs>155</Paragraphs>
  <Slides>21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AUV Docking 2021</vt:lpstr>
      <vt:lpstr>AUV Docking Backstory: </vt:lpstr>
      <vt:lpstr>Recent Developments</vt:lpstr>
      <vt:lpstr>MBARI project #902106  Niobicon Based AUV Docking Development</vt:lpstr>
      <vt:lpstr>PowerPoint Presentation</vt:lpstr>
      <vt:lpstr>Questions for Sea Tests:</vt:lpstr>
      <vt:lpstr>Requirements for a new test mooring (1/2):</vt:lpstr>
      <vt:lpstr>Requirements (2/2)</vt:lpstr>
      <vt:lpstr>Subsystems – Top Down</vt:lpstr>
      <vt:lpstr>Buoy</vt:lpstr>
      <vt:lpstr>Power Generation and Energy Storage</vt:lpstr>
      <vt:lpstr>Other Options</vt:lpstr>
      <vt:lpstr>Buoy Electronics Overview</vt:lpstr>
      <vt:lpstr>Subsurface Housing</vt:lpstr>
      <vt:lpstr>Subsea Can Electronics Overview</vt:lpstr>
      <vt:lpstr>Sub-surface Housing</vt:lpstr>
      <vt:lpstr>Components with power draw</vt:lpstr>
      <vt:lpstr>PowerPoint Presentation</vt:lpstr>
      <vt:lpstr>PowerPoint Presentation</vt:lpstr>
      <vt:lpstr>PowerPoint Presentation</vt:lpstr>
      <vt:lpstr>Mooring Launch and Recovery 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AUV Docking 2021</dc:title>
  <dc:creator>Brett Hobson</dc:creator>
  <cp:lastModifiedBy>Brett Hobson</cp:lastModifiedBy>
  <cp:revision>54</cp:revision>
  <dcterms:created xsi:type="dcterms:W3CDTF">2021-01-21T17:26:14Z</dcterms:created>
  <dcterms:modified xsi:type="dcterms:W3CDTF">2021-06-25T21:19:57Z</dcterms:modified>
</cp:coreProperties>
</file>