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36" r:id="rId2"/>
    <p:sldId id="444" r:id="rId3"/>
    <p:sldId id="448" r:id="rId4"/>
    <p:sldId id="449" r:id="rId5"/>
    <p:sldId id="442" r:id="rId6"/>
    <p:sldId id="434" r:id="rId7"/>
    <p:sldId id="433" r:id="rId8"/>
    <p:sldId id="437" r:id="rId9"/>
    <p:sldId id="432" r:id="rId10"/>
    <p:sldId id="438" r:id="rId11"/>
    <p:sldId id="439" r:id="rId12"/>
    <p:sldId id="440" r:id="rId13"/>
    <p:sldId id="446" r:id="rId14"/>
    <p:sldId id="447" r:id="rId15"/>
    <p:sldId id="450" r:id="rId16"/>
    <p:sldId id="451" r:id="rId1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47" autoAdjust="0"/>
    <p:restoredTop sz="81948"/>
  </p:normalViewPr>
  <p:slideViewPr>
    <p:cSldViewPr snapToGrid="0" snapToObjects="1">
      <p:cViewPr varScale="1">
        <p:scale>
          <a:sx n="118" d="100"/>
          <a:sy n="118" d="100"/>
        </p:scale>
        <p:origin x="132" y="4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6/8/2021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3D73A8-64CC-4E41-885D-56FF3DA44E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2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236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76" y="244069"/>
            <a:ext cx="907197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Underwater Vehicle Docking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Northrop Grumman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907" y="2392300"/>
            <a:ext cx="4830169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Brett Hobson</a:t>
            </a:r>
          </a:p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François </a:t>
            </a:r>
            <a:r>
              <a:rPr lang="en-US" sz="4000" b="1" dirty="0" err="1">
                <a:solidFill>
                  <a:schemeClr val="tx2"/>
                </a:solidFill>
              </a:rPr>
              <a:t>Cazenave</a:t>
            </a:r>
            <a:endParaRPr lang="en-US" sz="4000" b="1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Rob McEwen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8047" y="2351914"/>
            <a:ext cx="315022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Brian </a:t>
            </a:r>
            <a:r>
              <a:rPr lang="en-US" sz="4000" dirty="0" err="1">
                <a:solidFill>
                  <a:schemeClr val="tx2"/>
                </a:solidFill>
              </a:rPr>
              <a:t>Kieft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Ben </a:t>
            </a:r>
            <a:r>
              <a:rPr lang="en-US" sz="4000" dirty="0" err="1">
                <a:solidFill>
                  <a:schemeClr val="tx2"/>
                </a:solidFill>
              </a:rPr>
              <a:t>Ranaan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Scott Jensen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5013" y="5076292"/>
            <a:ext cx="4402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Andrew Hamilton</a:t>
            </a:r>
          </a:p>
        </p:txBody>
      </p:sp>
    </p:spTree>
    <p:extLst>
      <p:ext uri="{BB962C8B-B14F-4D97-AF65-F5344CB8AC3E}">
        <p14:creationId xmlns:p14="http://schemas.microsoft.com/office/powerpoint/2010/main" val="33507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/>
          <a:stretch/>
        </p:blipFill>
        <p:spPr>
          <a:xfrm rot="5400000">
            <a:off x="1326343" y="54613"/>
            <a:ext cx="4015217" cy="61588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6682125" y="815464"/>
            <a:ext cx="4852278" cy="479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436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4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9509" y="486703"/>
            <a:ext cx="10395678" cy="584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226906" y="738840"/>
            <a:ext cx="11796633" cy="521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 smtClean="0"/>
              <a:t>Northrop Grumman License Agreement</a:t>
            </a: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0936" y="1793810"/>
            <a:ext cx="11071353" cy="4451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Royalty free license.  Signed May 15th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New technology developed is Jointly owned IP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Existing MBARI IP remains owned by MBARI (and vice versa)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Patent procurement is Northrop </a:t>
            </a:r>
            <a:r>
              <a:rPr lang="en-US" sz="3200" b="0" dirty="0" err="1" smtClean="0"/>
              <a:t>Grummans</a:t>
            </a:r>
            <a:r>
              <a:rPr lang="en-US" sz="3200" b="0" dirty="0" smtClean="0"/>
              <a:t> responsibility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Future commercial license revenue is split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MBARI has a right to use all Joint IP for our own use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997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 smtClean="0"/>
              <a:t>Next Steps</a:t>
            </a:r>
            <a:endParaRPr lang="en-US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0936" y="1793810"/>
            <a:ext cx="10369685" cy="4451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 smtClean="0"/>
              <a:t>At sea testing of homing and latching (next week)</a:t>
            </a:r>
          </a:p>
          <a:p>
            <a:pPr marL="571500" indent="-5715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 smtClean="0"/>
              <a:t>Brush design refinement for wear and longevity</a:t>
            </a:r>
          </a:p>
          <a:p>
            <a:pPr marL="571500" indent="-5715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 smtClean="0"/>
              <a:t>Explore data transfer possibilities</a:t>
            </a:r>
          </a:p>
          <a:p>
            <a:pPr marL="571500" indent="-5715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 smtClean="0"/>
              <a:t>Deploy on stand-alone buoy system or MARS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 smtClean="0"/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5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8925"/>
            <a:ext cx="5936446" cy="36516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99" y="2197290"/>
            <a:ext cx="5923442" cy="36243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821605"/>
            <a:ext cx="321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Shelf Deployment with Buoy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3572" y="5974005"/>
            <a:ext cx="321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MARS Deployment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9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cking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931" y="181248"/>
            <a:ext cx="11129555" cy="62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should MBARI be developing  AUV Docking, now?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LRAUVs are ready: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Reliable: over </a:t>
            </a:r>
            <a:r>
              <a:rPr lang="en-US" sz="2400" dirty="0"/>
              <a:t>25,000 hours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Payloads: ESP, </a:t>
            </a:r>
            <a:r>
              <a:rPr lang="en-US" sz="2400" dirty="0" err="1" smtClean="0"/>
              <a:t>BioAcoustic</a:t>
            </a:r>
            <a:r>
              <a:rPr lang="en-US" sz="2400" dirty="0" smtClean="0"/>
              <a:t>, </a:t>
            </a:r>
            <a:r>
              <a:rPr lang="en-US" sz="2400" dirty="0" err="1" smtClean="0"/>
              <a:t>Biolum</a:t>
            </a:r>
            <a:r>
              <a:rPr lang="en-US" sz="2400" dirty="0" smtClean="0"/>
              <a:t>, Water Sampler, Imaging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On-Board Processing: Plankton Proxies, </a:t>
            </a:r>
            <a:r>
              <a:rPr lang="en-US" sz="2400" dirty="0" err="1" smtClean="0"/>
              <a:t>eDNA</a:t>
            </a:r>
            <a:r>
              <a:rPr lang="en-US" sz="2400" dirty="0" smtClean="0"/>
              <a:t>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Expanding Operator Pool for Routine Operations (Time-Series):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25 Now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New User Interface to Allow Novice Operators: 100? (soon) </a:t>
            </a:r>
          </a:p>
          <a:p>
            <a:pPr lvl="2"/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Time-Series operations are great, but </a:t>
            </a:r>
            <a:r>
              <a:rPr lang="en-US" sz="2400" b="1" dirty="0" smtClean="0"/>
              <a:t>Event Response </a:t>
            </a:r>
            <a:r>
              <a:rPr lang="en-US" sz="2400" dirty="0" smtClean="0"/>
              <a:t>is the “Killer App” for Long-Endurance, Mobile Robots Like our LRAUV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Existing 24/7/360 observatories: 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lvl="2"/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530324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545910" y="1715491"/>
            <a:ext cx="56911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2800" dirty="0"/>
          </a:p>
          <a:p>
            <a:pPr lvl="2"/>
            <a:r>
              <a:rPr lang="en-US" sz="3200" b="1" u="sng" dirty="0" smtClean="0"/>
              <a:t>M1 Mooring: </a:t>
            </a:r>
          </a:p>
          <a:p>
            <a:pPr lvl="2"/>
            <a:r>
              <a:rPr lang="en-US" sz="2800" dirty="0" smtClean="0"/>
              <a:t>Temp anomaly at red line </a:t>
            </a:r>
          </a:p>
          <a:p>
            <a:pPr lvl="2"/>
            <a:endParaRPr lang="en-US" sz="2800" dirty="0" smtClean="0"/>
          </a:p>
          <a:p>
            <a:pPr lvl="2"/>
            <a:r>
              <a:rPr lang="en-US" sz="2800" dirty="0" smtClean="0"/>
              <a:t>What are </a:t>
            </a:r>
            <a:r>
              <a:rPr lang="en-US" sz="2800" dirty="0"/>
              <a:t>the spatial </a:t>
            </a:r>
            <a:r>
              <a:rPr lang="en-US" sz="2800" dirty="0" smtClean="0"/>
              <a:t>extents and biogeochemical characteristics of this anomaly?</a:t>
            </a:r>
            <a:endParaRPr lang="en-US" sz="2800" dirty="0"/>
          </a:p>
        </p:txBody>
      </p:sp>
      <p:pic>
        <p:nvPicPr>
          <p:cNvPr id="1026" name="Picture 2" descr="https://www3.mbari.org/bog/Projects/MOOS/images/SST_clim0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702" y="1391045"/>
            <a:ext cx="7729311" cy="362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8300276" y="1766020"/>
            <a:ext cx="10886" cy="220726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99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36841"/>
            <a:ext cx="119109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3200" b="1" u="sng" dirty="0"/>
              <a:t>Station M:</a:t>
            </a:r>
            <a:r>
              <a:rPr lang="en-US" sz="3200" dirty="0"/>
              <a:t> </a:t>
            </a:r>
            <a:r>
              <a:rPr lang="en-US" sz="2800" dirty="0"/>
              <a:t>What </a:t>
            </a:r>
            <a:r>
              <a:rPr lang="en-US" sz="2800" dirty="0" smtClean="0"/>
              <a:t>was </a:t>
            </a:r>
            <a:r>
              <a:rPr lang="en-US" sz="2800" dirty="0"/>
              <a:t>happening in the upper water column before </a:t>
            </a:r>
            <a:r>
              <a:rPr lang="en-US" sz="2800" dirty="0" smtClean="0"/>
              <a:t>the detrital  pulse arrived at the seafloor?</a:t>
            </a:r>
            <a:endParaRPr lang="en-US" sz="2800" dirty="0"/>
          </a:p>
        </p:txBody>
      </p:sp>
      <p:pic>
        <p:nvPicPr>
          <p:cNvPr id="2050" name="Picture 2" descr="https://www.mbari.org/wp-content/uploads/2020/04/2019-ar-station-m-crop2-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005" y="2808534"/>
            <a:ext cx="6672618" cy="343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7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1" r="2216" b="2210"/>
          <a:stretch/>
        </p:blipFill>
        <p:spPr>
          <a:xfrm>
            <a:off x="3977235" y="613593"/>
            <a:ext cx="8127803" cy="45542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3971" y="382766"/>
            <a:ext cx="1663700" cy="4616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28" tIns="45715" rIns="91428" bIns="45715" rtlCol="0">
            <a:spAutoFit/>
          </a:bodyPr>
          <a:lstStyle/>
          <a:p>
            <a:pPr marL="0" marR="0" lvl="0" indent="0" algn="l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surface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8191" y="4851702"/>
            <a:ext cx="1663700" cy="4616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28" tIns="45715" rIns="91428" bIns="45715" rtlCol="0">
            <a:spAutoFit/>
          </a:bodyPr>
          <a:lstStyle/>
          <a:p>
            <a:pPr marL="0" marR="0" lvl="0" indent="0" algn="l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900 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09874" y="5128025"/>
            <a:ext cx="7819769" cy="954107"/>
          </a:xfrm>
          <a:prstGeom prst="rect">
            <a:avLst/>
          </a:prstGeom>
          <a:noFill/>
        </p:spPr>
        <p:txBody>
          <a:bodyPr wrap="none" lIns="91428" tIns="45715" rIns="91428" bIns="45715" rtlCol="0">
            <a:spAutoFit/>
          </a:bodyPr>
          <a:lstStyle/>
          <a:p>
            <a:pPr marL="0" marR="0" lvl="0" indent="0" algn="r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7A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One month of migrations in Monterey Bay</a:t>
            </a:r>
          </a:p>
          <a:p>
            <a:pPr marL="0" marR="0" lvl="0" indent="0" algn="r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7A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April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5662" y="2902005"/>
            <a:ext cx="1663700" cy="4616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28" tIns="45715" rIns="91428" bIns="45715" rtlCol="0">
            <a:spAutoFit/>
          </a:bodyPr>
          <a:lstStyle/>
          <a:p>
            <a:pPr marL="0" marR="0" lvl="0" indent="0" algn="l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450 m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10673108" y="5288785"/>
            <a:ext cx="2534295" cy="374462"/>
          </a:xfrm>
          <a:prstGeom prst="rect">
            <a:avLst/>
          </a:prstGeom>
          <a:noFill/>
        </p:spPr>
        <p:txBody>
          <a:bodyPr wrap="none" lIns="91428" tIns="45715" rIns="91428" bIns="45715" rtlCol="0">
            <a:spAutoFit/>
          </a:bodyPr>
          <a:lstStyle/>
          <a:p>
            <a:pPr marL="0" marR="0" lvl="0" indent="0" algn="l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Urmy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Benoit-Bird et 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57107" y="6351032"/>
            <a:ext cx="525304" cy="374462"/>
          </a:xfrm>
          <a:prstGeom prst="rect">
            <a:avLst/>
          </a:prstGeom>
          <a:noFill/>
        </p:spPr>
        <p:txBody>
          <a:bodyPr wrap="none" lIns="91428" tIns="45715" rIns="91428" bIns="45715" rtlCol="0">
            <a:spAutoFit/>
          </a:bodyPr>
          <a:lstStyle/>
          <a:p>
            <a:pPr marL="0" marR="0" lvl="0" indent="0" algn="l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-60</a:t>
            </a:r>
          </a:p>
        </p:txBody>
      </p:sp>
      <p:grpSp>
        <p:nvGrpSpPr>
          <p:cNvPr id="12" name="Group 53"/>
          <p:cNvGrpSpPr>
            <a:grpSpLocks/>
          </p:cNvGrpSpPr>
          <p:nvPr/>
        </p:nvGrpSpPr>
        <p:grpSpPr bwMode="auto">
          <a:xfrm rot="5400000">
            <a:off x="9566644" y="4917464"/>
            <a:ext cx="732432" cy="3009512"/>
            <a:chOff x="8323786" y="2420878"/>
            <a:chExt cx="732323" cy="3009511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3297"/>
            <a:stretch>
              <a:fillRect/>
            </a:stretch>
          </p:blipFill>
          <p:spPr bwMode="auto">
            <a:xfrm rot="-5400000">
              <a:off x="6964865" y="3805641"/>
              <a:ext cx="2944370" cy="22652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5" name="TextBox 35"/>
            <p:cNvSpPr txBox="1">
              <a:spLocks noChangeArrowheads="1"/>
            </p:cNvSpPr>
            <p:nvPr/>
          </p:nvSpPr>
          <p:spPr bwMode="auto">
            <a:xfrm rot="16200000">
              <a:off x="8276268" y="3735814"/>
              <a:ext cx="1282723" cy="276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</a:t>
              </a:r>
              <a:r>
                <a:rPr kumimoji="0" lang="en-US" sz="1200" b="1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(dB re 1 m</a:t>
              </a:r>
              <a:r>
                <a:rPr kumimoji="0" lang="en-US" sz="12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-1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)</a:t>
              </a:r>
            </a:p>
          </p:txBody>
        </p:sp>
        <p:sp>
          <p:nvSpPr>
            <p:cNvPr id="16" name="TextBox 30"/>
            <p:cNvSpPr txBox="1">
              <a:spLocks noChangeArrowheads="1"/>
            </p:cNvSpPr>
            <p:nvPr/>
          </p:nvSpPr>
          <p:spPr bwMode="auto">
            <a:xfrm>
              <a:off x="8515482" y="4529074"/>
              <a:ext cx="38819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-65</a:t>
              </a:r>
            </a:p>
          </p:txBody>
        </p:sp>
        <p:sp>
          <p:nvSpPr>
            <p:cNvPr id="17" name="TextBox 32"/>
            <p:cNvSpPr txBox="1">
              <a:spLocks noChangeArrowheads="1"/>
            </p:cNvSpPr>
            <p:nvPr/>
          </p:nvSpPr>
          <p:spPr bwMode="auto">
            <a:xfrm>
              <a:off x="8515482" y="3919380"/>
              <a:ext cx="38819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-55</a:t>
              </a:r>
            </a:p>
          </p:txBody>
        </p:sp>
        <p:sp>
          <p:nvSpPr>
            <p:cNvPr id="18" name="TextBox 33"/>
            <p:cNvSpPr txBox="1">
              <a:spLocks noChangeArrowheads="1"/>
            </p:cNvSpPr>
            <p:nvPr/>
          </p:nvSpPr>
          <p:spPr bwMode="auto">
            <a:xfrm>
              <a:off x="8515482" y="3156334"/>
              <a:ext cx="38819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-45</a:t>
              </a:r>
            </a:p>
          </p:txBody>
        </p:sp>
        <p:sp>
          <p:nvSpPr>
            <p:cNvPr id="19" name="TextBox 34"/>
            <p:cNvSpPr txBox="1">
              <a:spLocks noChangeArrowheads="1"/>
            </p:cNvSpPr>
            <p:nvPr/>
          </p:nvSpPr>
          <p:spPr bwMode="auto">
            <a:xfrm>
              <a:off x="8515482" y="2420878"/>
              <a:ext cx="38819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-35</a:t>
              </a:r>
            </a:p>
            <a:p>
              <a:pPr marL="0" marR="0" lvl="0" indent="0" algn="l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0" name="TextBox 30"/>
            <p:cNvSpPr txBox="1">
              <a:spLocks noChangeArrowheads="1"/>
            </p:cNvSpPr>
            <p:nvPr/>
          </p:nvSpPr>
          <p:spPr bwMode="auto">
            <a:xfrm>
              <a:off x="8515482" y="5168779"/>
              <a:ext cx="38819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29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-75</a:t>
              </a:r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5717178" y="693703"/>
            <a:ext cx="0" cy="4139528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1340" y="861843"/>
            <a:ext cx="3568701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MARS + DEIMOS: </a:t>
            </a:r>
            <a:endParaRPr lang="en-US" sz="3200" b="1" u="sng" dirty="0" smtClean="0"/>
          </a:p>
          <a:p>
            <a:endParaRPr lang="en-US" sz="3200" dirty="0" smtClean="0"/>
          </a:p>
          <a:p>
            <a:r>
              <a:rPr lang="en-US" sz="2800" dirty="0" smtClean="0"/>
              <a:t>Major shift in biology at red line. What Changed?</a:t>
            </a:r>
          </a:p>
          <a:p>
            <a:endParaRPr lang="en-US" sz="2800" dirty="0"/>
          </a:p>
          <a:p>
            <a:r>
              <a:rPr lang="en-US" sz="2800" dirty="0" smtClean="0"/>
              <a:t>Did </a:t>
            </a:r>
            <a:r>
              <a:rPr lang="en-US" sz="2800" dirty="0"/>
              <a:t>the environment cause the </a:t>
            </a:r>
            <a:r>
              <a:rPr lang="en-US" sz="2800" dirty="0" smtClean="0"/>
              <a:t>change? </a:t>
            </a:r>
          </a:p>
          <a:p>
            <a:endParaRPr lang="en-US" sz="2800" dirty="0"/>
          </a:p>
          <a:p>
            <a:r>
              <a:rPr lang="en-US" sz="2800" dirty="0" smtClean="0"/>
              <a:t>Change in predator/prey?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112585" y="4143827"/>
            <a:ext cx="1556205" cy="646331"/>
          </a:xfrm>
          <a:prstGeom prst="rect">
            <a:avLst/>
          </a:prstGeom>
          <a:noFill/>
          <a:ln>
            <a:solidFill>
              <a:schemeClr val="accent3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Time-series</a:t>
            </a:r>
            <a:endParaRPr lang="en-US" dirty="0"/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717178" y="4143826"/>
            <a:ext cx="3085628" cy="646331"/>
          </a:xfrm>
          <a:prstGeom prst="rect">
            <a:avLst/>
          </a:prstGeom>
          <a:noFill/>
          <a:ln>
            <a:solidFill>
              <a:schemeClr val="accent3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response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3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21" y="1042371"/>
            <a:ext cx="5510222" cy="4132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15" y="855274"/>
            <a:ext cx="5755868" cy="3992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31" y="748940"/>
            <a:ext cx="7098170" cy="4719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1187" y="246962"/>
            <a:ext cx="7341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Cone-type AUV Dock for Dorado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242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V_DockingAnim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23900"/>
            <a:ext cx="12192000" cy="541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365" y="129893"/>
            <a:ext cx="510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Vertical Line Docking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8423" y="5186150"/>
            <a:ext cx="2579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Mooring line or dedicated docking line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15709" y="3713979"/>
            <a:ext cx="627629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Approach From Any Direction e.g. into current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Vertical Precision Not Important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Compliant, Soft-Stop</a:t>
            </a:r>
            <a:endParaRPr lang="en-US" sz="24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Power and Data Transfer Challenges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706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61" y="170645"/>
            <a:ext cx="11080665" cy="668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1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02" y="922475"/>
            <a:ext cx="6651239" cy="51395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281" y="1971614"/>
            <a:ext cx="6614809" cy="320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1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4359</TotalTime>
  <Words>349</Words>
  <Application>Microsoft Office PowerPoint</Application>
  <PresentationFormat>Widescreen</PresentationFormat>
  <Paragraphs>75</Paragraphs>
  <Slides>16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Office Theme</vt:lpstr>
      <vt:lpstr>PowerPoint Presentation</vt:lpstr>
      <vt:lpstr>Why should MBARI be developing  AUV Docking, now?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Northrop Grumman License Agreement</vt:lpstr>
      <vt:lpstr>Next Steps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Brett Hobson</cp:lastModifiedBy>
  <cp:revision>514</cp:revision>
  <cp:lastPrinted>2019-01-30T18:37:10Z</cp:lastPrinted>
  <dcterms:created xsi:type="dcterms:W3CDTF">2019-01-30T18:15:38Z</dcterms:created>
  <dcterms:modified xsi:type="dcterms:W3CDTF">2021-06-08T22:36:10Z</dcterms:modified>
</cp:coreProperties>
</file>