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446" r:id="rId2"/>
    <p:sldId id="455" r:id="rId3"/>
    <p:sldId id="456" r:id="rId4"/>
    <p:sldId id="457" r:id="rId5"/>
  </p:sldIdLst>
  <p:sldSz cx="12192000" cy="6858000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rancois Cazenave" initials="FC" lastIdx="1" clrIdx="0">
    <p:extLst>
      <p:ext uri="{19B8F6BF-5375-455C-9EA6-DF929625EA0E}">
        <p15:presenceInfo xmlns:p15="http://schemas.microsoft.com/office/powerpoint/2012/main" userId="S-1-5-21-2020293289-1447888985-561332275-1190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61"/>
    <a:srgbClr val="002060"/>
    <a:srgbClr val="002B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147" autoAdjust="0"/>
    <p:restoredTop sz="81091" autoAdjust="0"/>
  </p:normalViewPr>
  <p:slideViewPr>
    <p:cSldViewPr snapToGrid="0" snapToObjects="1">
      <p:cViewPr varScale="1">
        <p:scale>
          <a:sx n="106" d="100"/>
          <a:sy n="106" d="100"/>
        </p:scale>
        <p:origin x="78" y="35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88" d="100"/>
        <a:sy n="188" d="100"/>
      </p:scale>
      <p:origin x="0" y="0"/>
    </p:cViewPr>
  </p:sorterViewPr>
  <p:notesViewPr>
    <p:cSldViewPr snapToGrid="0" snapToObjects="1">
      <p:cViewPr varScale="1">
        <p:scale>
          <a:sx n="163" d="100"/>
          <a:sy n="163" d="100"/>
        </p:scale>
        <p:origin x="2944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2-06-01T11:30:19.056" idx="1">
    <p:pos x="10" y="10"/>
    <p:text/>
    <p:extLst>
      <p:ext uri="{C676402C-5697-4E1C-873F-D02D1690AC5C}">
        <p15:threadingInfo xmlns:p15="http://schemas.microsoft.com/office/powerpoint/2012/main" timeZoneBias="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7B325A-EC6B-1D4B-ADA3-6BAA2DEED72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0F31AE-72B4-9844-A70D-1B4E8E5074A4}" type="datetimeFigureOut">
              <a:rPr lang="en-US" smtClean="0">
                <a:latin typeface="Arial" panose="020B0604020202020204" pitchFamily="34" charset="0"/>
              </a:rPr>
              <a:t>6/1/2022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E936A98-DCD5-DF4B-A673-C1EB57B57CB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4C8898-87D8-D44E-B51F-EE52F41657F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76F6E1-82FA-B345-903A-2084F24B31E0}" type="slidenum">
              <a:rPr lang="en-US" smtClean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Header Placeholder 5">
            <a:extLst>
              <a:ext uri="{FF2B5EF4-FFF2-40B4-BE49-F238E27FC236}">
                <a16:creationId xmlns:a16="http://schemas.microsoft.com/office/drawing/2014/main" id="{B6E2CF94-8FB6-F843-B170-21A31506637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704399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90DC1977-F70E-FD4E-AAD5-9EF2CC54E998}" type="datetimeFigureOut">
              <a:rPr lang="en-US" smtClean="0"/>
              <a:pPr/>
              <a:t>6/1/2022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rial" panose="020B0604020202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rial" panose="020B0604020202020204" pitchFamily="34" charset="0"/>
              </a:defRPr>
            </a:lvl1pPr>
          </a:lstStyle>
          <a:p>
            <a:fld id="{AC3D73A8-64CC-4E41-885D-56FF3DA44E7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2405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9C14E82-CC0F-8D4C-A29B-CED0AAE9475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b="17222"/>
          <a:stretch/>
        </p:blipFill>
        <p:spPr>
          <a:xfrm>
            <a:off x="0" y="129810"/>
            <a:ext cx="12192000" cy="67281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2798064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52840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0AC4382-2C01-7B47-A513-58074808A31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1719262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6794A81-C6BF-154A-9A5B-40AD0E981F6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776470"/>
            <a:ext cx="1812234" cy="1395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250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253330"/>
            <a:ext cx="5181600" cy="456225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53331"/>
            <a:ext cx="5181600" cy="456225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45963CB9-DC1E-E749-A1A8-C95F5B9E55C5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983924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6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Content-with-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8F7EE-8C86-9141-9348-E5B25EBC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CFD709-2BD3-1342-A04D-E1065C8D2DDE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5065776"/>
            <a:ext cx="5181600" cy="1161288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5F3E8C-5F11-E946-A912-BDCDB050315B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5065773"/>
            <a:ext cx="5181600" cy="1161289"/>
          </a:xfrm>
        </p:spPr>
        <p:txBody>
          <a:bodyPr anchor="b">
            <a:normAutofit/>
          </a:bodyPr>
          <a:lstStyle>
            <a:lvl1pPr marL="0" indent="0">
              <a:buFontTx/>
              <a:buNone/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0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51919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643ED-15A6-A34E-92EA-DBC0D748BA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5410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57224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1113E-9882-EE48-9196-F57FC12138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6A9D55-D28B-7B40-A5DC-D7AF20BBB3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1633DE6-8E4C-C34D-85FE-A0A4F9ADBF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094866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3CBFB9-C146-AE42-ABE7-A173842293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C301FE-0B54-8644-9318-943E74F2B7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3A447E-B890-8449-BA08-5973A38936B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254679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0459" y="274849"/>
            <a:ext cx="10971097" cy="1143491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710623" y="2129715"/>
            <a:ext cx="5395777" cy="3966940"/>
          </a:xfrm>
        </p:spPr>
        <p:txBody>
          <a:bodyPr rtlCol="0">
            <a:normAutofit/>
          </a:bodyPr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87829" y="2129715"/>
            <a:ext cx="5395776" cy="39669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42339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C24003-7383-1A40-927E-EC2B29209AD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5940106"/>
            <a:ext cx="4242816" cy="590459"/>
          </a:xfrm>
          <a:prstGeom prst="rect">
            <a:avLst/>
          </a:prstGeom>
          <a:ln>
            <a:noFill/>
          </a:ln>
        </p:spPr>
      </p:pic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604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ransition Slide -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429000"/>
            <a:ext cx="10735056" cy="1161288"/>
          </a:xfrm>
        </p:spPr>
        <p:txBody>
          <a:bodyPr anchor="t">
            <a:normAutofit/>
          </a:bodyPr>
          <a:lstStyle>
            <a:lvl1pPr algn="ctr">
              <a:defRPr sz="36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59F2D0C-3C37-8F48-9F47-6ADF207AAC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49808" y="4928080"/>
            <a:ext cx="10735056" cy="590459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C88E884-2E08-1D47-ABAD-384F636F14B3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CD01108-E200-C846-9410-855C69A3680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1724" y="5848862"/>
            <a:ext cx="3915033" cy="72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042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96CFF-3C26-AA4C-956D-1452DAED4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9808" y="310896"/>
            <a:ext cx="10680192" cy="621792"/>
          </a:xfrm>
        </p:spPr>
        <p:txBody>
          <a:bodyPr anchor="t">
            <a:normAutofit/>
          </a:bodyPr>
          <a:lstStyle>
            <a:lvl1pPr algn="l">
              <a:defRPr sz="2800" b="1">
                <a:solidFill>
                  <a:srgbClr val="00426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A5AA2F-F167-774C-976A-216F94FF4BC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9808" y="6071616"/>
            <a:ext cx="10680192" cy="320040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473661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B50087-7F35-C149-8CCC-86889565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EA0183-F42B-9642-B6B4-7CE8D4E31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02637"/>
            <a:ext cx="10515600" cy="479582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5B18710F-5752-3041-ABB0-70AAF289D0C6}"/>
              </a:ext>
            </a:extLst>
          </p:cNvPr>
          <p:cNvSpPr>
            <a:spLocks noGrp="1"/>
          </p:cNvSpPr>
          <p:nvPr>
            <p:ph type="subTitle" idx="10"/>
          </p:nvPr>
        </p:nvSpPr>
        <p:spPr>
          <a:xfrm>
            <a:off x="838200" y="6071616"/>
            <a:ext cx="10515600" cy="34747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6445268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69124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 - Dark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08CC86-87AE-5648-80C0-94CEEA449B0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2648" y="6055435"/>
            <a:ext cx="4242816" cy="590459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890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Phot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2447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peaker Na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DD5C2A7-A3CE-A747-8C5D-D8C4B84E463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6DF286-98B5-9540-B77E-3EB8A01C5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89883" y="4876483"/>
            <a:ext cx="1812234" cy="13957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2283E5F-66FC-1444-B7FA-E14C32F8EE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181100"/>
            <a:ext cx="10515600" cy="1092200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21D4A5-2EF7-8043-8632-895FA3DA4A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2305296"/>
            <a:ext cx="10515600" cy="1495179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9253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5A0EBA8-353E-A144-A37D-FE74D53824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B1F67-4823-2841-8D0E-C799FCA687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202637"/>
            <a:ext cx="10515600" cy="49743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D45CD5-CC97-4047-AF1E-94FCCEE7F7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9923" y="6382064"/>
            <a:ext cx="1543878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/>
              <a:t>MBARI.org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C93F5E-6F7E-BD4C-A8DD-F5E395828DE9}"/>
              </a:ext>
            </a:extLst>
          </p:cNvPr>
          <p:cNvSpPr/>
          <p:nvPr userDrawn="1"/>
        </p:nvSpPr>
        <p:spPr>
          <a:xfrm>
            <a:off x="0" y="6643"/>
            <a:ext cx="12192000" cy="136525"/>
          </a:xfrm>
          <a:prstGeom prst="rect">
            <a:avLst/>
          </a:prstGeom>
          <a:solidFill>
            <a:srgbClr val="00426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Arial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E83C0B-85E9-9B4F-969D-6972CD24060D}"/>
              </a:ext>
            </a:extLst>
          </p:cNvPr>
          <p:cNvPicPr>
            <a:picLocks noChangeAspect="1"/>
          </p:cNvPicPr>
          <p:nvPr userDrawn="1"/>
        </p:nvPicPr>
        <p:blipFill>
          <a:blip r:embed="rId19"/>
          <a:stretch>
            <a:fillRect/>
          </a:stretch>
        </p:blipFill>
        <p:spPr>
          <a:xfrm>
            <a:off x="838200" y="6310940"/>
            <a:ext cx="2342322" cy="43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79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3" r:id="rId2"/>
    <p:sldLayoutId id="2147483714" r:id="rId3"/>
    <p:sldLayoutId id="2147483649" r:id="rId4"/>
    <p:sldLayoutId id="2147483650" r:id="rId5"/>
    <p:sldLayoutId id="2147483651" r:id="rId6"/>
    <p:sldLayoutId id="2147483710" r:id="rId7"/>
    <p:sldLayoutId id="2147483711" r:id="rId8"/>
    <p:sldLayoutId id="2147483707" r:id="rId9"/>
    <p:sldLayoutId id="2147483706" r:id="rId10"/>
    <p:sldLayoutId id="2147483652" r:id="rId11"/>
    <p:sldLayoutId id="2147483705" r:id="rId12"/>
    <p:sldLayoutId id="2147483654" r:id="rId13"/>
    <p:sldLayoutId id="2147483655" r:id="rId14"/>
    <p:sldLayoutId id="2147483656" r:id="rId15"/>
    <p:sldLayoutId id="2147483657" r:id="rId16"/>
    <p:sldLayoutId id="2147483702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i="0" kern="1200">
          <a:solidFill>
            <a:srgbClr val="00426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0" i="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orient="horz" pos="744" userDrawn="1">
          <p15:clr>
            <a:srgbClr val="F26B43"/>
          </p15:clr>
        </p15:guide>
        <p15:guide id="4" orient="horz" pos="3888" userDrawn="1">
          <p15:clr>
            <a:srgbClr val="F26B43"/>
          </p15:clr>
        </p15:guide>
        <p15:guide id="5" pos="528" userDrawn="1">
          <p15:clr>
            <a:srgbClr val="F26B43"/>
          </p15:clr>
        </p15:guide>
        <p15:guide id="6" pos="7152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7.PNG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omments" Target="../comments/comment3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08910"/>
          </a:xfrm>
        </p:spPr>
        <p:txBody>
          <a:bodyPr>
            <a:noAutofit/>
          </a:bodyPr>
          <a:lstStyle/>
          <a:p>
            <a:r>
              <a:rPr lang="en-US" sz="4000" dirty="0"/>
              <a:t>Northrop Grumman License Agreement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61257" y="11358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Royalty free license.  Signed May 15</a:t>
            </a:r>
            <a:r>
              <a:rPr lang="en-US" sz="3200" b="0" baseline="30000" dirty="0"/>
              <a:t>th</a:t>
            </a:r>
            <a:r>
              <a:rPr lang="en-US" sz="3200" b="0" dirty="0"/>
              <a:t>, 2021</a:t>
            </a:r>
            <a:endParaRPr lang="en-US" sz="320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043DD09-F520-4055-B35F-ECC8554C2CEE}"/>
              </a:ext>
            </a:extLst>
          </p:cNvPr>
          <p:cNvSpPr txBox="1">
            <a:spLocks/>
          </p:cNvSpPr>
          <p:nvPr/>
        </p:nvSpPr>
        <p:spPr>
          <a:xfrm>
            <a:off x="261257" y="1974007"/>
            <a:ext cx="11370419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New technology developed is jointly owned IP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159E362A-2384-4E1C-B641-16B21EC11848}"/>
              </a:ext>
            </a:extLst>
          </p:cNvPr>
          <p:cNvSpPr txBox="1">
            <a:spLocks/>
          </p:cNvSpPr>
          <p:nvPr/>
        </p:nvSpPr>
        <p:spPr>
          <a:xfrm>
            <a:off x="261257" y="2763276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Existing MBARI IP remains owned by MBARI (and vice versa)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8B8684BA-964A-4185-AEDE-B114C6D4A686}"/>
              </a:ext>
            </a:extLst>
          </p:cNvPr>
          <p:cNvSpPr txBox="1">
            <a:spLocks/>
          </p:cNvSpPr>
          <p:nvPr/>
        </p:nvSpPr>
        <p:spPr>
          <a:xfrm>
            <a:off x="204107" y="3606373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Patent procurement is Northrop Grumman's responsibility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0EF8A10-9D65-46D0-90D0-C66781C9B533}"/>
              </a:ext>
            </a:extLst>
          </p:cNvPr>
          <p:cNvSpPr txBox="1">
            <a:spLocks/>
          </p:cNvSpPr>
          <p:nvPr/>
        </p:nvSpPr>
        <p:spPr>
          <a:xfrm>
            <a:off x="204107" y="4397334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Future commercial license revenue is split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92014D9C-ACE5-4EFC-A7E9-1C5F87674EE9}"/>
              </a:ext>
            </a:extLst>
          </p:cNvPr>
          <p:cNvSpPr txBox="1">
            <a:spLocks/>
          </p:cNvSpPr>
          <p:nvPr/>
        </p:nvSpPr>
        <p:spPr>
          <a:xfrm>
            <a:off x="204107" y="5292568"/>
            <a:ext cx="11911693" cy="11017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i="0" kern="1200">
                <a:solidFill>
                  <a:srgbClr val="00426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571500" indent="-571500">
              <a:spcBef>
                <a:spcPts val="1800"/>
              </a:spcBef>
              <a:buFont typeface="Arial" panose="020B0604020202020204" pitchFamily="34" charset="0"/>
              <a:buChar char="•"/>
            </a:pPr>
            <a:r>
              <a:rPr lang="en-US" sz="3200" b="0" dirty="0"/>
              <a:t>MBARI has a right to use all Joint IP for our own use</a:t>
            </a:r>
          </a:p>
        </p:txBody>
      </p:sp>
    </p:spTree>
    <p:extLst>
      <p:ext uri="{BB962C8B-B14F-4D97-AF65-F5344CB8AC3E}">
        <p14:creationId xmlns:p14="http://schemas.microsoft.com/office/powerpoint/2010/main" val="263997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32A13D2-4917-4EA1-ABD1-D408FF36E3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62" y="328793"/>
            <a:ext cx="5863456" cy="631365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699560D0-53BF-4FD2-AD0A-95673B7B7433}"/>
              </a:ext>
            </a:extLst>
          </p:cNvPr>
          <p:cNvSpPr/>
          <p:nvPr/>
        </p:nvSpPr>
        <p:spPr>
          <a:xfrm>
            <a:off x="582627" y="5955738"/>
            <a:ext cx="2816028" cy="12785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66BD96A-6D0B-4722-9BBE-BD7968CC8E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artisticGlowDiffused trans="14000"/>
                    </a14:imgEffect>
                    <a14:imgEffect>
                      <a14:saturation sat="13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6495" y="294402"/>
            <a:ext cx="5863456" cy="6313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CEAC477-5182-43F5-B010-6A057E06B84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56747" y="272171"/>
            <a:ext cx="7153041" cy="6426899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BF213459-AB32-45FC-9069-96E2B3EF6C41}"/>
              </a:ext>
            </a:extLst>
          </p:cNvPr>
          <p:cNvSpPr/>
          <p:nvPr/>
        </p:nvSpPr>
        <p:spPr>
          <a:xfrm>
            <a:off x="3122355" y="4976579"/>
            <a:ext cx="6538364" cy="1938042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FE3F54B-4CCC-43D8-B745-5D42774DE4A4}"/>
              </a:ext>
            </a:extLst>
          </p:cNvPr>
          <p:cNvSpPr/>
          <p:nvPr/>
        </p:nvSpPr>
        <p:spPr>
          <a:xfrm>
            <a:off x="4425173" y="1092401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155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A0627B29-F012-44D6-B0B1-07A4FA636D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1024" y="262550"/>
            <a:ext cx="10224185" cy="6488327"/>
          </a:xfrm>
          <a:prstGeom prst="rect">
            <a:avLst/>
          </a:pr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2CE73A1E-79BE-46A8-AEF0-7A259FBF3D08}"/>
              </a:ext>
            </a:extLst>
          </p:cNvPr>
          <p:cNvSpPr/>
          <p:nvPr/>
        </p:nvSpPr>
        <p:spPr>
          <a:xfrm>
            <a:off x="6172491" y="1609725"/>
            <a:ext cx="1513211" cy="833480"/>
          </a:xfrm>
          <a:prstGeom prst="ellipse">
            <a:avLst/>
          </a:prstGeom>
          <a:noFill/>
          <a:ln w="254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150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1ABA54-B423-41FE-89B2-C8D9F460F985}"/>
              </a:ext>
            </a:extLst>
          </p:cNvPr>
          <p:cNvSpPr/>
          <p:nvPr/>
        </p:nvSpPr>
        <p:spPr>
          <a:xfrm>
            <a:off x="715224" y="425514"/>
            <a:ext cx="10393378" cy="63446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F52A458D-A524-4CBF-98E7-64DB1BF64B5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8265439"/>
              </p:ext>
            </p:extLst>
          </p:nvPr>
        </p:nvGraphicFramePr>
        <p:xfrm>
          <a:off x="891497" y="537990"/>
          <a:ext cx="10040831" cy="6119648"/>
        </p:xfrm>
        <a:graphic>
          <a:graphicData uri="http://schemas.openxmlformats.org/drawingml/2006/table">
            <a:tbl>
              <a:tblPr/>
              <a:tblGrid>
                <a:gridCol w="3711977">
                  <a:extLst>
                    <a:ext uri="{9D8B030D-6E8A-4147-A177-3AD203B41FA5}">
                      <a16:colId xmlns:a16="http://schemas.microsoft.com/office/drawing/2014/main" val="3044901105"/>
                    </a:ext>
                  </a:extLst>
                </a:gridCol>
                <a:gridCol w="2631097">
                  <a:extLst>
                    <a:ext uri="{9D8B030D-6E8A-4147-A177-3AD203B41FA5}">
                      <a16:colId xmlns:a16="http://schemas.microsoft.com/office/drawing/2014/main" val="1888610575"/>
                    </a:ext>
                  </a:extLst>
                </a:gridCol>
                <a:gridCol w="3697757">
                  <a:extLst>
                    <a:ext uri="{9D8B030D-6E8A-4147-A177-3AD203B41FA5}">
                      <a16:colId xmlns:a16="http://schemas.microsoft.com/office/drawing/2014/main" val="1991054225"/>
                    </a:ext>
                  </a:extLst>
                </a:gridCol>
              </a:tblGrid>
              <a:tr h="196247"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Organization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Name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>
                          <a:solidFill>
                            <a:srgbClr val="FFFFFF"/>
                          </a:solidFill>
                          <a:effectLst/>
                        </a:rPr>
                        <a:t>Title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0036755"/>
                  </a:ext>
                </a:extLst>
              </a:tr>
              <a:tr h="392496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Naval Research Warfare Center (NUWC Newport)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CDR Jason Patton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CDR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85790235"/>
                  </a:ext>
                </a:extLst>
              </a:tr>
              <a:tr h="468338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VTG Defense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Jim Shannon (RADM USN, Retired)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Executive Vice President Gov't Relations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21675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Leidos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Steve </a:t>
                      </a:r>
                      <a:r>
                        <a:rPr lang="en-US" sz="1400" dirty="0" err="1">
                          <a:solidFill>
                            <a:srgbClr val="000000"/>
                          </a:solidFill>
                          <a:effectLst/>
                        </a:rPr>
                        <a:t>Boraz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7472984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Teledyne Energy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Gard Clark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 Energy and Environment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2001879"/>
                  </a:ext>
                </a:extLst>
              </a:tr>
              <a:tr h="624450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Teledyne Technologies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Thomas Altshuler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Senior Vice President, Global Maritime Defense Strategy and Business Development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501038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Landing Craft Support Museum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Christopher Lehman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Chairman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013826"/>
                  </a:ext>
                </a:extLst>
              </a:tr>
              <a:tr h="196247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RCT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Stephen M. Cobb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20882185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Massa Products Corporation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Dawn Massa Stancavish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President/CEO &amp; Chief Innovation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638728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Artimus Robotics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Timothy G Morrissey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Chief Executive Officer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6714223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SAAB Autonomous &amp; Undersea Systems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Daniel Lawrence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Director, Marine Operations and Training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4018993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Chris Tate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8588130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General Dynamics Electric Boat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Keith Sacco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Engineer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998814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Proteq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Robert Grieve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President &amp; CEO (former WHOI rep)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3229057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Advanced Technology International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Chance Xavier Roman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Sr Project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1551691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Michael Rose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Mission Solution Architect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4105279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Noland Smith 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Principal Business Development Manager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30511522"/>
                  </a:ext>
                </a:extLst>
              </a:tr>
              <a:tr h="312225"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L3 Harris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>
                          <a:solidFill>
                            <a:srgbClr val="000000"/>
                          </a:solidFill>
                          <a:effectLst/>
                        </a:rPr>
                        <a:t>Matt Gusto</a:t>
                      </a:r>
                      <a:endParaRPr lang="en-US" sz="140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solidFill>
                            <a:srgbClr val="000000"/>
                          </a:solidFill>
                          <a:effectLst/>
                        </a:rPr>
                        <a:t>Business Development Director - Maritime</a:t>
                      </a:r>
                      <a:endParaRPr lang="en-US" sz="1400" dirty="0">
                        <a:effectLst/>
                      </a:endParaRPr>
                    </a:p>
                  </a:txBody>
                  <a:tcPr marL="33606" marR="33606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D0CEC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67753624"/>
                  </a:ext>
                </a:extLst>
              </a:tr>
            </a:tbl>
          </a:graphicData>
        </a:graphic>
      </p:graphicFrame>
      <p:sp>
        <p:nvSpPr>
          <p:cNvPr id="12" name="Rectangle 1">
            <a:extLst>
              <a:ext uri="{FF2B5EF4-FFF2-40B4-BE49-F238E27FC236}">
                <a16:creationId xmlns:a16="http://schemas.microsoft.com/office/drawing/2014/main" id="{2451DC53-F8A4-46DC-99A1-D0A2BA75AE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9563" y="1152525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6017224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3">
      <a:dk1>
        <a:srgbClr val="000000"/>
      </a:dk1>
      <a:lt1>
        <a:srgbClr val="FFFFFF"/>
      </a:lt1>
      <a:dk2>
        <a:srgbClr val="004161"/>
      </a:dk2>
      <a:lt2>
        <a:srgbClr val="E7E6E6"/>
      </a:lt2>
      <a:accent1>
        <a:srgbClr val="004161"/>
      </a:accent1>
      <a:accent2>
        <a:srgbClr val="34698E"/>
      </a:accent2>
      <a:accent3>
        <a:srgbClr val="002B46"/>
      </a:accent3>
      <a:accent4>
        <a:srgbClr val="90301E"/>
      </a:accent4>
      <a:accent5>
        <a:srgbClr val="002B46"/>
      </a:accent5>
      <a:accent6>
        <a:srgbClr val="F16851"/>
      </a:accent6>
      <a:hlink>
        <a:srgbClr val="0563C1"/>
      </a:hlink>
      <a:folHlink>
        <a:srgbClr val="954F72"/>
      </a:folHlink>
    </a:clrScheme>
    <a:fontScheme name="Arial Black-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5870</TotalTime>
  <Words>230</Words>
  <Application>Microsoft Office PowerPoint</Application>
  <PresentationFormat>Widescreen</PresentationFormat>
  <Paragraphs>62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6" baseType="lpstr">
      <vt:lpstr>Arial</vt:lpstr>
      <vt:lpstr>Office Theme</vt:lpstr>
      <vt:lpstr>Northrop Grumman License Agreement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Heidi Cullen</dc:creator>
  <cp:lastModifiedBy>Andrew Hamilton</cp:lastModifiedBy>
  <cp:revision>536</cp:revision>
  <cp:lastPrinted>2019-01-30T18:37:10Z</cp:lastPrinted>
  <dcterms:created xsi:type="dcterms:W3CDTF">2019-01-30T18:15:38Z</dcterms:created>
  <dcterms:modified xsi:type="dcterms:W3CDTF">2022-06-01T22:53:58Z</dcterms:modified>
</cp:coreProperties>
</file>