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436" r:id="rId2"/>
    <p:sldId id="451" r:id="rId3"/>
    <p:sldId id="444" r:id="rId4"/>
    <p:sldId id="464" r:id="rId5"/>
    <p:sldId id="438" r:id="rId6"/>
    <p:sldId id="440" r:id="rId7"/>
    <p:sldId id="439" r:id="rId8"/>
    <p:sldId id="456" r:id="rId9"/>
    <p:sldId id="458" r:id="rId10"/>
    <p:sldId id="447" r:id="rId11"/>
    <p:sldId id="454" r:id="rId12"/>
    <p:sldId id="463" r:id="rId13"/>
    <p:sldId id="459" r:id="rId14"/>
    <p:sldId id="460" r:id="rId15"/>
    <p:sldId id="461" r:id="rId16"/>
    <p:sldId id="462" r:id="rId17"/>
    <p:sldId id="455" r:id="rId18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ois Cazenave" initials="FC" lastIdx="1" clrIdx="0">
    <p:extLst>
      <p:ext uri="{19B8F6BF-5375-455C-9EA6-DF929625EA0E}">
        <p15:presenceInfo xmlns:p15="http://schemas.microsoft.com/office/powerpoint/2012/main" userId="S-1-5-21-2020293289-1447888985-561332275-11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61"/>
    <a:srgbClr val="002060"/>
    <a:srgbClr val="00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34" autoAdjust="0"/>
    <p:restoredTop sz="81891"/>
  </p:normalViewPr>
  <p:slideViewPr>
    <p:cSldViewPr snapToGrid="0" snapToObjects="1">
      <p:cViewPr varScale="1">
        <p:scale>
          <a:sx n="107" d="100"/>
          <a:sy n="107" d="100"/>
        </p:scale>
        <p:origin x="330" y="-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01T11:30:19.056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01T11:30:19.056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6/6/2022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6/6/2022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 has been trimmed to 30 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251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629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409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with more</a:t>
            </a:r>
            <a:r>
              <a:rPr lang="en-US" baseline="0" dirty="0"/>
              <a:t> recent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126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955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066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3876" y="244069"/>
            <a:ext cx="9071971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tx2"/>
                </a:solidFill>
              </a:rPr>
              <a:t>Underwater Vehicle Docking </a:t>
            </a:r>
          </a:p>
          <a:p>
            <a:pPr algn="ctr"/>
            <a:r>
              <a:rPr lang="en-US" sz="4000" dirty="0">
                <a:solidFill>
                  <a:schemeClr val="tx2"/>
                </a:solidFill>
              </a:rPr>
              <a:t>Northrop Grumman Collaboration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6907" y="2392300"/>
            <a:ext cx="4830169" cy="324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4000" b="1" dirty="0">
                <a:solidFill>
                  <a:schemeClr val="tx2"/>
                </a:solidFill>
              </a:rPr>
              <a:t>Brett Hobson</a:t>
            </a:r>
          </a:p>
          <a:p>
            <a:pPr algn="ctr">
              <a:spcAft>
                <a:spcPts val="1800"/>
              </a:spcAft>
            </a:pPr>
            <a:r>
              <a:rPr lang="en-US" sz="4000" b="1" dirty="0">
                <a:solidFill>
                  <a:schemeClr val="tx2"/>
                </a:solidFill>
              </a:rPr>
              <a:t>François </a:t>
            </a:r>
            <a:r>
              <a:rPr lang="en-US" sz="4000" b="1" dirty="0" err="1">
                <a:solidFill>
                  <a:schemeClr val="tx2"/>
                </a:solidFill>
              </a:rPr>
              <a:t>Cazenave</a:t>
            </a:r>
            <a:endParaRPr lang="en-US" sz="4000" b="1" dirty="0">
              <a:solidFill>
                <a:schemeClr val="tx2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Rob McEwen</a:t>
            </a:r>
          </a:p>
          <a:p>
            <a:pPr algn="ctr"/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78047" y="2351914"/>
            <a:ext cx="3150221" cy="324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Brian </a:t>
            </a:r>
            <a:r>
              <a:rPr lang="en-US" sz="4000" dirty="0" err="1">
                <a:solidFill>
                  <a:schemeClr val="tx2"/>
                </a:solidFill>
              </a:rPr>
              <a:t>Kieft</a:t>
            </a:r>
            <a:endParaRPr lang="en-US" sz="4000" dirty="0">
              <a:solidFill>
                <a:schemeClr val="tx2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Ben </a:t>
            </a:r>
            <a:r>
              <a:rPr lang="en-US" sz="4000" dirty="0" err="1">
                <a:solidFill>
                  <a:schemeClr val="tx2"/>
                </a:solidFill>
              </a:rPr>
              <a:t>Ranaan</a:t>
            </a:r>
            <a:endParaRPr lang="en-US" sz="4000" dirty="0">
              <a:solidFill>
                <a:schemeClr val="tx2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Scott Jensen</a:t>
            </a:r>
          </a:p>
          <a:p>
            <a:pPr algn="ctr"/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25013" y="5076292"/>
            <a:ext cx="44021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Andrew Hamilton</a:t>
            </a:r>
          </a:p>
        </p:txBody>
      </p:sp>
    </p:spTree>
    <p:extLst>
      <p:ext uri="{BB962C8B-B14F-4D97-AF65-F5344CB8AC3E}">
        <p14:creationId xmlns:p14="http://schemas.microsoft.com/office/powerpoint/2010/main" val="3350773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/>
              <a:t>New mooring to be built in 2022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85750" y="1544323"/>
            <a:ext cx="6336417" cy="4023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4261"/>
                </a:solidFill>
              </a:rPr>
              <a:t>Build a more robust mooring in collaboration with WHOI. 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4261"/>
                </a:solidFill>
              </a:rPr>
              <a:t>Implement charging and data transfer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261"/>
                </a:solidFill>
              </a:rPr>
              <a:t>Support science missions</a:t>
            </a:r>
            <a:endParaRPr lang="en-US" sz="3200" b="0" dirty="0">
              <a:solidFill>
                <a:srgbClr val="00426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467" y="1462724"/>
            <a:ext cx="4462912" cy="483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4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/>
              <a:t>Deploy a dock on MARS in 2023 and 2024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2987" y="1527858"/>
            <a:ext cx="6423336" cy="4096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b="0" dirty="0">
                <a:solidFill>
                  <a:srgbClr val="004261"/>
                </a:solidFill>
              </a:rPr>
              <a:t>MARS is an ideal  site for an AUV dock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4261"/>
                </a:solidFill>
              </a:rPr>
              <a:t>Power and </a:t>
            </a:r>
            <a:r>
              <a:rPr lang="en-US" sz="2600" dirty="0" err="1">
                <a:solidFill>
                  <a:srgbClr val="004261"/>
                </a:solidFill>
              </a:rPr>
              <a:t>comms</a:t>
            </a:r>
            <a:r>
              <a:rPr lang="en-US" sz="2600" dirty="0">
                <a:solidFill>
                  <a:srgbClr val="004261"/>
                </a:solidFill>
              </a:rPr>
              <a:t> are available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b="0" dirty="0">
                <a:solidFill>
                  <a:srgbClr val="004261"/>
                </a:solidFill>
              </a:rPr>
              <a:t>No wave action or biofouling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4261"/>
                </a:solidFill>
              </a:rPr>
              <a:t>Will require deep LRAUV</a:t>
            </a:r>
            <a:endParaRPr lang="en-US" sz="3200" dirty="0">
              <a:solidFill>
                <a:srgbClr val="004261"/>
              </a:solidFill>
            </a:endParaRPr>
          </a:p>
        </p:txBody>
      </p:sp>
      <p:pic>
        <p:nvPicPr>
          <p:cNvPr id="1028" name="Picture 4" descr="https://www.mbari.org/wp-content/uploads/2014/11/mars-new-legend-720_sm2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5" y="1932973"/>
            <a:ext cx="4570484" cy="381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63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/>
              <a:t>Wave-powered AUV dock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2987" y="1527858"/>
            <a:ext cx="6423336" cy="4096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636607" y="1971128"/>
            <a:ext cx="704898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4261"/>
                </a:solidFill>
              </a:rPr>
              <a:t>Solar buoy generates 25 W on average:</a:t>
            </a:r>
          </a:p>
          <a:p>
            <a:pPr lvl="2"/>
            <a:r>
              <a:rPr lang="en-US" sz="2800" dirty="0">
                <a:solidFill>
                  <a:srgbClr val="004261"/>
                </a:solidFill>
              </a:rPr>
              <a:t>Can support 1 LRAUV</a:t>
            </a:r>
          </a:p>
          <a:p>
            <a:endParaRPr lang="en-US" sz="2800" dirty="0">
              <a:solidFill>
                <a:srgbClr val="00426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4261"/>
                </a:solidFill>
              </a:rPr>
              <a:t>MBARI’s wave energy buoy generates 200 W on average:</a:t>
            </a:r>
          </a:p>
          <a:p>
            <a:pPr lvl="2"/>
            <a:r>
              <a:rPr lang="en-US" sz="2800" dirty="0">
                <a:solidFill>
                  <a:srgbClr val="004261"/>
                </a:solidFill>
              </a:rPr>
              <a:t>Could support several LRAUVs, or a DORADO AUV.</a:t>
            </a:r>
          </a:p>
          <a:p>
            <a:endParaRPr lang="en-US" sz="2800" dirty="0">
              <a:solidFill>
                <a:srgbClr val="00426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4261"/>
                </a:solidFill>
              </a:rPr>
              <a:t>Some challenges remain.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472" y="853318"/>
            <a:ext cx="4083889" cy="544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0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/>
              <a:t>Northrop Grumman License Agreement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61257" y="1135807"/>
            <a:ext cx="11370419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Royalty free license.  Signed May 15</a:t>
            </a:r>
            <a:r>
              <a:rPr lang="en-US" sz="3200" b="0" baseline="30000" dirty="0"/>
              <a:t>th</a:t>
            </a:r>
            <a:r>
              <a:rPr lang="en-US" sz="3200" b="0" dirty="0"/>
              <a:t>, 2021</a:t>
            </a:r>
            <a:endParaRPr lang="en-US" sz="32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43DD09-F520-4055-B35F-ECC8554C2CEE}"/>
              </a:ext>
            </a:extLst>
          </p:cNvPr>
          <p:cNvSpPr txBox="1">
            <a:spLocks/>
          </p:cNvSpPr>
          <p:nvPr/>
        </p:nvSpPr>
        <p:spPr>
          <a:xfrm>
            <a:off x="261257" y="1974007"/>
            <a:ext cx="11370419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New technology developed is jointly owned IP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59E362A-2384-4E1C-B641-16B21EC11848}"/>
              </a:ext>
            </a:extLst>
          </p:cNvPr>
          <p:cNvSpPr txBox="1">
            <a:spLocks/>
          </p:cNvSpPr>
          <p:nvPr/>
        </p:nvSpPr>
        <p:spPr>
          <a:xfrm>
            <a:off x="261257" y="2763276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Existing MBARI IP remains owned by MBARI (and vice versa)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B8684BA-964A-4185-AEDE-B114C6D4A686}"/>
              </a:ext>
            </a:extLst>
          </p:cNvPr>
          <p:cNvSpPr txBox="1">
            <a:spLocks/>
          </p:cNvSpPr>
          <p:nvPr/>
        </p:nvSpPr>
        <p:spPr>
          <a:xfrm>
            <a:off x="204107" y="3606373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Patent procurement is Northrop Grumman's responsibility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EF8A10-9D65-46D0-90D0-C66781C9B533}"/>
              </a:ext>
            </a:extLst>
          </p:cNvPr>
          <p:cNvSpPr txBox="1">
            <a:spLocks/>
          </p:cNvSpPr>
          <p:nvPr/>
        </p:nvSpPr>
        <p:spPr>
          <a:xfrm>
            <a:off x="204107" y="4397334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Future commercial license revenue is split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2014D9C-ACE5-4EFC-A7E9-1C5F87674EE9}"/>
              </a:ext>
            </a:extLst>
          </p:cNvPr>
          <p:cNvSpPr txBox="1">
            <a:spLocks/>
          </p:cNvSpPr>
          <p:nvPr/>
        </p:nvSpPr>
        <p:spPr>
          <a:xfrm>
            <a:off x="204107" y="5292568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MBARI has a right to use all Joint IP for our own use</a:t>
            </a:r>
          </a:p>
        </p:txBody>
      </p:sp>
    </p:spTree>
    <p:extLst>
      <p:ext uri="{BB962C8B-B14F-4D97-AF65-F5344CB8AC3E}">
        <p14:creationId xmlns:p14="http://schemas.microsoft.com/office/powerpoint/2010/main" val="367116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32A13D2-4917-4EA1-ABD1-D408FF36E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62" y="328793"/>
            <a:ext cx="5863456" cy="63136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99560D0-53BF-4FD2-AD0A-95673B7B7433}"/>
              </a:ext>
            </a:extLst>
          </p:cNvPr>
          <p:cNvSpPr/>
          <p:nvPr/>
        </p:nvSpPr>
        <p:spPr>
          <a:xfrm>
            <a:off x="582627" y="5955738"/>
            <a:ext cx="2816028" cy="12785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6BD96A-6D0B-4722-9BBE-BD7968CC8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Diffused trans="14000"/>
                    </a14:imgEffect>
                    <a14:imgEffect>
                      <a14:saturation sa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495" y="294402"/>
            <a:ext cx="5863456" cy="63136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EAC477-5182-43F5-B010-6A057E06B8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747" y="272171"/>
            <a:ext cx="7153041" cy="642689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BF213459-AB32-45FC-9069-96E2B3EF6C41}"/>
              </a:ext>
            </a:extLst>
          </p:cNvPr>
          <p:cNvSpPr/>
          <p:nvPr/>
        </p:nvSpPr>
        <p:spPr>
          <a:xfrm>
            <a:off x="3122355" y="4976579"/>
            <a:ext cx="6538364" cy="1938042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FE3F54B-4CCC-43D8-B745-5D42774DE4A4}"/>
              </a:ext>
            </a:extLst>
          </p:cNvPr>
          <p:cNvSpPr/>
          <p:nvPr/>
        </p:nvSpPr>
        <p:spPr>
          <a:xfrm>
            <a:off x="4425173" y="1092401"/>
            <a:ext cx="1513211" cy="833480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267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>
            <a:extLst>
              <a:ext uri="{FF2B5EF4-FFF2-40B4-BE49-F238E27FC236}">
                <a16:creationId xmlns:a16="http://schemas.microsoft.com/office/drawing/2014/main" id="{2451DC53-F8A4-46DC-99A1-D0A2BA75A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563" y="11525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0627B29-F012-44D6-B0B1-07A4FA636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024" y="262550"/>
            <a:ext cx="10224185" cy="6488327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2CE73A1E-79BE-46A8-AEF0-7A259FBF3D08}"/>
              </a:ext>
            </a:extLst>
          </p:cNvPr>
          <p:cNvSpPr/>
          <p:nvPr/>
        </p:nvSpPr>
        <p:spPr>
          <a:xfrm>
            <a:off x="6172491" y="1609725"/>
            <a:ext cx="1513211" cy="833480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3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1ABA54-B423-41FE-89B2-C8D9F460F985}"/>
              </a:ext>
            </a:extLst>
          </p:cNvPr>
          <p:cNvSpPr/>
          <p:nvPr/>
        </p:nvSpPr>
        <p:spPr>
          <a:xfrm>
            <a:off x="715224" y="425514"/>
            <a:ext cx="10393378" cy="6344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52A458D-A524-4CBF-98E7-64DB1BF64B5A}"/>
              </a:ext>
            </a:extLst>
          </p:cNvPr>
          <p:cNvGraphicFramePr>
            <a:graphicFrameLocks noGrp="1"/>
          </p:cNvGraphicFramePr>
          <p:nvPr/>
        </p:nvGraphicFramePr>
        <p:xfrm>
          <a:off x="891497" y="537990"/>
          <a:ext cx="10040831" cy="6119648"/>
        </p:xfrm>
        <a:graphic>
          <a:graphicData uri="http://schemas.openxmlformats.org/drawingml/2006/table">
            <a:tbl>
              <a:tblPr/>
              <a:tblGrid>
                <a:gridCol w="3711977">
                  <a:extLst>
                    <a:ext uri="{9D8B030D-6E8A-4147-A177-3AD203B41FA5}">
                      <a16:colId xmlns:a16="http://schemas.microsoft.com/office/drawing/2014/main" val="3044901105"/>
                    </a:ext>
                  </a:extLst>
                </a:gridCol>
                <a:gridCol w="2631097">
                  <a:extLst>
                    <a:ext uri="{9D8B030D-6E8A-4147-A177-3AD203B41FA5}">
                      <a16:colId xmlns:a16="http://schemas.microsoft.com/office/drawing/2014/main" val="1888610575"/>
                    </a:ext>
                  </a:extLst>
                </a:gridCol>
                <a:gridCol w="3697757">
                  <a:extLst>
                    <a:ext uri="{9D8B030D-6E8A-4147-A177-3AD203B41FA5}">
                      <a16:colId xmlns:a16="http://schemas.microsoft.com/office/drawing/2014/main" val="1991054225"/>
                    </a:ext>
                  </a:extLst>
                </a:gridCol>
              </a:tblGrid>
              <a:tr h="196247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Organization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Name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Title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036755"/>
                  </a:ext>
                </a:extLst>
              </a:tr>
              <a:tr h="39249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Naval Research Warfare Center (NUWC Newport)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CDR Jason Patton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CDR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5790235"/>
                  </a:ext>
                </a:extLst>
              </a:tr>
              <a:tr h="46833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VTG Defense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Jim Shannon (RADM USN, Retired)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Executive Vice President Gov't Relations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8216753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Leidos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Steve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</a:rPr>
                        <a:t>Boraz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Business Development Director - Maritime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472984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Teledyne Energy Systems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Gard Clark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Senior Vice President Energy and Environment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001879"/>
                  </a:ext>
                </a:extLst>
              </a:tr>
              <a:tr h="62445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Teledyne Technologies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Thomas Altshuler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Senior Vice President, Global Maritime Defense Strategy and Business Development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01038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Landing Craft Support Museum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Christopher Lehman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Chairman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13826"/>
                  </a:ext>
                </a:extLst>
              </a:tr>
              <a:tr h="196247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RCT Systems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Stephen M. Cobb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President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0882185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Massa Products Corporation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Dawn Massa Stancavish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President/CEO &amp; Chief Innovation Officer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638728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Artimus Robotics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Timothy G Morrissey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Chief Executive Officer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714223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SAAB Autonomous &amp; Undersea Systems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Daniel Lawrence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Director, Marine Operations and Training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018993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General Dynamics Electric Boat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Chris Tate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588130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General Dynamics Electric Boat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Keith Sacco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Principal Engineer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998814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Proteq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Robert Grieve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President &amp; CEO (former WHOI rep)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22905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Advanced Technology International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Chance Xavier Roman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Sr Project Manager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1551691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L3 Harris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Michael Rose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Principal Mission Solution Architect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105279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L3 Harris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Noland Smith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Principal Business Development Manager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511522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L3 Harris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Matt Gusto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Business Development Director - Maritime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753624"/>
                  </a:ext>
                </a:extLst>
              </a:tr>
            </a:tbl>
          </a:graphicData>
        </a:graphic>
      </p:graphicFrame>
      <p:sp>
        <p:nvSpPr>
          <p:cNvPr id="12" name="Rectangle 1">
            <a:extLst>
              <a:ext uri="{FF2B5EF4-FFF2-40B4-BE49-F238E27FC236}">
                <a16:creationId xmlns:a16="http://schemas.microsoft.com/office/drawing/2014/main" id="{2451DC53-F8A4-46DC-99A1-D0A2BA75A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563" y="11525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08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Conclusion. Slide TBD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584" y="914400"/>
            <a:ext cx="894283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15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1.mp4" descr="media1.mp4">
            <a:hlinkClick r:id="" action="ppaction://media"/>
            <a:extLst>
              <a:ext uri="{FF2B5EF4-FFF2-40B4-BE49-F238E27FC236}">
                <a16:creationId xmlns:a16="http://schemas.microsoft.com/office/drawing/2014/main" id="{D17582A9-B54F-1D51-AEA3-063BB1A5F36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8613.460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5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should MBARI be developing  AUV Docking, now?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5970" y="1330694"/>
            <a:ext cx="1136503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LRAUVs are ready: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Reliable: over 25,000 hours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Payloads: ESP, </a:t>
            </a:r>
            <a:r>
              <a:rPr lang="en-US" sz="2400" dirty="0" err="1">
                <a:solidFill>
                  <a:srgbClr val="004261"/>
                </a:solidFill>
              </a:rPr>
              <a:t>BioAcoustic</a:t>
            </a:r>
            <a:r>
              <a:rPr lang="en-US" sz="2400" dirty="0">
                <a:solidFill>
                  <a:srgbClr val="004261"/>
                </a:solidFill>
              </a:rPr>
              <a:t>, </a:t>
            </a:r>
            <a:r>
              <a:rPr lang="en-US" sz="2400" dirty="0" err="1">
                <a:solidFill>
                  <a:srgbClr val="004261"/>
                </a:solidFill>
              </a:rPr>
              <a:t>Biolum</a:t>
            </a:r>
            <a:r>
              <a:rPr lang="en-US" sz="2400" dirty="0">
                <a:solidFill>
                  <a:srgbClr val="004261"/>
                </a:solidFill>
              </a:rPr>
              <a:t>, Water Sampler, Imaging (soon)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On-Board Processing: Plankton Proxies, </a:t>
            </a:r>
            <a:r>
              <a:rPr lang="en-US" sz="2400" dirty="0" err="1">
                <a:solidFill>
                  <a:srgbClr val="004261"/>
                </a:solidFill>
              </a:rPr>
              <a:t>eDNA</a:t>
            </a:r>
            <a:r>
              <a:rPr lang="en-US" sz="2400" dirty="0">
                <a:solidFill>
                  <a:srgbClr val="004261"/>
                </a:solidFill>
              </a:rPr>
              <a:t> (soon)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Expanding Operator Pool for Routine Operations (Time-Series):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25 Now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New User Interface to Allow Novice Operators: 100? (soon) </a:t>
            </a:r>
          </a:p>
          <a:p>
            <a:pPr lvl="2"/>
            <a:endParaRPr lang="en-US" sz="2400" dirty="0">
              <a:solidFill>
                <a:srgbClr val="00426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Time-Series operations are great, but </a:t>
            </a:r>
            <a:r>
              <a:rPr lang="en-US" sz="2400" b="1" dirty="0">
                <a:solidFill>
                  <a:srgbClr val="004261"/>
                </a:solidFill>
              </a:rPr>
              <a:t>Event Response </a:t>
            </a:r>
            <a:r>
              <a:rPr lang="en-US" sz="2400" dirty="0">
                <a:solidFill>
                  <a:srgbClr val="004261"/>
                </a:solidFill>
              </a:rPr>
              <a:t>is the “Killer App” for Long-Endurance, Mobile Robots Like our LRAUV</a:t>
            </a:r>
          </a:p>
          <a:p>
            <a:endParaRPr lang="en-US" sz="2400" dirty="0">
              <a:solidFill>
                <a:srgbClr val="00426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Existing 24/7/360 observatories: 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2"/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95400" y="5303245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682208" y="974036"/>
            <a:ext cx="10738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Slide from last year. Andy to update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841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Niobicon</a:t>
            </a:r>
            <a:r>
              <a:rPr lang="en-US" sz="3600" dirty="0"/>
              <a:t> technology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5970" y="1330694"/>
            <a:ext cx="113650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Patented and developed by Northrop-Grumman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Uses pure Niobium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Thin oxide layer isolates niobium in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Submersible connector does not require waterproofing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4261"/>
                </a:solidFill>
              </a:rPr>
              <a:t>Can allow </a:t>
            </a:r>
            <a:r>
              <a:rPr lang="en-US" sz="2400" dirty="0">
                <a:solidFill>
                  <a:srgbClr val="004261"/>
                </a:solidFill>
              </a:rPr>
              <a:t>axial and rotary motion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Limited to 60 </a:t>
            </a:r>
            <a:r>
              <a:rPr lang="en-US" sz="2400" dirty="0" smtClean="0">
                <a:solidFill>
                  <a:srgbClr val="004261"/>
                </a:solidFill>
              </a:rPr>
              <a:t>V and moderate power</a:t>
            </a:r>
            <a:endParaRPr lang="en-US" sz="2400" dirty="0">
              <a:solidFill>
                <a:srgbClr val="004261"/>
              </a:solidFill>
            </a:endParaRPr>
          </a:p>
          <a:p>
            <a:pPr lvl="2"/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1026" name="Picture 2" descr="Niobium-Based Connector Technology Licensed to Monterey Bay Aquarium Research Institute MBA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858" y="3240105"/>
            <a:ext cx="4792942" cy="280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426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4" t="18335"/>
          <a:stretch/>
        </p:blipFill>
        <p:spPr>
          <a:xfrm rot="5400000">
            <a:off x="748179" y="1720735"/>
            <a:ext cx="2676165" cy="33522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3" t="5028" r="25551" b="6336"/>
          <a:stretch/>
        </p:blipFill>
        <p:spPr>
          <a:xfrm>
            <a:off x="4144151" y="1563750"/>
            <a:ext cx="3713198" cy="366619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/>
              <a:t>Power Transfer device demonstration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" t="22293" r="7302" b="6596"/>
          <a:stretch/>
        </p:blipFill>
        <p:spPr>
          <a:xfrm rot="5400000">
            <a:off x="7892323" y="2129126"/>
            <a:ext cx="3919107" cy="23797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85850" y="4773031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Niobium “brushes”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0" y="5439666"/>
            <a:ext cx="2952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Spring loaded niobium brushes inside clamp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58250" y="5438529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Charge rod</a:t>
            </a:r>
          </a:p>
        </p:txBody>
      </p:sp>
    </p:spTree>
    <p:extLst>
      <p:ext uri="{BB962C8B-B14F-4D97-AF65-F5344CB8AC3E}">
        <p14:creationId xmlns:p14="http://schemas.microsoft.com/office/powerpoint/2010/main" val="228274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0" t="17769" r="10330" b="27135"/>
          <a:stretch/>
        </p:blipFill>
        <p:spPr>
          <a:xfrm>
            <a:off x="226906" y="738840"/>
            <a:ext cx="11796633" cy="521974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444519" y="4141471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Actuator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33750" y="4783562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Arm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1062005"/>
            <a:ext cx="2333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Clamp with niobium brushes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19625" y="4141471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Optical sensor</a:t>
            </a:r>
          </a:p>
        </p:txBody>
      </p:sp>
    </p:spTree>
    <p:extLst>
      <p:ext uri="{BB962C8B-B14F-4D97-AF65-F5344CB8AC3E}">
        <p14:creationId xmlns:p14="http://schemas.microsoft.com/office/powerpoint/2010/main" val="122237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rm Demo in La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/>
          <a:stretch/>
        </p:blipFill>
        <p:spPr>
          <a:xfrm>
            <a:off x="752475" y="247649"/>
            <a:ext cx="109728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5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Docked_w_Dock_light.mp4" descr="Docked_w_Dock_light.mp4">
            <a:hlinkClick r:id="" action="ppaction://media"/>
            <a:extLst>
              <a:ext uri="{FF2B5EF4-FFF2-40B4-BE49-F238E27FC236}">
                <a16:creationId xmlns:a16="http://schemas.microsoft.com/office/drawing/2014/main" id="{60E390D3-8A48-BD52-DD5F-76A669658A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1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9" t="3136" r="19443"/>
          <a:stretch/>
        </p:blipFill>
        <p:spPr>
          <a:xfrm>
            <a:off x="4618298" y="219919"/>
            <a:ext cx="6794339" cy="67908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91" y="1809126"/>
            <a:ext cx="2676219" cy="3612464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386662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/>
              <a:t>Mooring design</a:t>
            </a:r>
          </a:p>
        </p:txBody>
      </p:sp>
    </p:spTree>
    <p:extLst>
      <p:ext uri="{BB962C8B-B14F-4D97-AF65-F5344CB8AC3E}">
        <p14:creationId xmlns:p14="http://schemas.microsoft.com/office/powerpoint/2010/main" val="119185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7419</TotalTime>
  <Words>532</Words>
  <Application>Microsoft Office PowerPoint</Application>
  <PresentationFormat>Widescreen</PresentationFormat>
  <Paragraphs>129</Paragraphs>
  <Slides>17</Slides>
  <Notes>6</Notes>
  <HiddenSlides>0</HiddenSlides>
  <MMClips>3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Arial</vt:lpstr>
      <vt:lpstr>Office Theme</vt:lpstr>
      <vt:lpstr>PowerPoint Presentation</vt:lpstr>
      <vt:lpstr>PowerPoint Presentation</vt:lpstr>
      <vt:lpstr>Why should MBARI be developing  AUV Docking, now?</vt:lpstr>
      <vt:lpstr>Niobicon technology</vt:lpstr>
      <vt:lpstr>Power Transfer device demonstration</vt:lpstr>
      <vt:lpstr>PowerPoint Presentation</vt:lpstr>
      <vt:lpstr>PowerPoint Presentation</vt:lpstr>
      <vt:lpstr>PowerPoint Presentation</vt:lpstr>
      <vt:lpstr>Mooring design</vt:lpstr>
      <vt:lpstr>New mooring to be built in 2022</vt:lpstr>
      <vt:lpstr>Deploy a dock on MARS in 2023 and 2024</vt:lpstr>
      <vt:lpstr>Wave-powered AUV dock</vt:lpstr>
      <vt:lpstr>Northrop Grumman License Agreement</vt:lpstr>
      <vt:lpstr>PowerPoint Presentation</vt:lpstr>
      <vt:lpstr>PowerPoint Presentation</vt:lpstr>
      <vt:lpstr>PowerPoint Presentation</vt:lpstr>
      <vt:lpstr>Conclusion. Slide TBD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Francois Cazenave</cp:lastModifiedBy>
  <cp:revision>554</cp:revision>
  <cp:lastPrinted>2019-01-30T18:37:10Z</cp:lastPrinted>
  <dcterms:created xsi:type="dcterms:W3CDTF">2019-01-30T18:15:38Z</dcterms:created>
  <dcterms:modified xsi:type="dcterms:W3CDTF">2022-06-06T20:09:04Z</dcterms:modified>
</cp:coreProperties>
</file>