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36" r:id="rId2"/>
    <p:sldId id="451" r:id="rId3"/>
    <p:sldId id="444" r:id="rId4"/>
    <p:sldId id="452" r:id="rId5"/>
    <p:sldId id="438" r:id="rId6"/>
    <p:sldId id="440" r:id="rId7"/>
    <p:sldId id="439" r:id="rId8"/>
    <p:sldId id="458" r:id="rId9"/>
    <p:sldId id="464" r:id="rId10"/>
    <p:sldId id="456" r:id="rId11"/>
    <p:sldId id="465" r:id="rId12"/>
    <p:sldId id="466" r:id="rId13"/>
    <p:sldId id="447" r:id="rId14"/>
    <p:sldId id="454" r:id="rId15"/>
    <p:sldId id="463" r:id="rId16"/>
    <p:sldId id="459" r:id="rId17"/>
    <p:sldId id="460" r:id="rId18"/>
    <p:sldId id="461" r:id="rId19"/>
    <p:sldId id="462" r:id="rId20"/>
    <p:sldId id="455" r:id="rId21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34" autoAdjust="0"/>
    <p:restoredTop sz="81891"/>
  </p:normalViewPr>
  <p:slideViewPr>
    <p:cSldViewPr snapToGrid="0" snapToObjects="1">
      <p:cViewPr varScale="1">
        <p:scale>
          <a:sx n="107" d="100"/>
          <a:sy n="107" d="100"/>
        </p:scale>
        <p:origin x="330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6/6/2022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Video has been trimmed to 30 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5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629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495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with more</a:t>
            </a:r>
            <a:r>
              <a:rPr lang="en-US" baseline="0" dirty="0"/>
              <a:t> recent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26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955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04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066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13876" y="244069"/>
            <a:ext cx="907197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>
                <a:solidFill>
                  <a:schemeClr val="tx2"/>
                </a:solidFill>
              </a:rPr>
              <a:t>Underwater Vehicle Docking </a:t>
            </a:r>
          </a:p>
          <a:p>
            <a:pPr algn="ctr"/>
            <a:r>
              <a:rPr lang="en-US" sz="4000" dirty="0">
                <a:solidFill>
                  <a:schemeClr val="tx2"/>
                </a:solidFill>
              </a:rPr>
              <a:t>Northrop Grumman Collaboration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6907" y="2392300"/>
            <a:ext cx="4830169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Brett Hobson</a:t>
            </a:r>
          </a:p>
          <a:p>
            <a:pPr algn="ctr">
              <a:spcAft>
                <a:spcPts val="1800"/>
              </a:spcAft>
            </a:pPr>
            <a:r>
              <a:rPr lang="en-US" sz="4000" b="1" dirty="0">
                <a:solidFill>
                  <a:schemeClr val="tx2"/>
                </a:solidFill>
              </a:rPr>
              <a:t>François </a:t>
            </a:r>
            <a:r>
              <a:rPr lang="en-US" sz="4000" b="1" dirty="0" err="1">
                <a:solidFill>
                  <a:schemeClr val="tx2"/>
                </a:solidFill>
              </a:rPr>
              <a:t>Cazenave</a:t>
            </a:r>
            <a:endParaRPr lang="en-US" sz="4000" b="1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Rob McEwen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78047" y="2351914"/>
            <a:ext cx="3150221" cy="324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Brian </a:t>
            </a:r>
            <a:r>
              <a:rPr lang="en-US" sz="4000" dirty="0" err="1">
                <a:solidFill>
                  <a:schemeClr val="tx2"/>
                </a:solidFill>
              </a:rPr>
              <a:t>Kieft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Ben </a:t>
            </a:r>
            <a:r>
              <a:rPr lang="en-US" sz="4000" dirty="0" err="1">
                <a:solidFill>
                  <a:schemeClr val="tx2"/>
                </a:solidFill>
              </a:rPr>
              <a:t>Ranaan</a:t>
            </a:r>
            <a:endParaRPr lang="en-US" sz="4000" dirty="0">
              <a:solidFill>
                <a:schemeClr val="tx2"/>
              </a:solidFill>
            </a:endParaRPr>
          </a:p>
          <a:p>
            <a:pPr algn="ctr">
              <a:spcAft>
                <a:spcPts val="1800"/>
              </a:spcAft>
            </a:pPr>
            <a:r>
              <a:rPr lang="en-US" sz="4000" dirty="0">
                <a:solidFill>
                  <a:schemeClr val="tx2"/>
                </a:solidFill>
              </a:rPr>
              <a:t>Scott Jensen</a:t>
            </a:r>
          </a:p>
          <a:p>
            <a:pPr algn="ctr"/>
            <a:endParaRPr lang="en-US" sz="4000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25013" y="5076292"/>
            <a:ext cx="44021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</a:rPr>
              <a:t>Andrew Hamilton</a:t>
            </a:r>
          </a:p>
        </p:txBody>
      </p:sp>
    </p:spTree>
    <p:extLst>
      <p:ext uri="{BB962C8B-B14F-4D97-AF65-F5344CB8AC3E}">
        <p14:creationId xmlns:p14="http://schemas.microsoft.com/office/powerpoint/2010/main" val="3350773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Docked_w_Dock_light.mp4" descr="Docked_w_Dock_light.mp4">
            <a:hlinkClick r:id="" action="ppaction://media"/>
            <a:extLst>
              <a:ext uri="{FF2B5EF4-FFF2-40B4-BE49-F238E27FC236}">
                <a16:creationId xmlns:a16="http://schemas.microsoft.com/office/drawing/2014/main" id="{60E390D3-8A48-BD52-DD5F-76A669658A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41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Brett to talk about what happens when the AUV is on the dock and show screen shot of AUV on the dock.</a:t>
            </a:r>
          </a:p>
        </p:txBody>
      </p:sp>
    </p:spTree>
    <p:extLst>
      <p:ext uri="{BB962C8B-B14F-4D97-AF65-F5344CB8AC3E}">
        <p14:creationId xmlns:p14="http://schemas.microsoft.com/office/powerpoint/2010/main" val="19807226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558" y="0"/>
            <a:ext cx="95948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143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New mooring to be built in 2022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85750" y="1544323"/>
            <a:ext cx="6336417" cy="4023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4261"/>
                </a:solidFill>
              </a:rPr>
              <a:t>Build a more robust mooring in collaboration with WHOI. 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dirty="0">
                <a:solidFill>
                  <a:srgbClr val="004261"/>
                </a:solidFill>
              </a:rPr>
              <a:t>Implement charging and data transfer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4261"/>
                </a:solidFill>
              </a:rPr>
              <a:t>Support science missions</a:t>
            </a:r>
            <a:endParaRPr lang="en-US" sz="3200" b="0" dirty="0">
              <a:solidFill>
                <a:srgbClr val="00426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467" y="1462724"/>
            <a:ext cx="4462912" cy="48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4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Deploy a dock on MARS in 2023 and 2024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1499010"/>
            <a:ext cx="6740019" cy="4096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>
                <a:solidFill>
                  <a:srgbClr val="004261"/>
                </a:solidFill>
              </a:rPr>
              <a:t>MARS is an ideal  site for an AUV dock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4261"/>
                </a:solidFill>
              </a:rPr>
              <a:t>Power and </a:t>
            </a:r>
            <a:r>
              <a:rPr lang="en-US" sz="2600" dirty="0" err="1">
                <a:solidFill>
                  <a:srgbClr val="004261"/>
                </a:solidFill>
              </a:rPr>
              <a:t>comms</a:t>
            </a:r>
            <a:r>
              <a:rPr lang="en-US" sz="2600" dirty="0">
                <a:solidFill>
                  <a:srgbClr val="004261"/>
                </a:solidFill>
              </a:rPr>
              <a:t> are available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b="0" dirty="0">
                <a:solidFill>
                  <a:srgbClr val="004261"/>
                </a:solidFill>
              </a:rPr>
              <a:t>No wave action or biofouling</a:t>
            </a:r>
          </a:p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004261"/>
                </a:solidFill>
              </a:rPr>
              <a:t>Will require deep LRAUV</a:t>
            </a:r>
            <a:endParaRPr lang="en-US" sz="3200" dirty="0">
              <a:solidFill>
                <a:srgbClr val="004261"/>
              </a:solidFill>
            </a:endParaRPr>
          </a:p>
        </p:txBody>
      </p:sp>
      <p:pic>
        <p:nvPicPr>
          <p:cNvPr id="1028" name="Picture 4" descr="https://www.mbari.org/wp-content/uploads/2014/11/mars-new-legend-720_sm2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220" y="1479912"/>
            <a:ext cx="5417269" cy="451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6353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Wave-powered AUV dock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62987" y="1527858"/>
            <a:ext cx="6423336" cy="40961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1028700" lvl="1" indent="-5715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636607" y="1971128"/>
            <a:ext cx="70489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Solar buoy generates 25 W on average:</a:t>
            </a:r>
          </a:p>
          <a:p>
            <a:pPr lvl="2"/>
            <a:r>
              <a:rPr lang="en-US" sz="2800" dirty="0">
                <a:solidFill>
                  <a:srgbClr val="004261"/>
                </a:solidFill>
              </a:rPr>
              <a:t>Can support 1 LRAUV</a:t>
            </a:r>
          </a:p>
          <a:p>
            <a:endParaRPr lang="en-US" sz="28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MBARI’s wave energy buoy generates 200 W on average:</a:t>
            </a:r>
          </a:p>
          <a:p>
            <a:pPr lvl="2"/>
            <a:r>
              <a:rPr lang="en-US" sz="2800" dirty="0">
                <a:solidFill>
                  <a:srgbClr val="004261"/>
                </a:solidFill>
              </a:rPr>
              <a:t>Could support several LRAUVs, or a DORADO AUV.</a:t>
            </a:r>
          </a:p>
          <a:p>
            <a:endParaRPr lang="en-US" sz="2800" dirty="0">
              <a:solidFill>
                <a:srgbClr val="00426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4261"/>
                </a:solidFill>
              </a:rPr>
              <a:t>Some challenges remain.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472" y="853318"/>
            <a:ext cx="4083889" cy="544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303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Northrop Grumman License Agreement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1257" y="11358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Royalty free license.  Signed May 15</a:t>
            </a:r>
            <a:r>
              <a:rPr lang="en-US" sz="3200" b="0" baseline="30000" dirty="0"/>
              <a:t>th</a:t>
            </a:r>
            <a:r>
              <a:rPr lang="en-US" sz="3200" b="0" dirty="0"/>
              <a:t>, 2021</a:t>
            </a:r>
            <a:endParaRPr lang="en-US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43DD09-F520-4055-B35F-ECC8554C2CEE}"/>
              </a:ext>
            </a:extLst>
          </p:cNvPr>
          <p:cNvSpPr txBox="1">
            <a:spLocks/>
          </p:cNvSpPr>
          <p:nvPr/>
        </p:nvSpPr>
        <p:spPr>
          <a:xfrm>
            <a:off x="261257" y="19740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New technology developed is jointly owned IP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59E362A-2384-4E1C-B641-16B21EC11848}"/>
              </a:ext>
            </a:extLst>
          </p:cNvPr>
          <p:cNvSpPr txBox="1">
            <a:spLocks/>
          </p:cNvSpPr>
          <p:nvPr/>
        </p:nvSpPr>
        <p:spPr>
          <a:xfrm>
            <a:off x="261257" y="2763276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Existing MBARI IP remains owned by MBARI (and vice versa)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8684BA-964A-4185-AEDE-B114C6D4A686}"/>
              </a:ext>
            </a:extLst>
          </p:cNvPr>
          <p:cNvSpPr txBox="1">
            <a:spLocks/>
          </p:cNvSpPr>
          <p:nvPr/>
        </p:nvSpPr>
        <p:spPr>
          <a:xfrm>
            <a:off x="204107" y="3606373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Patent procurement is Northrop Grumman's responsibility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EF8A10-9D65-46D0-90D0-C66781C9B533}"/>
              </a:ext>
            </a:extLst>
          </p:cNvPr>
          <p:cNvSpPr txBox="1">
            <a:spLocks/>
          </p:cNvSpPr>
          <p:nvPr/>
        </p:nvSpPr>
        <p:spPr>
          <a:xfrm>
            <a:off x="204107" y="4397334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Future commercial license revenue is split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2014D9C-ACE5-4EFC-A7E9-1C5F87674EE9}"/>
              </a:ext>
            </a:extLst>
          </p:cNvPr>
          <p:cNvSpPr txBox="1">
            <a:spLocks/>
          </p:cNvSpPr>
          <p:nvPr/>
        </p:nvSpPr>
        <p:spPr>
          <a:xfrm>
            <a:off x="204107" y="5292568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MBARI has a right to use all Joint IP for our own use</a:t>
            </a:r>
          </a:p>
        </p:txBody>
      </p:sp>
    </p:spTree>
    <p:extLst>
      <p:ext uri="{BB962C8B-B14F-4D97-AF65-F5344CB8AC3E}">
        <p14:creationId xmlns:p14="http://schemas.microsoft.com/office/powerpoint/2010/main" val="367116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2A13D2-4917-4EA1-ABD1-D408FF36E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62" y="328793"/>
            <a:ext cx="5863456" cy="63136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9560D0-53BF-4FD2-AD0A-95673B7B7433}"/>
              </a:ext>
            </a:extLst>
          </p:cNvPr>
          <p:cNvSpPr/>
          <p:nvPr/>
        </p:nvSpPr>
        <p:spPr>
          <a:xfrm>
            <a:off x="582627" y="5955738"/>
            <a:ext cx="2816028" cy="1278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6BD96A-6D0B-4722-9BBE-BD7968CC8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 trans="14000"/>
                    </a14:imgEffect>
                    <a14:imgEffect>
                      <a14:saturation sa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495" y="294402"/>
            <a:ext cx="5863456" cy="6313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EAC477-5182-43F5-B010-6A057E06B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47" y="272171"/>
            <a:ext cx="7153041" cy="642689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F213459-AB32-45FC-9069-96E2B3EF6C41}"/>
              </a:ext>
            </a:extLst>
          </p:cNvPr>
          <p:cNvSpPr/>
          <p:nvPr/>
        </p:nvSpPr>
        <p:spPr>
          <a:xfrm>
            <a:off x="3122355" y="4976579"/>
            <a:ext cx="6538364" cy="1938042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FE3F54B-4CCC-43D8-B745-5D42774DE4A4}"/>
              </a:ext>
            </a:extLst>
          </p:cNvPr>
          <p:cNvSpPr/>
          <p:nvPr/>
        </p:nvSpPr>
        <p:spPr>
          <a:xfrm>
            <a:off x="4425173" y="1092401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4267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627B29-F012-44D6-B0B1-07A4FA636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24" y="262550"/>
            <a:ext cx="10224185" cy="6488327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CE73A1E-79BE-46A8-AEF0-7A259FBF3D08}"/>
              </a:ext>
            </a:extLst>
          </p:cNvPr>
          <p:cNvSpPr/>
          <p:nvPr/>
        </p:nvSpPr>
        <p:spPr>
          <a:xfrm>
            <a:off x="6172491" y="1609725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1ABA54-B423-41FE-89B2-C8D9F460F985}"/>
              </a:ext>
            </a:extLst>
          </p:cNvPr>
          <p:cNvSpPr/>
          <p:nvPr/>
        </p:nvSpPr>
        <p:spPr>
          <a:xfrm>
            <a:off x="715224" y="425514"/>
            <a:ext cx="10393378" cy="6344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52A458D-A524-4CBF-98E7-64DB1BF64B5A}"/>
              </a:ext>
            </a:extLst>
          </p:cNvPr>
          <p:cNvGraphicFramePr>
            <a:graphicFrameLocks noGrp="1"/>
          </p:cNvGraphicFramePr>
          <p:nvPr/>
        </p:nvGraphicFramePr>
        <p:xfrm>
          <a:off x="891497" y="537990"/>
          <a:ext cx="10040831" cy="6119648"/>
        </p:xfrm>
        <a:graphic>
          <a:graphicData uri="http://schemas.openxmlformats.org/drawingml/2006/table">
            <a:tbl>
              <a:tblPr/>
              <a:tblGrid>
                <a:gridCol w="3711977">
                  <a:extLst>
                    <a:ext uri="{9D8B030D-6E8A-4147-A177-3AD203B41FA5}">
                      <a16:colId xmlns:a16="http://schemas.microsoft.com/office/drawing/2014/main" val="3044901105"/>
                    </a:ext>
                  </a:extLst>
                </a:gridCol>
                <a:gridCol w="2631097">
                  <a:extLst>
                    <a:ext uri="{9D8B030D-6E8A-4147-A177-3AD203B41FA5}">
                      <a16:colId xmlns:a16="http://schemas.microsoft.com/office/drawing/2014/main" val="1888610575"/>
                    </a:ext>
                  </a:extLst>
                </a:gridCol>
                <a:gridCol w="3697757">
                  <a:extLst>
                    <a:ext uri="{9D8B030D-6E8A-4147-A177-3AD203B41FA5}">
                      <a16:colId xmlns:a16="http://schemas.microsoft.com/office/drawing/2014/main" val="1991054225"/>
                    </a:ext>
                  </a:extLst>
                </a:gridCol>
              </a:tblGrid>
              <a:tr h="196247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Organization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Name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Title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036755"/>
                  </a:ext>
                </a:extLst>
              </a:tr>
              <a:tr h="3924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Naval Research Warfare Center (NUWC Newport)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CDR Jason Patton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CDR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790235"/>
                  </a:ext>
                </a:extLst>
              </a:tr>
              <a:tr h="46833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VTG Defense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Jim Shannon (RADM USN, Retired)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Executive Vice President Gov't Relations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21675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Leidos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Steve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Boraz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72984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Teledyne Energy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Gard Clark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 Energy and Environment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001879"/>
                  </a:ext>
                </a:extLst>
              </a:tr>
              <a:tr h="62445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Teledyne Technologies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Thomas Altshuler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President, Global Maritime Defense Strategy and Business Development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1038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Landing Craft Support Museum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Christopher Lehman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Chairman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13826"/>
                  </a:ext>
                </a:extLst>
              </a:tr>
              <a:tr h="196247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RCT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Stephen M. Cobb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882185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Massa Products Corporation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Dawn Massa Stancavish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President/CEO &amp; Chief Innovation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38728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Artimus Robotics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Timothy G Morrissey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Chief Executive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14223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SAAB Autonomous &amp; Undersea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Daniel Lawrence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Director, Marine Operations and Training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01899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 Tate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88130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Keith Sacco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Engineer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998814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Proteq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Robert Grieve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 &amp; CEO (former WHOI rep)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22905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Advanced Technology International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Chance Xavier Roman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Sr Project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1551691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Michael Rose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Mission Solution Architect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105279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Noland Smith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Business Development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511522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Matt Gusto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753624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084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edia1.mp4" descr="media1.mp4">
            <a:hlinkClick r:id="" action="ppaction://media"/>
            <a:extLst>
              <a:ext uri="{FF2B5EF4-FFF2-40B4-BE49-F238E27FC236}">
                <a16:creationId xmlns:a16="http://schemas.microsoft.com/office/drawing/2014/main" id="{D17582A9-B54F-1D51-AEA3-063BB1A5F368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8613.460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57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Conclusion. Slide TBD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584" y="914400"/>
            <a:ext cx="894283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155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0841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AUV Docking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5400" y="5303245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9325E7-E54A-4AE2-B6C6-3B4C2C4AFBAD}"/>
              </a:ext>
            </a:extLst>
          </p:cNvPr>
          <p:cNvSpPr/>
          <p:nvPr/>
        </p:nvSpPr>
        <p:spPr>
          <a:xfrm>
            <a:off x="546554" y="991939"/>
            <a:ext cx="1051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Docking has been a long term goal, bedeviled by complexity (at MBARI and elsewhere), especially for cruising </a:t>
            </a:r>
            <a:r>
              <a:rPr lang="en-US" sz="2400" dirty="0" smtClean="0">
                <a:solidFill>
                  <a:srgbClr val="004261"/>
                </a:solidFill>
              </a:rPr>
              <a:t>vehicles.</a:t>
            </a:r>
            <a:endParaRPr lang="en-US" sz="2400" dirty="0">
              <a:solidFill>
                <a:srgbClr val="00426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Cone dock efforts, crash </a:t>
            </a:r>
            <a:r>
              <a:rPr lang="en-US" sz="2400" dirty="0" smtClean="0">
                <a:solidFill>
                  <a:srgbClr val="004261"/>
                </a:solidFill>
              </a:rPr>
              <a:t>landing.</a:t>
            </a:r>
            <a:endParaRPr lang="en-US" sz="2400" dirty="0">
              <a:solidFill>
                <a:srgbClr val="00426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2ED52B-F7AB-4273-82C3-67D17FE3E830}"/>
              </a:ext>
            </a:extLst>
          </p:cNvPr>
          <p:cNvSpPr/>
          <p:nvPr/>
        </p:nvSpPr>
        <p:spPr>
          <a:xfrm>
            <a:off x="546554" y="2246556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4261"/>
                </a:solidFill>
              </a:rPr>
              <a:t>Latch-on-wire </a:t>
            </a:r>
            <a:r>
              <a:rPr lang="en-US" sz="2400" dirty="0">
                <a:solidFill>
                  <a:srgbClr val="004261"/>
                </a:solidFill>
              </a:rPr>
              <a:t>techniques came into view a few years back.  But no way to transfer power.  </a:t>
            </a:r>
            <a:r>
              <a:rPr lang="en-US" sz="2400" dirty="0" err="1">
                <a:solidFill>
                  <a:srgbClr val="004261"/>
                </a:solidFill>
              </a:rPr>
              <a:t>Niobiocon</a:t>
            </a:r>
            <a:r>
              <a:rPr lang="en-US" sz="2400" dirty="0">
                <a:solidFill>
                  <a:srgbClr val="004261"/>
                </a:solidFill>
              </a:rPr>
              <a:t> technology has changed that.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F816B8-A9AD-484A-BEFC-571225900018}"/>
              </a:ext>
            </a:extLst>
          </p:cNvPr>
          <p:cNvSpPr/>
          <p:nvPr/>
        </p:nvSpPr>
        <p:spPr>
          <a:xfrm>
            <a:off x="637994" y="5422301"/>
            <a:ext cx="1051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Great progress has been made in 18 months, nearly operational system is at sea.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59FBDC-5AD1-48DA-A7A9-2670EAF5F03B}"/>
              </a:ext>
            </a:extLst>
          </p:cNvPr>
          <p:cNvSpPr/>
          <p:nvPr/>
        </p:nvSpPr>
        <p:spPr>
          <a:xfrm>
            <a:off x="546554" y="3316795"/>
            <a:ext cx="10515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Applications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Docking for recharge and support of vehicles in remote locations.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Buoy supported (solar and wave-energy)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MARS supported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Axial Seamount and other lie-in-wait applications.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4261"/>
              </a:solidFill>
            </a:endParaRPr>
          </a:p>
          <a:p>
            <a:pPr lvl="1"/>
            <a:endParaRPr lang="en-US" sz="2400" dirty="0">
              <a:solidFill>
                <a:srgbClr val="0042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84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Niobicon</a:t>
            </a:r>
            <a:r>
              <a:rPr lang="en-US" sz="3600" dirty="0"/>
              <a:t> technology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5970" y="1330694"/>
            <a:ext cx="1136503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Patented and developed by Northrop-Grumman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Uses pure niobium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Thin film isolates niobium in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Submersible connector does not require waterproofing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Can allow axial and rotary motion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4261"/>
                </a:solidFill>
              </a:rPr>
              <a:t>Limited to 60 V and moderate power</a:t>
            </a:r>
          </a:p>
          <a:p>
            <a:pPr lvl="2"/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1026" name="Picture 2" descr="Niobium-Based Connector Technology Licensed to Monterey Bay Aquarium Research Institute MBA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647" y="3234467"/>
            <a:ext cx="5168153" cy="302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697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4" t="18335"/>
          <a:stretch/>
        </p:blipFill>
        <p:spPr>
          <a:xfrm rot="5400000">
            <a:off x="748179" y="1720735"/>
            <a:ext cx="2676165" cy="33522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3" t="5028" r="25551" b="6336"/>
          <a:stretch/>
        </p:blipFill>
        <p:spPr>
          <a:xfrm>
            <a:off x="4144151" y="1563750"/>
            <a:ext cx="3713198" cy="366619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Power Transfer device demonstration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7" t="22293" r="7302" b="6596"/>
          <a:stretch/>
        </p:blipFill>
        <p:spPr>
          <a:xfrm rot="5400000">
            <a:off x="7892323" y="2129126"/>
            <a:ext cx="3919107" cy="237979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85850" y="4773031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Niobium “brushes”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0" y="5439666"/>
            <a:ext cx="2952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Spring loaded niobium brushes inside clamp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58250" y="5438529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Charge rod</a:t>
            </a:r>
          </a:p>
        </p:txBody>
      </p:sp>
    </p:spTree>
    <p:extLst>
      <p:ext uri="{BB962C8B-B14F-4D97-AF65-F5344CB8AC3E}">
        <p14:creationId xmlns:p14="http://schemas.microsoft.com/office/powerpoint/2010/main" val="2282748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10" t="17769" r="10330" b="27135"/>
          <a:stretch/>
        </p:blipFill>
        <p:spPr>
          <a:xfrm>
            <a:off x="226906" y="738840"/>
            <a:ext cx="11796633" cy="521974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444519" y="4141471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Actuator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33750" y="4783562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Arm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1062005"/>
            <a:ext cx="2333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Clamp with niobium brushes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19625" y="4141471"/>
            <a:ext cx="2333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4261"/>
                </a:solidFill>
              </a:rPr>
              <a:t>Optical sensor</a:t>
            </a:r>
          </a:p>
        </p:txBody>
      </p:sp>
    </p:spTree>
    <p:extLst>
      <p:ext uri="{BB962C8B-B14F-4D97-AF65-F5344CB8AC3E}">
        <p14:creationId xmlns:p14="http://schemas.microsoft.com/office/powerpoint/2010/main" val="1222372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rm Demo in La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/>
          <a:stretch/>
        </p:blipFill>
        <p:spPr>
          <a:xfrm>
            <a:off x="752475" y="247649"/>
            <a:ext cx="10972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5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9" t="3136" r="19443"/>
          <a:stretch/>
        </p:blipFill>
        <p:spPr>
          <a:xfrm>
            <a:off x="4618298" y="219919"/>
            <a:ext cx="6794339" cy="67908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91" y="1809126"/>
            <a:ext cx="2676219" cy="361246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86662"/>
            <a:ext cx="10515600" cy="608910"/>
          </a:xfrm>
        </p:spPr>
        <p:txBody>
          <a:bodyPr>
            <a:normAutofit/>
          </a:bodyPr>
          <a:lstStyle/>
          <a:p>
            <a:r>
              <a:rPr lang="en-US" sz="3600" dirty="0"/>
              <a:t>Mooring design</a:t>
            </a:r>
          </a:p>
        </p:txBody>
      </p:sp>
    </p:spTree>
    <p:extLst>
      <p:ext uri="{BB962C8B-B14F-4D97-AF65-F5344CB8AC3E}">
        <p14:creationId xmlns:p14="http://schemas.microsoft.com/office/powerpoint/2010/main" val="1191859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Brett to talk about how the AUV docks,  acoustics, software. Talk about live video, then video of AUV docking.</a:t>
            </a:r>
          </a:p>
        </p:txBody>
      </p:sp>
    </p:spTree>
    <p:extLst>
      <p:ext uri="{BB962C8B-B14F-4D97-AF65-F5344CB8AC3E}">
        <p14:creationId xmlns:p14="http://schemas.microsoft.com/office/powerpoint/2010/main" val="4288207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7577</TotalTime>
  <Words>576</Words>
  <Application>Microsoft Office PowerPoint</Application>
  <PresentationFormat>Widescreen</PresentationFormat>
  <Paragraphs>127</Paragraphs>
  <Slides>20</Slides>
  <Notes>7</Notes>
  <HiddenSlides>0</HiddenSlides>
  <MMClips>3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Arial</vt:lpstr>
      <vt:lpstr>Office Theme</vt:lpstr>
      <vt:lpstr>PowerPoint Presentation</vt:lpstr>
      <vt:lpstr>PowerPoint Presentation</vt:lpstr>
      <vt:lpstr>AUV Docking</vt:lpstr>
      <vt:lpstr>Niobicon technology</vt:lpstr>
      <vt:lpstr>Power Transfer device demonstration</vt:lpstr>
      <vt:lpstr>PowerPoint Presentation</vt:lpstr>
      <vt:lpstr>PowerPoint Presentation</vt:lpstr>
      <vt:lpstr>Mooring design</vt:lpstr>
      <vt:lpstr>Brett to talk about how the AUV docks,  acoustics, software. Talk about live video, then video of AUV docking.</vt:lpstr>
      <vt:lpstr>PowerPoint Presentation</vt:lpstr>
      <vt:lpstr>Brett to talk about what happens when the AUV is on the dock and show screen shot of AUV on the dock.</vt:lpstr>
      <vt:lpstr>PowerPoint Presentation</vt:lpstr>
      <vt:lpstr>New mooring to be built in 2022</vt:lpstr>
      <vt:lpstr>Deploy a dock on MARS in 2023 and 2024</vt:lpstr>
      <vt:lpstr>Wave-powered AUV dock</vt:lpstr>
      <vt:lpstr>Northrop Grumman License Agreement</vt:lpstr>
      <vt:lpstr>PowerPoint Presentation</vt:lpstr>
      <vt:lpstr>PowerPoint Presentation</vt:lpstr>
      <vt:lpstr>PowerPoint Presentation</vt:lpstr>
      <vt:lpstr>Conclusion. Slide TBD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Francois Cazenave</cp:lastModifiedBy>
  <cp:revision>561</cp:revision>
  <cp:lastPrinted>2019-01-30T18:37:10Z</cp:lastPrinted>
  <dcterms:created xsi:type="dcterms:W3CDTF">2019-01-30T18:15:38Z</dcterms:created>
  <dcterms:modified xsi:type="dcterms:W3CDTF">2022-06-06T23:15:27Z</dcterms:modified>
</cp:coreProperties>
</file>