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36" r:id="rId2"/>
    <p:sldId id="444" r:id="rId3"/>
    <p:sldId id="451" r:id="rId4"/>
    <p:sldId id="452" r:id="rId5"/>
    <p:sldId id="438" r:id="rId6"/>
    <p:sldId id="440" r:id="rId7"/>
    <p:sldId id="439" r:id="rId8"/>
    <p:sldId id="458" r:id="rId9"/>
    <p:sldId id="456" r:id="rId10"/>
    <p:sldId id="466" r:id="rId11"/>
    <p:sldId id="447" r:id="rId12"/>
    <p:sldId id="454" r:id="rId13"/>
    <p:sldId id="463" r:id="rId14"/>
    <p:sldId id="459" r:id="rId15"/>
    <p:sldId id="460" r:id="rId16"/>
    <p:sldId id="461" r:id="rId17"/>
    <p:sldId id="462" r:id="rId18"/>
    <p:sldId id="455" r:id="rId19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34" autoAdjust="0"/>
    <p:restoredTop sz="81891"/>
  </p:normalViewPr>
  <p:slideViewPr>
    <p:cSldViewPr snapToGrid="0" snapToObjects="1">
      <p:cViewPr varScale="1">
        <p:scale>
          <a:sx n="107" d="100"/>
          <a:sy n="107" d="100"/>
        </p:scale>
        <p:origin x="3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6/7/2022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29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has been trimmed to 30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5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95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682981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059" y="2823974"/>
            <a:ext cx="483016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2075" y="2790826"/>
            <a:ext cx="4402166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58" y="0"/>
            <a:ext cx="9594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43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New mooring to be built in 2022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5750" y="1544323"/>
            <a:ext cx="6336417" cy="4023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Build a more robust mooring in collaboration with WHOI. 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Implement charging and data transfer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261"/>
                </a:solidFill>
              </a:rPr>
              <a:t>Support science missions</a:t>
            </a:r>
            <a:endParaRPr lang="en-US" sz="3200" b="0" dirty="0">
              <a:solidFill>
                <a:srgbClr val="00426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67" y="1462724"/>
            <a:ext cx="4462912" cy="4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Deploy a dock on MARS in 2023 and 2024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1499010"/>
            <a:ext cx="6740019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MARS is an ideal  site for an AUV dock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Power and </a:t>
            </a:r>
            <a:r>
              <a:rPr lang="en-US" sz="2600" dirty="0" err="1">
                <a:solidFill>
                  <a:srgbClr val="004261"/>
                </a:solidFill>
              </a:rPr>
              <a:t>comms</a:t>
            </a:r>
            <a:r>
              <a:rPr lang="en-US" sz="2600" dirty="0">
                <a:solidFill>
                  <a:srgbClr val="004261"/>
                </a:solidFill>
              </a:rPr>
              <a:t> are available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No wave action or biofouling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Will require deep LRAUV</a:t>
            </a:r>
            <a:endParaRPr lang="en-US" sz="3200" dirty="0">
              <a:solidFill>
                <a:srgbClr val="004261"/>
              </a:solidFill>
            </a:endParaRPr>
          </a:p>
        </p:txBody>
      </p:sp>
      <p:pic>
        <p:nvPicPr>
          <p:cNvPr id="1028" name="Picture 4" descr="https://www.mbari.org/wp-content/uploads/2014/11/mars-new-legend-720_sm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20" y="1479912"/>
            <a:ext cx="5417269" cy="451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5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Wave-powered AUV dock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62987" y="1443841"/>
            <a:ext cx="70489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Solar buoy generates 25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Can support 1 LRAUV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MBARI’s wave energy buoy generates 200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Could support several LRAUVs, or a DORADO AUV.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Some challenges remain.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472" y="853318"/>
            <a:ext cx="4083889" cy="54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3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Northrop Grumman License Agreement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57" y="11358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Royalty free license.  Signed May 15</a:t>
            </a:r>
            <a:r>
              <a:rPr lang="en-US" sz="3200" b="0" baseline="30000" dirty="0"/>
              <a:t>th</a:t>
            </a:r>
            <a:r>
              <a:rPr lang="en-US" sz="3200" b="0" dirty="0"/>
              <a:t>, 2021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3DD09-F520-4055-B35F-ECC8554C2CEE}"/>
              </a:ext>
            </a:extLst>
          </p:cNvPr>
          <p:cNvSpPr txBox="1">
            <a:spLocks/>
          </p:cNvSpPr>
          <p:nvPr/>
        </p:nvSpPr>
        <p:spPr>
          <a:xfrm>
            <a:off x="261257" y="19740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New technology developed is jointly owned IP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E362A-2384-4E1C-B641-16B21EC11848}"/>
              </a:ext>
            </a:extLst>
          </p:cNvPr>
          <p:cNvSpPr txBox="1">
            <a:spLocks/>
          </p:cNvSpPr>
          <p:nvPr/>
        </p:nvSpPr>
        <p:spPr>
          <a:xfrm>
            <a:off x="261257" y="2763276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Existing MBARI IP remains owned by MBARI (and vice versa)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8684BA-964A-4185-AEDE-B114C6D4A686}"/>
              </a:ext>
            </a:extLst>
          </p:cNvPr>
          <p:cNvSpPr txBox="1">
            <a:spLocks/>
          </p:cNvSpPr>
          <p:nvPr/>
        </p:nvSpPr>
        <p:spPr>
          <a:xfrm>
            <a:off x="204107" y="3606373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Patent procurement is Northrop Grumman's responsibility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EF8A10-9D65-46D0-90D0-C66781C9B533}"/>
              </a:ext>
            </a:extLst>
          </p:cNvPr>
          <p:cNvSpPr txBox="1">
            <a:spLocks/>
          </p:cNvSpPr>
          <p:nvPr/>
        </p:nvSpPr>
        <p:spPr>
          <a:xfrm>
            <a:off x="204107" y="4397334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Future commercial license revenue is split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014D9C-ACE5-4EFC-A7E9-1C5F87674EE9}"/>
              </a:ext>
            </a:extLst>
          </p:cNvPr>
          <p:cNvSpPr txBox="1">
            <a:spLocks/>
          </p:cNvSpPr>
          <p:nvPr/>
        </p:nvSpPr>
        <p:spPr>
          <a:xfrm>
            <a:off x="204107" y="5292568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MBARI has a right to use all Joint IP for our own use</a:t>
            </a:r>
          </a:p>
        </p:txBody>
      </p:sp>
    </p:spTree>
    <p:extLst>
      <p:ext uri="{BB962C8B-B14F-4D97-AF65-F5344CB8AC3E}">
        <p14:creationId xmlns:p14="http://schemas.microsoft.com/office/powerpoint/2010/main" val="36711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2A13D2-4917-4EA1-ABD1-D408FF36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62" y="328793"/>
            <a:ext cx="5863456" cy="63136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560D0-53BF-4FD2-AD0A-95673B7B7433}"/>
              </a:ext>
            </a:extLst>
          </p:cNvPr>
          <p:cNvSpPr/>
          <p:nvPr/>
        </p:nvSpPr>
        <p:spPr>
          <a:xfrm>
            <a:off x="582627" y="5955738"/>
            <a:ext cx="2816028" cy="1278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6BD96A-6D0B-4722-9BBE-BD7968CC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 trans="14000"/>
                    </a14:imgEffect>
                    <a14:imgEffect>
                      <a14:saturation sa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95" y="294402"/>
            <a:ext cx="5863456" cy="631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AC477-5182-43F5-B010-6A057E06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47" y="272171"/>
            <a:ext cx="7153041" cy="64268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F213459-AB32-45FC-9069-96E2B3EF6C41}"/>
              </a:ext>
            </a:extLst>
          </p:cNvPr>
          <p:cNvSpPr/>
          <p:nvPr/>
        </p:nvSpPr>
        <p:spPr>
          <a:xfrm>
            <a:off x="3122355" y="4976579"/>
            <a:ext cx="6538364" cy="1938042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E3F54B-4CCC-43D8-B745-5D42774DE4A4}"/>
              </a:ext>
            </a:extLst>
          </p:cNvPr>
          <p:cNvSpPr/>
          <p:nvPr/>
        </p:nvSpPr>
        <p:spPr>
          <a:xfrm>
            <a:off x="4425173" y="1092401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6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627B29-F012-44D6-B0B1-07A4FA636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4" y="262550"/>
            <a:ext cx="10224185" cy="6488327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E73A1E-79BE-46A8-AEF0-7A259FBF3D08}"/>
              </a:ext>
            </a:extLst>
          </p:cNvPr>
          <p:cNvSpPr/>
          <p:nvPr/>
        </p:nvSpPr>
        <p:spPr>
          <a:xfrm>
            <a:off x="6172491" y="1609725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1ABA54-B423-41FE-89B2-C8D9F460F985}"/>
              </a:ext>
            </a:extLst>
          </p:cNvPr>
          <p:cNvSpPr/>
          <p:nvPr/>
        </p:nvSpPr>
        <p:spPr>
          <a:xfrm>
            <a:off x="715224" y="425514"/>
            <a:ext cx="10393378" cy="6344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2A458D-A524-4CBF-98E7-64DB1BF64B5A}"/>
              </a:ext>
            </a:extLst>
          </p:cNvPr>
          <p:cNvGraphicFramePr>
            <a:graphicFrameLocks noGrp="1"/>
          </p:cNvGraphicFramePr>
          <p:nvPr/>
        </p:nvGraphicFramePr>
        <p:xfrm>
          <a:off x="891497" y="537990"/>
          <a:ext cx="10040831" cy="6119648"/>
        </p:xfrm>
        <a:graphic>
          <a:graphicData uri="http://schemas.openxmlformats.org/drawingml/2006/table">
            <a:tbl>
              <a:tblPr/>
              <a:tblGrid>
                <a:gridCol w="3711977">
                  <a:extLst>
                    <a:ext uri="{9D8B030D-6E8A-4147-A177-3AD203B41FA5}">
                      <a16:colId xmlns:a16="http://schemas.microsoft.com/office/drawing/2014/main" val="3044901105"/>
                    </a:ext>
                  </a:extLst>
                </a:gridCol>
                <a:gridCol w="2631097">
                  <a:extLst>
                    <a:ext uri="{9D8B030D-6E8A-4147-A177-3AD203B41FA5}">
                      <a16:colId xmlns:a16="http://schemas.microsoft.com/office/drawing/2014/main" val="1888610575"/>
                    </a:ext>
                  </a:extLst>
                </a:gridCol>
                <a:gridCol w="3697757">
                  <a:extLst>
                    <a:ext uri="{9D8B030D-6E8A-4147-A177-3AD203B41FA5}">
                      <a16:colId xmlns:a16="http://schemas.microsoft.com/office/drawing/2014/main" val="1991054225"/>
                    </a:ext>
                  </a:extLst>
                </a:gridCol>
              </a:tblGrid>
              <a:tr h="19624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Organization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Name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Title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36755"/>
                  </a:ext>
                </a:extLst>
              </a:tr>
              <a:tr h="3924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Naval Research Warfare Center (NUWC Newport)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CDR Jason Patton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CDR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90235"/>
                  </a:ext>
                </a:extLst>
              </a:tr>
              <a:tr h="46833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VTG Defense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Jim Shannon (RADM USN, Retired)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Executive Vice President Gov't Relations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1675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Leidos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Steve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Boraz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2984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Teledyne Energy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Gard Clark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 Energy and Environment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01879"/>
                  </a:ext>
                </a:extLst>
              </a:tr>
              <a:tr h="62445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Teledyne Technologies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Thomas Altshuler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President, Global Maritime Defense Strategy and Business Development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038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Landing Craft Support Museum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Christopher Lehman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Chairman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3826"/>
                  </a:ext>
                </a:extLst>
              </a:tr>
              <a:tr h="196247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RCT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Stephen M. Cobb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882185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Massa Products Corporation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Dawn Massa Stancavish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President/CEO &amp; Chief Innovation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728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Artimus Robotics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Timothy G Morrissey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Chief Executive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4223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SAAB Autonomous &amp; Undersea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Daniel Lawrence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Director, Marine Operations and Training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1899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 Tate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8130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Keith Sacco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Engineer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98814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Proteq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Robert Grieve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 &amp; CEO (former WHOI rep)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2905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Advanced Technology International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Chance Xavier Roman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Sr Project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551691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Michael Rose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Mission Solution Architect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05279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Noland Smith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Business Development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511522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Matt Gusto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53624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84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4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841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AUV Docking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9325E7-E54A-4AE2-B6C6-3B4C2C4AFBAD}"/>
              </a:ext>
            </a:extLst>
          </p:cNvPr>
          <p:cNvSpPr/>
          <p:nvPr/>
        </p:nvSpPr>
        <p:spPr>
          <a:xfrm>
            <a:off x="546554" y="991939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Docking has been a long term goal, bedeviled by complexity (at MBARI and elsewhere), especially for cruising vehicles.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Cone dock efforts, rough landings.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ED52B-F7AB-4273-82C3-67D17FE3E830}"/>
              </a:ext>
            </a:extLst>
          </p:cNvPr>
          <p:cNvSpPr/>
          <p:nvPr/>
        </p:nvSpPr>
        <p:spPr>
          <a:xfrm>
            <a:off x="546554" y="2246556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Latch-on-wire techniques came into view a few years back.  But no way to transfer power.  </a:t>
            </a:r>
            <a:r>
              <a:rPr lang="en-US" sz="2400" dirty="0" err="1">
                <a:solidFill>
                  <a:srgbClr val="004261"/>
                </a:solidFill>
              </a:rPr>
              <a:t>Niobicon</a:t>
            </a:r>
            <a:r>
              <a:rPr lang="en-US" sz="2400" dirty="0">
                <a:solidFill>
                  <a:srgbClr val="004261"/>
                </a:solidFill>
              </a:rPr>
              <a:t> technology has changed that.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F816B8-A9AD-484A-BEFC-571225900018}"/>
              </a:ext>
            </a:extLst>
          </p:cNvPr>
          <p:cNvSpPr/>
          <p:nvPr/>
        </p:nvSpPr>
        <p:spPr>
          <a:xfrm>
            <a:off x="637994" y="5422301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Great progress has been made in 18 months, nearly operational system is currently at sea.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59FBDC-5AD1-48DA-A7A9-2670EAF5F03B}"/>
              </a:ext>
            </a:extLst>
          </p:cNvPr>
          <p:cNvSpPr/>
          <p:nvPr/>
        </p:nvSpPr>
        <p:spPr>
          <a:xfrm>
            <a:off x="546554" y="3316795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Applications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Docking for recharge and support of vehicles in remote locations.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Buoy supported (solar and wave-energy)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MARS supported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Axial Seamount and other lie-in-wait applications.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4261"/>
              </a:solidFill>
            </a:endParaRPr>
          </a:p>
          <a:p>
            <a:pPr lvl="1"/>
            <a:endParaRPr lang="en-US" sz="2400" dirty="0">
              <a:solidFill>
                <a:srgbClr val="0042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mp4" descr="media1.mp4">
            <a:hlinkClick r:id="" action="ppaction://media"/>
            <a:extLst>
              <a:ext uri="{FF2B5EF4-FFF2-40B4-BE49-F238E27FC236}">
                <a16:creationId xmlns:a16="http://schemas.microsoft.com/office/drawing/2014/main" id="{D17582A9-B54F-1D51-AEA3-063BB1A5F36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613.46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Submersible connector does not require waterproofing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3234467"/>
            <a:ext cx="5168153" cy="302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9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748179" y="1720735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 demonstration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892323" y="2129126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5850" y="477303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0" y="5438529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44519" y="4141471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Actuator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3750" y="4783562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062005"/>
            <a:ext cx="2333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Clamp with niobium brushes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5" y="414147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Optical sensor</a:t>
            </a:r>
          </a:p>
        </p:txBody>
      </p:sp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752475" y="247649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t="3136" r="19443"/>
          <a:stretch/>
        </p:blipFill>
        <p:spPr>
          <a:xfrm>
            <a:off x="4618298" y="219919"/>
            <a:ext cx="6794339" cy="679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1" y="1162315"/>
            <a:ext cx="3740329" cy="504884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86662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Mooring design</a:t>
            </a:r>
          </a:p>
        </p:txBody>
      </p:sp>
    </p:spTree>
    <p:extLst>
      <p:ext uri="{BB962C8B-B14F-4D97-AF65-F5344CB8AC3E}">
        <p14:creationId xmlns:p14="http://schemas.microsoft.com/office/powerpoint/2010/main" val="119185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ocked_w_Dock_light.mp4" descr="Docked_w_Dock_light.mp4">
            <a:hlinkClick r:id="" action="ppaction://media"/>
            <a:extLst>
              <a:ext uri="{FF2B5EF4-FFF2-40B4-BE49-F238E27FC236}">
                <a16:creationId xmlns:a16="http://schemas.microsoft.com/office/drawing/2014/main" id="{60E390D3-8A48-BD52-DD5F-76A669658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7649</TotalTime>
  <Words>524</Words>
  <Application>Microsoft Office PowerPoint</Application>
  <PresentationFormat>Widescreen</PresentationFormat>
  <Paragraphs>123</Paragraphs>
  <Slides>18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Office Theme</vt:lpstr>
      <vt:lpstr>PowerPoint Presentation</vt:lpstr>
      <vt:lpstr>AUV Docking</vt:lpstr>
      <vt:lpstr>PowerPoint Presentation</vt:lpstr>
      <vt:lpstr>Niobicon technology</vt:lpstr>
      <vt:lpstr>Power Transfer device demonstration</vt:lpstr>
      <vt:lpstr>PowerPoint Presentation</vt:lpstr>
      <vt:lpstr>PowerPoint Presentation</vt:lpstr>
      <vt:lpstr>Mooring design</vt:lpstr>
      <vt:lpstr>PowerPoint Presentation</vt:lpstr>
      <vt:lpstr>PowerPoint Presentation</vt:lpstr>
      <vt:lpstr>New mooring to be built in 2022</vt:lpstr>
      <vt:lpstr>Deploy a dock on MARS in 2023 and 2024</vt:lpstr>
      <vt:lpstr>Wave-powered AUV dock</vt:lpstr>
      <vt:lpstr>Northrop Grumman License Agreement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Francois Cazenave</cp:lastModifiedBy>
  <cp:revision>566</cp:revision>
  <cp:lastPrinted>2019-01-30T18:37:10Z</cp:lastPrinted>
  <dcterms:created xsi:type="dcterms:W3CDTF">2019-01-30T18:15:38Z</dcterms:created>
  <dcterms:modified xsi:type="dcterms:W3CDTF">2022-06-07T17:41:41Z</dcterms:modified>
</cp:coreProperties>
</file>