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4"/>
  </p:sldMasterIdLst>
  <p:notesMasterIdLst>
    <p:notesMasterId r:id="rId66"/>
  </p:notesMasterIdLst>
  <p:sldIdLst>
    <p:sldId id="489" r:id="rId5"/>
    <p:sldId id="399" r:id="rId6"/>
    <p:sldId id="490" r:id="rId7"/>
    <p:sldId id="289" r:id="rId8"/>
    <p:sldId id="477" r:id="rId9"/>
    <p:sldId id="404" r:id="rId10"/>
    <p:sldId id="408" r:id="rId11"/>
    <p:sldId id="479" r:id="rId12"/>
    <p:sldId id="364" r:id="rId13"/>
    <p:sldId id="396" r:id="rId14"/>
    <p:sldId id="464" r:id="rId15"/>
    <p:sldId id="481" r:id="rId16"/>
    <p:sldId id="475" r:id="rId17"/>
    <p:sldId id="377" r:id="rId18"/>
    <p:sldId id="476" r:id="rId19"/>
    <p:sldId id="376" r:id="rId20"/>
    <p:sldId id="379" r:id="rId21"/>
    <p:sldId id="372" r:id="rId22"/>
    <p:sldId id="474" r:id="rId23"/>
    <p:sldId id="506" r:id="rId24"/>
    <p:sldId id="507" r:id="rId25"/>
    <p:sldId id="383" r:id="rId26"/>
    <p:sldId id="389" r:id="rId27"/>
    <p:sldId id="486" r:id="rId28"/>
    <p:sldId id="487" r:id="rId29"/>
    <p:sldId id="488" r:id="rId30"/>
    <p:sldId id="467" r:id="rId31"/>
    <p:sldId id="405" r:id="rId32"/>
    <p:sldId id="431" r:id="rId33"/>
    <p:sldId id="437" r:id="rId34"/>
    <p:sldId id="438" r:id="rId35"/>
    <p:sldId id="433" r:id="rId36"/>
    <p:sldId id="436" r:id="rId37"/>
    <p:sldId id="439" r:id="rId38"/>
    <p:sldId id="494" r:id="rId39"/>
    <p:sldId id="501" r:id="rId40"/>
    <p:sldId id="500" r:id="rId41"/>
    <p:sldId id="502" r:id="rId42"/>
    <p:sldId id="498" r:id="rId43"/>
    <p:sldId id="503" r:id="rId44"/>
    <p:sldId id="504" r:id="rId45"/>
    <p:sldId id="505" r:id="rId46"/>
    <p:sldId id="461" r:id="rId47"/>
    <p:sldId id="480" r:id="rId48"/>
    <p:sldId id="478" r:id="rId49"/>
    <p:sldId id="492" r:id="rId50"/>
    <p:sldId id="465" r:id="rId51"/>
    <p:sldId id="260" r:id="rId52"/>
    <p:sldId id="468" r:id="rId53"/>
    <p:sldId id="469" r:id="rId54"/>
    <p:sldId id="470" r:id="rId55"/>
    <p:sldId id="471" r:id="rId56"/>
    <p:sldId id="472" r:id="rId57"/>
    <p:sldId id="397" r:id="rId58"/>
    <p:sldId id="257" r:id="rId59"/>
    <p:sldId id="491" r:id="rId60"/>
    <p:sldId id="398" r:id="rId61"/>
    <p:sldId id="403" r:id="rId62"/>
    <p:sldId id="390" r:id="rId63"/>
    <p:sldId id="406" r:id="rId64"/>
    <p:sldId id="473"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Kelly" initials="MK" lastIdx="23" clrIdx="0">
    <p:extLst>
      <p:ext uri="{19B8F6BF-5375-455C-9EA6-DF929625EA0E}">
        <p15:presenceInfo xmlns:p15="http://schemas.microsoft.com/office/powerpoint/2012/main" userId="S-1-5-21-2020293289-1447888985-561332275-17359" providerId="AD"/>
      </p:ext>
    </p:extLst>
  </p:cmAuthor>
  <p:cmAuthor id="2" name="Chris Scholin" initials="CS" lastIdx="4" clrIdx="1">
    <p:extLst>
      <p:ext uri="{19B8F6BF-5375-455C-9EA6-DF929625EA0E}">
        <p15:presenceInfo xmlns:p15="http://schemas.microsoft.com/office/powerpoint/2012/main" userId="Chris Scholin" providerId="None"/>
      </p:ext>
    </p:extLst>
  </p:cmAuthor>
  <p:cmAuthor id="3" name="Microsoft Office User" initials="Office" lastIdx="4"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97AC"/>
    <a:srgbClr val="004061"/>
    <a:srgbClr val="B75F48"/>
    <a:srgbClr val="858D93"/>
    <a:srgbClr val="1D6659"/>
    <a:srgbClr val="F6F4F7"/>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01" autoAdjust="0"/>
    <p:restoredTop sz="96051" autoAdjust="0"/>
  </p:normalViewPr>
  <p:slideViewPr>
    <p:cSldViewPr snapToGrid="0" snapToObjects="1">
      <p:cViewPr>
        <p:scale>
          <a:sx n="136" d="100"/>
          <a:sy n="136" d="100"/>
        </p:scale>
        <p:origin x="1092" y="372"/>
      </p:cViewPr>
      <p:guideLst/>
    </p:cSldViewPr>
  </p:slideViewPr>
  <p:outlineViewPr>
    <p:cViewPr>
      <p:scale>
        <a:sx n="33" d="100"/>
        <a:sy n="33" d="100"/>
      </p:scale>
      <p:origin x="0" y="-4836"/>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2C563D-D127-9A48-A329-70623C545DD4}" type="datetimeFigureOut">
              <a:rPr lang="en-US" smtClean="0"/>
              <a:t>9/22/2025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5FC56-AB41-4344-BBAC-09C591DAB49D}" type="slidenum">
              <a:rPr lang="en-US" smtClean="0"/>
              <a:t>‹#›</a:t>
            </a:fld>
            <a:endParaRPr lang="en-US"/>
          </a:p>
        </p:txBody>
      </p:sp>
    </p:spTree>
    <p:extLst>
      <p:ext uri="{BB962C8B-B14F-4D97-AF65-F5344CB8AC3E}">
        <p14:creationId xmlns:p14="http://schemas.microsoft.com/office/powerpoint/2010/main" val="4182278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a:t>
            </a:fld>
            <a:endParaRPr lang="en-US"/>
          </a:p>
        </p:txBody>
      </p:sp>
    </p:spTree>
    <p:extLst>
      <p:ext uri="{BB962C8B-B14F-4D97-AF65-F5344CB8AC3E}">
        <p14:creationId xmlns:p14="http://schemas.microsoft.com/office/powerpoint/2010/main" val="1590368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22</a:t>
            </a:fld>
            <a:endParaRPr lang="en-US"/>
          </a:p>
        </p:txBody>
      </p:sp>
    </p:spTree>
    <p:extLst>
      <p:ext uri="{BB962C8B-B14F-4D97-AF65-F5344CB8AC3E}">
        <p14:creationId xmlns:p14="http://schemas.microsoft.com/office/powerpoint/2010/main" val="684645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23</a:t>
            </a:fld>
            <a:endParaRPr lang="en-US"/>
          </a:p>
        </p:txBody>
      </p:sp>
    </p:spTree>
    <p:extLst>
      <p:ext uri="{BB962C8B-B14F-4D97-AF65-F5344CB8AC3E}">
        <p14:creationId xmlns:p14="http://schemas.microsoft.com/office/powerpoint/2010/main" val="3064915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Ecology slide</a:t>
            </a:r>
          </a:p>
          <a:p>
            <a:pPr marL="171450" indent="-171450">
              <a:buFont typeface="Arial" panose="020B0604020202020204" pitchFamily="34" charset="0"/>
              <a:buChar char="•"/>
            </a:pPr>
            <a:r>
              <a:rPr lang="en-US" dirty="0"/>
              <a:t>Inertial and viscus forces – do you sink or get stuck in the honey?</a:t>
            </a:r>
          </a:p>
          <a:p>
            <a:pPr marL="171450" indent="-171450">
              <a:buFont typeface="Arial" panose="020B0604020202020204" pitchFamily="34" charset="0"/>
              <a:buChar char="•"/>
            </a:pPr>
            <a:r>
              <a:rPr lang="en-US" dirty="0"/>
              <a:t>Reabsorption – biology is consuming (eating) everything, so only the fast sinkers make it out of the top ~200m</a:t>
            </a:r>
          </a:p>
          <a:p>
            <a:pPr marL="171450" indent="-171450">
              <a:buFont typeface="Arial" panose="020B0604020202020204" pitchFamily="34" charset="0"/>
              <a:buChar char="•"/>
            </a:pPr>
            <a:r>
              <a:rPr lang="en-US" dirty="0"/>
              <a:t>Life (biomass) is evenly distributed across all taxa, e.g.</a:t>
            </a:r>
          </a:p>
          <a:p>
            <a:pPr marL="628650" lvl="1" indent="-171450">
              <a:buFont typeface="Arial" panose="020B0604020202020204" pitchFamily="34" charset="0"/>
              <a:buChar char="•"/>
            </a:pPr>
            <a:r>
              <a:rPr lang="en-US" dirty="0"/>
              <a:t>The larger the animal or plant, the less concentrated they are in ocean water, but </a:t>
            </a:r>
          </a:p>
          <a:p>
            <a:pPr marL="628650" lvl="1" indent="-171450">
              <a:buFont typeface="Arial" panose="020B0604020202020204" pitchFamily="34" charset="0"/>
              <a:buChar char="•"/>
            </a:pPr>
            <a:r>
              <a:rPr lang="en-US" dirty="0"/>
              <a:t>Or at least was, until we eat most of the big fish and killed most of the sharks</a:t>
            </a:r>
          </a:p>
          <a:p>
            <a:pPr marL="171450" indent="-171450">
              <a:buFont typeface="Arial" panose="020B0604020202020204" pitchFamily="34" charset="0"/>
              <a:buChar char="•"/>
            </a:pPr>
            <a:r>
              <a:rPr lang="en-US" dirty="0"/>
              <a:t>However, the ocean’s predators cannot make a living on the average distribution of prey – it must be concentrated.  A filter feeding whale would starve on a diet of the average distribution of krill</a:t>
            </a:r>
          </a:p>
          <a:p>
            <a:pPr marL="628650" lvl="1" indent="-171450">
              <a:buFont typeface="Arial" panose="020B0604020202020204" pitchFamily="34" charset="0"/>
              <a:buChar char="•"/>
            </a:pPr>
            <a:r>
              <a:rPr lang="en-US" dirty="0"/>
              <a:t>Fortunately for the whales, and every other predator, life clusters along the boundaries. E.g. at fronts, transitions and layers – hot spots</a:t>
            </a:r>
          </a:p>
          <a:p>
            <a:pPr marL="171450" indent="-171450">
              <a:buFont typeface="Arial" panose="020B0604020202020204" pitchFamily="34" charset="0"/>
              <a:buChar char="•"/>
            </a:pPr>
            <a:r>
              <a:rPr lang="en-US" dirty="0"/>
              <a:t>Some of these hot spots are very effective at transporting carbon to the deep sea</a:t>
            </a:r>
          </a:p>
          <a:p>
            <a:pPr marL="628650" lvl="1" indent="-171450">
              <a:buFont typeface="Arial" panose="020B0604020202020204" pitchFamily="34" charset="0"/>
              <a:buChar char="•"/>
            </a:pPr>
            <a:r>
              <a:rPr lang="en-US" dirty="0"/>
              <a:t>Krill and </a:t>
            </a:r>
            <a:r>
              <a:rPr lang="en-US" dirty="0" err="1"/>
              <a:t>Salp</a:t>
            </a:r>
            <a:r>
              <a:rPr lang="en-US" dirty="0"/>
              <a:t> Fecal pellets and mucus bombs of </a:t>
            </a:r>
            <a:r>
              <a:rPr lang="en-US" dirty="0" err="1"/>
              <a:t>phyto</a:t>
            </a:r>
            <a:r>
              <a:rPr lang="en-US" dirty="0"/>
              <a:t> detritus</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24</a:t>
            </a:fld>
            <a:endParaRPr lang="en-US"/>
          </a:p>
        </p:txBody>
      </p:sp>
    </p:spTree>
    <p:extLst>
      <p:ext uri="{BB962C8B-B14F-4D97-AF65-F5344CB8AC3E}">
        <p14:creationId xmlns:p14="http://schemas.microsoft.com/office/powerpoint/2010/main" val="47184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Many organisms aggregate in regions of abrupt bathymetry</a:t>
            </a:r>
          </a:p>
          <a:p>
            <a:pPr marL="285750" indent="-285750">
              <a:buFont typeface="Arial" panose="020B0604020202020204" pitchFamily="34" charset="0"/>
              <a:buChar char="•"/>
            </a:pPr>
            <a:r>
              <a:rPr lang="en-US" dirty="0"/>
              <a:t>Dense aggregations of zooplankton occupying vertical scales on the order of 1mand horizontal scales of kilometers, typically referred to as thin layers, constitute another form of aggregation</a:t>
            </a:r>
          </a:p>
          <a:p>
            <a:pPr marL="285750" indent="-285750">
              <a:buFont typeface="Arial" panose="020B0604020202020204" pitchFamily="34" charset="0"/>
              <a:buChar char="•"/>
            </a:pPr>
            <a:r>
              <a:rPr lang="en-US" dirty="0"/>
              <a:t>Acoustic estimates of the biomass of zooplankton and fish can be used to estimate the production of fecal pellets and contributions to downward carbon export</a:t>
            </a:r>
          </a:p>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25</a:t>
            </a:fld>
            <a:endParaRPr lang="en-US"/>
          </a:p>
        </p:txBody>
      </p:sp>
    </p:spTree>
    <p:extLst>
      <p:ext uri="{BB962C8B-B14F-4D97-AF65-F5344CB8AC3E}">
        <p14:creationId xmlns:p14="http://schemas.microsoft.com/office/powerpoint/2010/main" val="2569719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Ecology slide</a:t>
            </a:r>
          </a:p>
          <a:p>
            <a:pPr marL="171450" indent="-171450">
              <a:buFont typeface="Arial" panose="020B0604020202020204" pitchFamily="34" charset="0"/>
              <a:buChar char="•"/>
            </a:pPr>
            <a:r>
              <a:rPr lang="en-US" dirty="0"/>
              <a:t>Inertial and viscus forces – do you sink or get stuck in the honey?</a:t>
            </a:r>
          </a:p>
          <a:p>
            <a:pPr marL="171450" indent="-171450">
              <a:buFont typeface="Arial" panose="020B0604020202020204" pitchFamily="34" charset="0"/>
              <a:buChar char="•"/>
            </a:pPr>
            <a:r>
              <a:rPr lang="en-US" dirty="0"/>
              <a:t>Reabsorption – biology is consuming (eating) everything, so only the fast sinkers make it out of the top ~200m</a:t>
            </a:r>
          </a:p>
          <a:p>
            <a:pPr marL="171450" indent="-171450">
              <a:buFont typeface="Arial" panose="020B0604020202020204" pitchFamily="34" charset="0"/>
              <a:buChar char="•"/>
            </a:pPr>
            <a:r>
              <a:rPr lang="en-US" dirty="0"/>
              <a:t>Life (biomass) is evenly distributed across all taxa, e.g.</a:t>
            </a:r>
          </a:p>
          <a:p>
            <a:pPr marL="628650" lvl="1" indent="-171450">
              <a:buFont typeface="Arial" panose="020B0604020202020204" pitchFamily="34" charset="0"/>
              <a:buChar char="•"/>
            </a:pPr>
            <a:r>
              <a:rPr lang="en-US" dirty="0"/>
              <a:t>The larger the animal or plant, the less concentrated they are in ocean water, but </a:t>
            </a:r>
          </a:p>
          <a:p>
            <a:pPr marL="628650" lvl="1" indent="-171450">
              <a:buFont typeface="Arial" panose="020B0604020202020204" pitchFamily="34" charset="0"/>
              <a:buChar char="•"/>
            </a:pPr>
            <a:r>
              <a:rPr lang="en-US" dirty="0"/>
              <a:t>Or at least was, until we eat most of the big fish and killed most of the sharks</a:t>
            </a:r>
          </a:p>
          <a:p>
            <a:pPr marL="171450" indent="-171450">
              <a:buFont typeface="Arial" panose="020B0604020202020204" pitchFamily="34" charset="0"/>
              <a:buChar char="•"/>
            </a:pPr>
            <a:r>
              <a:rPr lang="en-US" dirty="0"/>
              <a:t>However, the ocean’s predators cannot make a living on the average distribution of prey – it must be concentrated.  A filter feeding whale would starve on a diet of the average distribution of krill</a:t>
            </a:r>
          </a:p>
          <a:p>
            <a:pPr marL="628650" lvl="1" indent="-171450">
              <a:buFont typeface="Arial" panose="020B0604020202020204" pitchFamily="34" charset="0"/>
              <a:buChar char="•"/>
            </a:pPr>
            <a:r>
              <a:rPr lang="en-US" dirty="0"/>
              <a:t>Fortunately for the whales, and every other predator, life clusters along the boundaries. E.g. at fronts, transitions and layers – hot spots</a:t>
            </a:r>
          </a:p>
          <a:p>
            <a:pPr marL="171450" indent="-171450">
              <a:buFont typeface="Arial" panose="020B0604020202020204" pitchFamily="34" charset="0"/>
              <a:buChar char="•"/>
            </a:pPr>
            <a:r>
              <a:rPr lang="en-US" dirty="0"/>
              <a:t>Some of these hot spots are very effective at transporting carbon to the deep sea</a:t>
            </a:r>
          </a:p>
          <a:p>
            <a:pPr marL="628650" lvl="1" indent="-171450">
              <a:buFont typeface="Arial" panose="020B0604020202020204" pitchFamily="34" charset="0"/>
              <a:buChar char="•"/>
            </a:pPr>
            <a:r>
              <a:rPr lang="en-US" dirty="0"/>
              <a:t>Fecal pellets and mucus bombs of </a:t>
            </a:r>
            <a:r>
              <a:rPr lang="en-US" dirty="0" err="1"/>
              <a:t>phyto</a:t>
            </a:r>
            <a:r>
              <a:rPr lang="en-US" dirty="0"/>
              <a:t> detritus</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26</a:t>
            </a:fld>
            <a:endParaRPr lang="en-US"/>
          </a:p>
        </p:txBody>
      </p:sp>
    </p:spTree>
    <p:extLst>
      <p:ext uri="{BB962C8B-B14F-4D97-AF65-F5344CB8AC3E}">
        <p14:creationId xmlns:p14="http://schemas.microsoft.com/office/powerpoint/2010/main" val="1507996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28</a:t>
            </a:fld>
            <a:endParaRPr lang="en-US"/>
          </a:p>
        </p:txBody>
      </p:sp>
    </p:spTree>
    <p:extLst>
      <p:ext uri="{BB962C8B-B14F-4D97-AF65-F5344CB8AC3E}">
        <p14:creationId xmlns:p14="http://schemas.microsoft.com/office/powerpoint/2010/main" val="4206972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Continuous Stream of Improvements:</a:t>
            </a:r>
          </a:p>
          <a:p>
            <a:pPr lvl="1"/>
            <a:r>
              <a:rPr lang="en-US" sz="2000" dirty="0"/>
              <a:t>Enhanced Command &amp; Mission Control</a:t>
            </a:r>
          </a:p>
          <a:p>
            <a:pPr lvl="1"/>
            <a:r>
              <a:rPr lang="en-US" sz="2000" dirty="0"/>
              <a:t>Full support for </a:t>
            </a:r>
            <a:r>
              <a:rPr lang="en-US" sz="2000" dirty="0" err="1"/>
              <a:t>TethysL</a:t>
            </a:r>
            <a:r>
              <a:rPr lang="en-US" sz="2000" dirty="0"/>
              <a:t> mission scripts</a:t>
            </a:r>
          </a:p>
          <a:p>
            <a:pPr lvl="1"/>
            <a:r>
              <a:rPr lang="en-US" sz="2000" dirty="0"/>
              <a:t>Improved "Send via" options with configurable timeouts</a:t>
            </a:r>
          </a:p>
          <a:p>
            <a:pPr lvl="1"/>
            <a:r>
              <a:rPr lang="en-US" sz="2000" dirty="0"/>
              <a:t>Command queue management with cancellation ability</a:t>
            </a:r>
          </a:p>
          <a:p>
            <a:endParaRPr lang="en-US" sz="2400" dirty="0"/>
          </a:p>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55</a:t>
            </a:fld>
            <a:endParaRPr lang="en-US"/>
          </a:p>
        </p:txBody>
      </p:sp>
    </p:spTree>
    <p:extLst>
      <p:ext uri="{BB962C8B-B14F-4D97-AF65-F5344CB8AC3E}">
        <p14:creationId xmlns:p14="http://schemas.microsoft.com/office/powerpoint/2010/main" val="3986998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57</a:t>
            </a:fld>
            <a:endParaRPr lang="en-US"/>
          </a:p>
        </p:txBody>
      </p:sp>
    </p:spTree>
    <p:extLst>
      <p:ext uri="{BB962C8B-B14F-4D97-AF65-F5344CB8AC3E}">
        <p14:creationId xmlns:p14="http://schemas.microsoft.com/office/powerpoint/2010/main" val="1149995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hape 311"/>
          <p:cNvSpPr>
            <a:spLocks noGrp="1" noRot="1" noChangeAspect="1"/>
          </p:cNvSpPr>
          <p:nvPr>
            <p:ph type="sldImg"/>
          </p:nvPr>
        </p:nvSpPr>
        <p:spPr>
          <a:xfrm>
            <a:off x="381000" y="685800"/>
            <a:ext cx="6096000" cy="3429000"/>
          </a:xfrm>
          <a:prstGeom prst="rect">
            <a:avLst/>
          </a:prstGeom>
        </p:spPr>
        <p:txBody>
          <a:bodyPr/>
          <a:lstStyle/>
          <a:p>
            <a:endParaRPr/>
          </a:p>
        </p:txBody>
      </p:sp>
      <p:sp>
        <p:nvSpPr>
          <p:cNvPr id="312" name="Shape 312"/>
          <p:cNvSpPr>
            <a:spLocks noGrp="1"/>
          </p:cNvSpPr>
          <p:nvPr>
            <p:ph type="body" sz="quarter" idx="1"/>
          </p:nvPr>
        </p:nvSpPr>
        <p:spPr>
          <a:prstGeom prst="rect">
            <a:avLst/>
          </a:prstGeom>
        </p:spPr>
        <p:txBody>
          <a:bodyPr/>
          <a:lstStyle/>
          <a:p>
            <a:pPr marL="177800" lvl="0" indent="0" algn="l" defTabSz="914400" rtl="0" eaLnBrk="1" latinLnBrk="0" hangingPunct="1">
              <a:buClr>
                <a:schemeClr val="accent1"/>
              </a:buClr>
              <a:buSzPct val="104999"/>
              <a:buFontTx/>
              <a:buNone/>
            </a:pPr>
            <a:endParaRPr lang="en-US" dirty="0"/>
          </a:p>
        </p:txBody>
      </p:sp>
    </p:spTree>
    <p:extLst>
      <p:ext uri="{BB962C8B-B14F-4D97-AF65-F5344CB8AC3E}">
        <p14:creationId xmlns:p14="http://schemas.microsoft.com/office/powerpoint/2010/main" val="2223542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59</a:t>
            </a:fld>
            <a:endParaRPr lang="en-US"/>
          </a:p>
        </p:txBody>
      </p:sp>
    </p:spTree>
    <p:extLst>
      <p:ext uri="{BB962C8B-B14F-4D97-AF65-F5344CB8AC3E}">
        <p14:creationId xmlns:p14="http://schemas.microsoft.com/office/powerpoint/2010/main" val="2557880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3</a:t>
            </a:fld>
            <a:endParaRPr lang="en-US"/>
          </a:p>
        </p:txBody>
      </p:sp>
    </p:spTree>
    <p:extLst>
      <p:ext uri="{BB962C8B-B14F-4D97-AF65-F5344CB8AC3E}">
        <p14:creationId xmlns:p14="http://schemas.microsoft.com/office/powerpoint/2010/main" val="85160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my presentation about the development of robots for open ocean ecology I’m going to start with an introduction to the open ocean environment to hopefully show why an improved understanding of this massive environment is vitally important to us all.  From there, I’m going to review some of the tools ocean scientists use and then get to the topic I’m most familiar with: The development of </a:t>
            </a:r>
            <a:r>
              <a:rPr lang="en-US" dirty="0" err="1"/>
              <a:t>platfoms</a:t>
            </a:r>
            <a:r>
              <a:rPr lang="en-US" dirty="0"/>
              <a:t> to carry these tools.  I’ll then present a case study experiment we recently performed and end with our development plans for the future.</a:t>
            </a:r>
          </a:p>
          <a:p>
            <a:r>
              <a:rPr lang="en-US" dirty="0"/>
              <a:t> </a:t>
            </a:r>
          </a:p>
          <a:p>
            <a:r>
              <a:rPr lang="en-US" dirty="0"/>
              <a:t>The open ocean is a massive 3D ecosystem responsible for absorbing much ~90%) of excess heat we produce and about 25% CO2 emissions produced by humans.  A portion of the ocean’s carbon pump sequesters atmospheric carbon into the sediments of the deep sea. Quantifying the amount of this carbon exported to the deep and identifying the variables driving that export is vital to understanding how we might better mitigate the deleterious effects of climate change. The Monterey Bay Aquarium Institutes MBARI has developed high endurance mobile robots to investigate ocean carbon transport. One of its vehicles, the Benthic Rover has been working continuously on the seafloor at 4000m for 6 years-- measuring the spatial and temporal variability of carbon export from the surface. This long-term dataset has revealed that carbon enters the deep sea in large pulses of sinking detritus. MBARI is now focused on connecting these carbon pulses to processes in the upper layers of the ocean. Exploring, mapping and sampling the upper water column to uncover ocean productivity hotspots (HS) is a central/key initiative/goal requiring the collaboration of MBARI’s Long Range Autonomous Underwater Vehicles (LRAUVs) as well as other complementary vehicles that are able to measure the full ecology of the hotspots from the microbes to the whales.</a:t>
            </a:r>
          </a:p>
        </p:txBody>
      </p:sp>
      <p:sp>
        <p:nvSpPr>
          <p:cNvPr id="4" name="Slide Number Placeholder 3"/>
          <p:cNvSpPr>
            <a:spLocks noGrp="1"/>
          </p:cNvSpPr>
          <p:nvPr>
            <p:ph type="sldNum" sz="quarter" idx="5"/>
          </p:nvPr>
        </p:nvSpPr>
        <p:spPr/>
        <p:txBody>
          <a:bodyPr/>
          <a:lstStyle/>
          <a:p>
            <a:fld id="{E7B5FC56-AB41-4344-BBAC-09C591DAB49D}" type="slidenum">
              <a:rPr lang="en-US" smtClean="0"/>
              <a:t>4</a:t>
            </a:fld>
            <a:endParaRPr lang="en-US"/>
          </a:p>
        </p:txBody>
      </p:sp>
    </p:spTree>
    <p:extLst>
      <p:ext uri="{BB962C8B-B14F-4D97-AF65-F5344CB8AC3E}">
        <p14:creationId xmlns:p14="http://schemas.microsoft.com/office/powerpoint/2010/main" val="2821049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7</a:t>
            </a:fld>
            <a:endParaRPr lang="en-US"/>
          </a:p>
        </p:txBody>
      </p:sp>
    </p:spTree>
    <p:extLst>
      <p:ext uri="{BB962C8B-B14F-4D97-AF65-F5344CB8AC3E}">
        <p14:creationId xmlns:p14="http://schemas.microsoft.com/office/powerpoint/2010/main" val="272906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Shape 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 name="Shape 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lang="en" strike="noStrike" dirty="0"/>
          </a:p>
        </p:txBody>
      </p:sp>
    </p:spTree>
    <p:extLst>
      <p:ext uri="{BB962C8B-B14F-4D97-AF65-F5344CB8AC3E}">
        <p14:creationId xmlns:p14="http://schemas.microsoft.com/office/powerpoint/2010/main" val="3461657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10</a:t>
            </a:fld>
            <a:endParaRPr lang="en-US"/>
          </a:p>
        </p:txBody>
      </p:sp>
    </p:spTree>
    <p:extLst>
      <p:ext uri="{BB962C8B-B14F-4D97-AF65-F5344CB8AC3E}">
        <p14:creationId xmlns:p14="http://schemas.microsoft.com/office/powerpoint/2010/main" val="1568179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11</a:t>
            </a:fld>
            <a:endParaRPr lang="en-US"/>
          </a:p>
        </p:txBody>
      </p:sp>
    </p:spTree>
    <p:extLst>
      <p:ext uri="{BB962C8B-B14F-4D97-AF65-F5344CB8AC3E}">
        <p14:creationId xmlns:p14="http://schemas.microsoft.com/office/powerpoint/2010/main" val="2724555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14</a:t>
            </a:fld>
            <a:endParaRPr lang="en-US"/>
          </a:p>
        </p:txBody>
      </p:sp>
    </p:spTree>
    <p:extLst>
      <p:ext uri="{BB962C8B-B14F-4D97-AF65-F5344CB8AC3E}">
        <p14:creationId xmlns:p14="http://schemas.microsoft.com/office/powerpoint/2010/main" val="2566728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18</a:t>
            </a:fld>
            <a:endParaRPr lang="en-US"/>
          </a:p>
        </p:txBody>
      </p:sp>
    </p:spTree>
    <p:extLst>
      <p:ext uri="{BB962C8B-B14F-4D97-AF65-F5344CB8AC3E}">
        <p14:creationId xmlns:p14="http://schemas.microsoft.com/office/powerpoint/2010/main" val="406789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2D54-2BC8-EC57-0330-D446AE5AF3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4DA2E2-4FB5-0111-8827-C8894E737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921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EC3B-100E-471C-5DA8-AEFDFBEE0A18}"/>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96482BD-A4C5-15C5-6384-0C5825157665}"/>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15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
        <p:nvSpPr>
          <p:cNvPr id="12" name="Shape 12"/>
          <p:cNvSpPr txBox="1">
            <a:spLocks noGrp="1"/>
          </p:cNvSpPr>
          <p:nvPr>
            <p:ph type="body" idx="1"/>
          </p:nvPr>
        </p:nvSpPr>
        <p:spPr>
          <a:xfrm>
            <a:off x="609600" y="1600200"/>
            <a:ext cx="10972800" cy="4967700"/>
          </a:xfrm>
          <a:prstGeom prst="rect">
            <a:avLst/>
          </a:prstGeom>
        </p:spPr>
        <p:txBody>
          <a:bodyPr lIns="91425" tIns="91425" rIns="91425" bIns="91425" anchor="t" anchorCtr="0"/>
          <a:lstStyle>
            <a:lvl1pPr>
              <a:defRPr>
                <a:latin typeface="Arial" panose="020B0604020202020204" pitchFamily="34" charset="0"/>
                <a:cs typeface="Arial" panose="020B0604020202020204" pitchFamily="34" charset="0"/>
              </a:defRPr>
            </a:lvl1pPr>
            <a:lvl2pPr indent="457200">
              <a:defRPr/>
            </a:lvl2pPr>
            <a:lvl3pPr indent="914400">
              <a:defRPr/>
            </a:lvl3pPr>
            <a:lvl4pPr indent="1371600">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148111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837612" y="5883275"/>
            <a:ext cx="1600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A5FADE8-6652-064A-BB6A-3D176F940B8D}" type="datetimeFigureOut">
              <a:rPr lang="en-US" smtClean="0"/>
              <a:pPr/>
              <a:t>9/22/2025</a:t>
            </a:fld>
            <a:endParaRPr lang="en-US" dirty="0"/>
          </a:p>
        </p:txBody>
      </p:sp>
      <p:sp>
        <p:nvSpPr>
          <p:cNvPr id="5" name="Footer Placeholder 4"/>
          <p:cNvSpPr>
            <a:spLocks noGrp="1"/>
          </p:cNvSpPr>
          <p:nvPr>
            <p:ph type="ftr" sz="quarter" idx="11"/>
          </p:nvPr>
        </p:nvSpPr>
        <p:spPr>
          <a:xfrm>
            <a:off x="1141412" y="5883275"/>
            <a:ext cx="7543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10514012" y="5883275"/>
            <a:ext cx="551167" cy="365125"/>
          </a:xfrm>
          <a:prstGeom prst="rect">
            <a:avLst/>
          </a:prstGeom>
        </p:spPr>
        <p:txBody>
          <a:bodyPr/>
          <a:lstStyle>
            <a:lvl1pPr>
              <a:defRPr>
                <a:latin typeface="Arial" panose="020B0604020202020204" pitchFamily="34" charset="0"/>
                <a:cs typeface="Arial" panose="020B0604020202020204" pitchFamily="34" charset="0"/>
              </a:defRPr>
            </a:lvl1pPr>
          </a:lstStyle>
          <a:p>
            <a:fld id="{7C89BEDB-B950-A14F-81B1-DB49BF1D1EC5}" type="slidenum">
              <a:rPr lang="en-US" smtClean="0"/>
              <a:pPr/>
              <a:t>‹#›</a:t>
            </a:fld>
            <a:endParaRPr lang="en-US" dirty="0"/>
          </a:p>
        </p:txBody>
      </p:sp>
      <p:sp>
        <p:nvSpPr>
          <p:cNvPr id="3" name="Shape 11">
            <a:extLst>
              <a:ext uri="{FF2B5EF4-FFF2-40B4-BE49-F238E27FC236}">
                <a16:creationId xmlns:a16="http://schemas.microsoft.com/office/drawing/2014/main" id="{4FFE51C7-667F-1DD9-24F8-37260B1E9A37}"/>
              </a:ext>
            </a:extLst>
          </p:cNvPr>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658331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 Top">
    <p:spTree>
      <p:nvGrpSpPr>
        <p:cNvPr id="1" name=""/>
        <p:cNvGrpSpPr/>
        <p:nvPr/>
      </p:nvGrpSpPr>
      <p:grpSpPr>
        <a:xfrm>
          <a:off x="0" y="0"/>
          <a:ext cx="0" cy="0"/>
          <a:chOff x="0" y="0"/>
          <a:chExt cx="0" cy="0"/>
        </a:xfrm>
      </p:grpSpPr>
      <p:sp>
        <p:nvSpPr>
          <p:cNvPr id="62" name="Text"/>
          <p:cNvSpPr txBox="1">
            <a:spLocks noGrp="1"/>
          </p:cNvSpPr>
          <p:nvPr>
            <p:ph type="body" sz="quarter" idx="21"/>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Bold"/>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rPr dirty="0"/>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97339017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2" name="Text"/>
          <p:cNvSpPr txBox="1">
            <a:spLocks noGrp="1"/>
          </p:cNvSpPr>
          <p:nvPr>
            <p:ph type="body" sz="quarter" idx="13"/>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4001544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9/22/2025</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4730750" y="1568450"/>
            <a:ext cx="9144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146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9/22/2025</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4730750" y="1568450"/>
            <a:ext cx="9144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1701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10/19/2025</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4730750" y="1568450"/>
            <a:ext cx="9144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3503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F1E1D-6101-521A-1EBC-C52E86D776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DB22AC-9B65-6244-C90A-428EEA7A11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4521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0608-20B5-3E56-F09B-10BB2EB54F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0C2310-42CD-4CB5-70AB-127779D744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9113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EA5B-1709-B182-B364-1F427EFF0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841610-16FA-E30B-3249-9A65BBEF79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4B13A-AA0D-2D52-F6DE-D0C25871DC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867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233A-0C97-B628-6044-AFD1A69C160D}"/>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B488F124-0B3B-9527-981E-01A592DAAD08}"/>
              </a:ext>
            </a:extLst>
          </p:cNvPr>
          <p:cNvSpPr>
            <a:spLocks noGrp="1"/>
          </p:cNvSpPr>
          <p:nvPr>
            <p:ph type="body" idx="1"/>
          </p:nvPr>
        </p:nvSpPr>
        <p:spPr>
          <a:xfrm>
            <a:off x="839788" y="1681163"/>
            <a:ext cx="5157787"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67FB38A-BA1D-B9DC-F59A-AD8B245CE0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0245ED-347E-C0AE-717A-191D72628EEA}"/>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65CA4F9-667C-AA12-E288-07A64D2C7F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561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0E2D-6BBC-1757-6F8C-91312F53302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6000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057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7AA8-E99A-993B-C8CF-A1DD749102C9}"/>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9B1F0D2-084C-9CA4-99B0-80288411C7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30E76-3969-2874-806B-FB1B48DE2A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9094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07AA-9853-75DE-D896-8388B47B4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8133F6-2CBC-2C75-630C-5600EF53A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94A4EE6-BCF6-986D-14D3-3A18053B0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84363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DCB041-5875-EA4F-2214-AB1221F34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7E4B60C-4904-154A-4145-5A704E927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Google Shape;12;p31">
            <a:extLst>
              <a:ext uri="{FF2B5EF4-FFF2-40B4-BE49-F238E27FC236}">
                <a16:creationId xmlns:a16="http://schemas.microsoft.com/office/drawing/2014/main" id="{E6A972DA-97C3-E500-24FA-BDFD0CB600B2}"/>
              </a:ext>
            </a:extLst>
          </p:cNvPr>
          <p:cNvSpPr txBox="1">
            <a:spLocks noGrp="1"/>
          </p:cNvSpPr>
          <p:nvPr>
            <p:ph type="sldNum" idx="4"/>
          </p:nvPr>
        </p:nvSpPr>
        <p:spPr>
          <a:xfrm>
            <a:off x="9809923" y="6382064"/>
            <a:ext cx="1543878" cy="365125"/>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r>
              <a:rPr lang="en-US" dirty="0" err="1"/>
              <a:t>MBARI.org</a:t>
            </a:r>
            <a:endParaRPr dirty="0"/>
          </a:p>
        </p:txBody>
      </p:sp>
      <p:sp>
        <p:nvSpPr>
          <p:cNvPr id="8" name="Google Shape;13;p31">
            <a:extLst>
              <a:ext uri="{FF2B5EF4-FFF2-40B4-BE49-F238E27FC236}">
                <a16:creationId xmlns:a16="http://schemas.microsoft.com/office/drawing/2014/main" id="{8BB140A4-21F0-98BF-5067-B6607E4F2F1F}"/>
              </a:ext>
            </a:extLst>
          </p:cNvPr>
          <p:cNvSpPr/>
          <p:nvPr userDrawn="1"/>
        </p:nvSpPr>
        <p:spPr>
          <a:xfrm>
            <a:off x="0" y="6643"/>
            <a:ext cx="12192000" cy="136525"/>
          </a:xfrm>
          <a:prstGeom prst="rect">
            <a:avLst/>
          </a:prstGeom>
          <a:solidFill>
            <a:srgbClr val="004261"/>
          </a:solidFill>
          <a:ln w="12700" cap="flat" cmpd="sng">
            <a:solidFill>
              <a:srgbClr val="002F4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 name="Picture 10" descr="A picture containing text, outdoor, sign, dark&#10;&#10;Description automatically generated">
            <a:extLst>
              <a:ext uri="{FF2B5EF4-FFF2-40B4-BE49-F238E27FC236}">
                <a16:creationId xmlns:a16="http://schemas.microsoft.com/office/drawing/2014/main" id="{8B758FFC-E2BA-9146-83AF-EE1F69C2E100}"/>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838199" y="6454726"/>
            <a:ext cx="1303639" cy="219800"/>
          </a:xfrm>
          <a:prstGeom prst="rect">
            <a:avLst/>
          </a:prstGeom>
        </p:spPr>
      </p:pic>
    </p:spTree>
    <p:extLst>
      <p:ext uri="{BB962C8B-B14F-4D97-AF65-F5344CB8AC3E}">
        <p14:creationId xmlns:p14="http://schemas.microsoft.com/office/powerpoint/2010/main" val="1821559012"/>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90" r:id="rId11"/>
    <p:sldLayoutId id="2147483791" r:id="rId12"/>
    <p:sldLayoutId id="2147483792" r:id="rId13"/>
    <p:sldLayoutId id="2147483793" r:id="rId14"/>
    <p:sldLayoutId id="2147483797" r:id="rId15"/>
    <p:sldLayoutId id="2147483798" r:id="rId16"/>
    <p:sldLayoutId id="2147483799" r:id="rId17"/>
  </p:sldLayoutIdLst>
  <p:txStyles>
    <p:title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6.png"/><Relationship Id="rId7" Type="http://schemas.openxmlformats.org/officeDocument/2006/relationships/image" Target="../media/image14.emf"/><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4.jpg"/><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8" Type="http://schemas.openxmlformats.org/officeDocument/2006/relationships/hyperlink" Target="https://doi.org/10.1109/OCEANS.2016.7761128" TargetMode="External"/><Relationship Id="rId3" Type="http://schemas.openxmlformats.org/officeDocument/2006/relationships/hyperlink" Target="https://doi.org/10.1109/OCEANS.2018.8604898" TargetMode="External"/><Relationship Id="rId7" Type="http://schemas.openxmlformats.org/officeDocument/2006/relationships/hyperlink" Target="https://doi.org/10.1002/2013JC009360" TargetMode="External"/><Relationship Id="rId12" Type="http://schemas.openxmlformats.org/officeDocument/2006/relationships/hyperlink" Target="https://doi.org/10.1002/edn3.299" TargetMode="External"/><Relationship Id="rId2" Type="http://schemas.openxmlformats.org/officeDocument/2006/relationships/hyperlink" Target="https://doi.org/10.1016/j.jglr.2019.04.003" TargetMode="External"/><Relationship Id="rId1" Type="http://schemas.openxmlformats.org/officeDocument/2006/relationships/slideLayout" Target="../slideLayouts/slideLayout12.xml"/><Relationship Id="rId6" Type="http://schemas.openxmlformats.org/officeDocument/2006/relationships/hyperlink" Target="https://doi.org/10.4319/lom.2011.9.571" TargetMode="External"/><Relationship Id="rId11" Type="http://schemas.openxmlformats.org/officeDocument/2006/relationships/hyperlink" Target="https://doi.org/10.1109/OCEANS-Genova.2015.7271726" TargetMode="External"/><Relationship Id="rId5" Type="http://schemas.openxmlformats.org/officeDocument/2006/relationships/hyperlink" Target="https://doi.org/10.1109/ICRA40945.2020.9196625" TargetMode="External"/><Relationship Id="rId10" Type="http://schemas.openxmlformats.org/officeDocument/2006/relationships/hyperlink" Target="https://apps.dtic.mil/sti/pdfs/ADA584685.pdf" TargetMode="External"/><Relationship Id="rId4" Type="http://schemas.openxmlformats.org/officeDocument/2006/relationships/hyperlink" Target="https://doi.org/10.1002/rob.21853" TargetMode="External"/><Relationship Id="rId9" Type="http://schemas.openxmlformats.org/officeDocument/2006/relationships/hyperlink" Target="https://doi.org/10.5670/oceanog.2017.42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doi.org/10.1002/rob.21617" TargetMode="External"/><Relationship Id="rId3" Type="http://schemas.openxmlformats.org/officeDocument/2006/relationships/hyperlink" Target="https://doi.org/10.3389/fmars.2019.00373" TargetMode="External"/><Relationship Id="rId7" Type="http://schemas.openxmlformats.org/officeDocument/2006/relationships/hyperlink" Target="https://doi.org/10.1016/j.csr.2015.08.005" TargetMode="External"/><Relationship Id="rId2" Type="http://schemas.openxmlformats.org/officeDocument/2006/relationships/hyperlink" Target="https://doi.org/10.1002/lom3.10627" TargetMode="External"/><Relationship Id="rId1" Type="http://schemas.openxmlformats.org/officeDocument/2006/relationships/slideLayout" Target="../slideLayouts/slideLayout12.xml"/><Relationship Id="rId6" Type="http://schemas.openxmlformats.org/officeDocument/2006/relationships/hyperlink" Target="https://doi.org/10.1109/OCEANS.2010.5664545" TargetMode="External"/><Relationship Id="rId11" Type="http://schemas.openxmlformats.org/officeDocument/2006/relationships/hyperlink" Target="https://doi.org/10.1109/JOE.2023.3338694" TargetMode="External"/><Relationship Id="rId5" Type="http://schemas.openxmlformats.org/officeDocument/2006/relationships/hyperlink" Target="https://doi.org/10.1109/AUV.2018.8729822" TargetMode="External"/><Relationship Id="rId10" Type="http://schemas.openxmlformats.org/officeDocument/2006/relationships/hyperlink" Target="https://doi.org/10.1109/JOE.2021.3122195" TargetMode="External"/><Relationship Id="rId4" Type="http://schemas.openxmlformats.org/officeDocument/2006/relationships/hyperlink" Target="https://doi.org/10.1109/JOE.2012.2192340" TargetMode="External"/><Relationship Id="rId9" Type="http://schemas.openxmlformats.org/officeDocument/2006/relationships/hyperlink" Target="https://doi.org/10.1109/JOE.2012.2197272"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doi.org/10.4319/lom.2012.10.934" TargetMode="External"/><Relationship Id="rId3" Type="http://schemas.openxmlformats.org/officeDocument/2006/relationships/hyperlink" Target="https://doi.org/10.1002/lom3.10621" TargetMode="External"/><Relationship Id="rId7" Type="http://schemas.openxmlformats.org/officeDocument/2006/relationships/hyperlink" Target="https://doi.org/10.1109/JOE.2019.2920217" TargetMode="External"/><Relationship Id="rId2" Type="http://schemas.openxmlformats.org/officeDocument/2006/relationships/hyperlink" Target="https://doi.org/10.1109/JOE.2020.2982811" TargetMode="External"/><Relationship Id="rId1" Type="http://schemas.openxmlformats.org/officeDocument/2006/relationships/slideLayout" Target="../slideLayouts/slideLayout12.xml"/><Relationship Id="rId6" Type="http://schemas.openxmlformats.org/officeDocument/2006/relationships/hyperlink" Target="https://doi.org/10.1109/JOE.2010.2081031" TargetMode="External"/><Relationship Id="rId11" Type="http://schemas.openxmlformats.org/officeDocument/2006/relationships/hyperlink" Target="https://doi.org/10.1109/JOE.2022.3146584" TargetMode="External"/><Relationship Id="rId5" Type="http://schemas.openxmlformats.org/officeDocument/2006/relationships/hyperlink" Target="https://doi.org/10.1109/JOE.2016.2625058" TargetMode="External"/><Relationship Id="rId10" Type="http://schemas.openxmlformats.org/officeDocument/2006/relationships/hyperlink" Target="https://doi.org/10.3389/fmars.2019.00415" TargetMode="External"/><Relationship Id="rId4" Type="http://schemas.openxmlformats.org/officeDocument/2006/relationships/hyperlink" Target="https://doi.org/10.1109/JOE.2024.3408889" TargetMode="External"/><Relationship Id="rId9" Type="http://schemas.openxmlformats.org/officeDocument/2006/relationships/hyperlink" Target="https://doi.org/10.1126/scirobotics.abb9138"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doi.org/10.23919/OCEANS.2015.7404361" TargetMode="External"/><Relationship Id="rId3" Type="http://schemas.openxmlformats.org/officeDocument/2006/relationships/hyperlink" Target="https://doi.org/10.1109/ICRA40945.2020.9196625" TargetMode="External"/><Relationship Id="rId7" Type="http://schemas.openxmlformats.org/officeDocument/2006/relationships/hyperlink" Target="https://doi.org/10.1109/AUV.2016.7778655" TargetMode="External"/><Relationship Id="rId2" Type="http://schemas.openxmlformats.org/officeDocument/2006/relationships/hyperlink" Target="https://doi.org/10.1109/AUV.2010.5779645" TargetMode="External"/><Relationship Id="rId1" Type="http://schemas.openxmlformats.org/officeDocument/2006/relationships/slideLayout" Target="../slideLayouts/slideLayout12.xml"/><Relationship Id="rId6" Type="http://schemas.openxmlformats.org/officeDocument/2006/relationships/hyperlink" Target="https://doi.org/10.1109/AUV.2018.8729719" TargetMode="External"/><Relationship Id="rId5" Type="http://schemas.openxmlformats.org/officeDocument/2006/relationships/hyperlink" Target="https://doi.org/10.1109/AUV.2012.6380735" TargetMode="External"/><Relationship Id="rId4" Type="http://schemas.openxmlformats.org/officeDocument/2006/relationships/hyperlink" Target="https://doi.org/10.1109/OCEANS.2010.5664515" TargetMode="External"/><Relationship Id="rId9" Type="http://schemas.openxmlformats.org/officeDocument/2006/relationships/hyperlink" Target="https://doi.org/10.5670/oceanog.2017.427"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doi.org/10.1109/OCEANS-Genova.2015.7271243" TargetMode="External"/><Relationship Id="rId3" Type="http://schemas.openxmlformats.org/officeDocument/2006/relationships/hyperlink" Target="https://doi.org/10.23919/OCEANS.2015.7404462" TargetMode="External"/><Relationship Id="rId7" Type="http://schemas.openxmlformats.org/officeDocument/2006/relationships/hyperlink" Target="https://doi.org/10.1109/OCEANS.2014.7003277" TargetMode="External"/><Relationship Id="rId2" Type="http://schemas.openxmlformats.org/officeDocument/2006/relationships/hyperlink" Target="https://doi.org/10.1109/ICRA48891.2023.10160447" TargetMode="External"/><Relationship Id="rId1" Type="http://schemas.openxmlformats.org/officeDocument/2006/relationships/slideLayout" Target="../slideLayouts/slideLayout12.xml"/><Relationship Id="rId6" Type="http://schemas.openxmlformats.org/officeDocument/2006/relationships/hyperlink" Target="https://doi.org/10.1109/OCEANS58557.2025.11104340" TargetMode="External"/><Relationship Id="rId5" Type="http://schemas.openxmlformats.org/officeDocument/2006/relationships/hyperlink" Target="https://doi.org/10.1002/rob.21771" TargetMode="External"/><Relationship Id="rId4" Type="http://schemas.openxmlformats.org/officeDocument/2006/relationships/hyperlink" Target="https://doi.org/10.1109/OCEANS.2016.7761139"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1.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1.sv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svg"/><Relationship Id="rId9"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57.xml.rels><?xml version="1.0" encoding="UTF-8" standalone="yes"?>
<Relationships xmlns="http://schemas.openxmlformats.org/package/2006/relationships"><Relationship Id="rId3" Type="http://schemas.openxmlformats.org/officeDocument/2006/relationships/image" Target="../media/image90.gif"/><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91.png"/></Relationships>
</file>

<file path=ppt/slides/_rels/slide58.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93.png"/></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96.png"/><Relationship Id="rId4" Type="http://schemas.openxmlformats.org/officeDocument/2006/relationships/image" Target="../media/image9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12.xml"/><Relationship Id="rId4" Type="http://schemas.openxmlformats.org/officeDocument/2006/relationships/image" Target="../media/image99.jpeg"/></Relationships>
</file>

<file path=ppt/slides/_rels/slide6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18CD7-EDB3-8544-9572-472814EAA2E1}"/>
              </a:ext>
            </a:extLst>
          </p:cNvPr>
          <p:cNvSpPr>
            <a:spLocks noGrp="1"/>
          </p:cNvSpPr>
          <p:nvPr>
            <p:ph type="title"/>
          </p:nvPr>
        </p:nvSpPr>
        <p:spPr/>
        <p:txBody>
          <a:bodyPr/>
          <a:lstStyle/>
          <a:p>
            <a:r>
              <a:rPr lang="en-US" dirty="0"/>
              <a:t>Slide Show Prelude</a:t>
            </a:r>
          </a:p>
        </p:txBody>
      </p:sp>
      <p:sp>
        <p:nvSpPr>
          <p:cNvPr id="3" name="Text Placeholder 2">
            <a:extLst>
              <a:ext uri="{FF2B5EF4-FFF2-40B4-BE49-F238E27FC236}">
                <a16:creationId xmlns:a16="http://schemas.microsoft.com/office/drawing/2014/main" id="{9F3F9C55-7B62-BD06-62E2-30869DDE3321}"/>
              </a:ext>
            </a:extLst>
          </p:cNvPr>
          <p:cNvSpPr>
            <a:spLocks noGrp="1"/>
          </p:cNvSpPr>
          <p:nvPr>
            <p:ph type="body" idx="1"/>
          </p:nvPr>
        </p:nvSpPr>
        <p:spPr/>
        <p:txBody>
          <a:bodyPr/>
          <a:lstStyle/>
          <a:p>
            <a:r>
              <a:rPr lang="en-US" dirty="0"/>
              <a:t>LRAUV_highlights_reel_with_music.mp4 </a:t>
            </a:r>
          </a:p>
          <a:p>
            <a:r>
              <a:rPr lang="en-US" dirty="0"/>
              <a:t>maybe no music</a:t>
            </a:r>
          </a:p>
          <a:p>
            <a:r>
              <a:rPr lang="en-US" dirty="0"/>
              <a:t>Maybe play outside of PP for full </a:t>
            </a:r>
            <a:r>
              <a:rPr lang="en-US" dirty="0" err="1"/>
              <a:t>ProRes</a:t>
            </a:r>
            <a:endParaRPr lang="en-US" dirty="0"/>
          </a:p>
        </p:txBody>
      </p:sp>
    </p:spTree>
    <p:extLst>
      <p:ext uri="{BB962C8B-B14F-4D97-AF65-F5344CB8AC3E}">
        <p14:creationId xmlns:p14="http://schemas.microsoft.com/office/powerpoint/2010/main" val="572710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02D6C6-2AAA-437C-9F66-C3C0916D93C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rot="5400000" flipV="1">
            <a:off x="3519385" y="2102812"/>
            <a:ext cx="4886035" cy="3842715"/>
          </a:xfrm>
          <a:prstGeom prst="rect">
            <a:avLst/>
          </a:prstGeom>
        </p:spPr>
      </p:pic>
      <p:sp>
        <p:nvSpPr>
          <p:cNvPr id="10" name="AutoShape 10">
            <a:extLst>
              <a:ext uri="{FF2B5EF4-FFF2-40B4-BE49-F238E27FC236}">
                <a16:creationId xmlns:a16="http://schemas.microsoft.com/office/drawing/2014/main" id="{18A65858-E9EA-4232-850D-1DBF955A7497}"/>
              </a:ext>
            </a:extLst>
          </p:cNvPr>
          <p:cNvSpPr>
            <a:spLocks noChangeArrowheads="1"/>
          </p:cNvSpPr>
          <p:nvPr/>
        </p:nvSpPr>
        <p:spPr bwMode="auto">
          <a:xfrm>
            <a:off x="8461284" y="3373626"/>
            <a:ext cx="2972506" cy="830997"/>
          </a:xfrm>
          <a:prstGeom prst="wedgeRectCallout">
            <a:avLst>
              <a:gd name="adj1" fmla="val -129552"/>
              <a:gd name="adj2" fmla="val 60327"/>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dirty="0">
                <a:solidFill>
                  <a:schemeClr val="bg1"/>
                </a:solidFill>
                <a:latin typeface="Arial" panose="020B0604020202020204" pitchFamily="34" charset="0"/>
                <a:cs typeface="Arial" panose="020B0604020202020204" pitchFamily="34" charset="0"/>
              </a:rPr>
              <a:t>Chlorophyll + OBS</a:t>
            </a:r>
          </a:p>
          <a:p>
            <a:pPr algn="ct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Wetlabs</a:t>
            </a:r>
            <a:r>
              <a:rPr lang="en-US" sz="2000" b="1" dirty="0">
                <a:solidFill>
                  <a:schemeClr val="bg1"/>
                </a:solidFill>
                <a:latin typeface="Arial" panose="020B0604020202020204" pitchFamily="34" charset="0"/>
                <a:cs typeface="Arial" panose="020B0604020202020204" pitchFamily="34" charset="0"/>
              </a:rPr>
              <a:t> Triplet Puck</a:t>
            </a:r>
          </a:p>
        </p:txBody>
      </p:sp>
      <p:sp>
        <p:nvSpPr>
          <p:cNvPr id="11" name="AutoShape 10">
            <a:extLst>
              <a:ext uri="{FF2B5EF4-FFF2-40B4-BE49-F238E27FC236}">
                <a16:creationId xmlns:a16="http://schemas.microsoft.com/office/drawing/2014/main" id="{A483476E-4118-4F0C-B0A5-5EC890E34F68}"/>
              </a:ext>
            </a:extLst>
          </p:cNvPr>
          <p:cNvSpPr>
            <a:spLocks noChangeArrowheads="1"/>
          </p:cNvSpPr>
          <p:nvPr/>
        </p:nvSpPr>
        <p:spPr bwMode="auto">
          <a:xfrm>
            <a:off x="8373062" y="2022401"/>
            <a:ext cx="3250800" cy="931449"/>
          </a:xfrm>
          <a:prstGeom prst="wedgeRectCallout">
            <a:avLst>
              <a:gd name="adj1" fmla="val -97709"/>
              <a:gd name="adj2" fmla="val 36926"/>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dirty="0">
                <a:solidFill>
                  <a:schemeClr val="bg1"/>
                </a:solidFill>
                <a:latin typeface="Arial" panose="020B0604020202020204" pitchFamily="34" charset="0"/>
                <a:cs typeface="Arial" panose="020B0604020202020204" pitchFamily="34" charset="0"/>
              </a:rPr>
              <a:t>Acoustic Modem + </a:t>
            </a:r>
            <a:r>
              <a:rPr lang="en-US" sz="2000" b="1" dirty="0" err="1">
                <a:solidFill>
                  <a:schemeClr val="bg1"/>
                </a:solidFill>
                <a:latin typeface="Arial" panose="020B0604020202020204" pitchFamily="34" charset="0"/>
                <a:cs typeface="Arial" panose="020B0604020202020204" pitchFamily="34" charset="0"/>
              </a:rPr>
              <a:t>iUSBL</a:t>
            </a:r>
            <a:r>
              <a:rPr lang="en-US" sz="2000" b="1" dirty="0">
                <a:solidFill>
                  <a:schemeClr val="bg1"/>
                </a:solidFill>
                <a:latin typeface="Arial" panose="020B0604020202020204" pitchFamily="34" charset="0"/>
                <a:cs typeface="Arial" panose="020B0604020202020204" pitchFamily="34" charset="0"/>
              </a:rPr>
              <a:t> Benthos DAT</a:t>
            </a:r>
          </a:p>
        </p:txBody>
      </p:sp>
      <p:sp>
        <p:nvSpPr>
          <p:cNvPr id="12" name="AutoShape 10">
            <a:extLst>
              <a:ext uri="{FF2B5EF4-FFF2-40B4-BE49-F238E27FC236}">
                <a16:creationId xmlns:a16="http://schemas.microsoft.com/office/drawing/2014/main" id="{62E78DFD-8B79-477C-A545-70BC585E1E20}"/>
              </a:ext>
            </a:extLst>
          </p:cNvPr>
          <p:cNvSpPr>
            <a:spLocks noChangeArrowheads="1"/>
          </p:cNvSpPr>
          <p:nvPr/>
        </p:nvSpPr>
        <p:spPr bwMode="auto">
          <a:xfrm>
            <a:off x="568138" y="4256556"/>
            <a:ext cx="2633508" cy="931449"/>
          </a:xfrm>
          <a:prstGeom prst="wedgeRectCallout">
            <a:avLst>
              <a:gd name="adj1" fmla="val 160751"/>
              <a:gd name="adj2" fmla="val -99782"/>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dirty="0">
                <a:solidFill>
                  <a:schemeClr val="bg1"/>
                </a:solidFill>
                <a:latin typeface="Arial" panose="020B0604020202020204" pitchFamily="34" charset="0"/>
                <a:cs typeface="Arial" panose="020B0604020202020204" pitchFamily="34" charset="0"/>
              </a:rPr>
              <a:t>Dissolved Oxygen </a:t>
            </a:r>
          </a:p>
          <a:p>
            <a:pPr algn="ctr"/>
            <a:r>
              <a:rPr lang="en-US" sz="2000" b="1" dirty="0">
                <a:solidFill>
                  <a:schemeClr val="bg1"/>
                </a:solidFill>
                <a:latin typeface="Arial" panose="020B0604020202020204" pitchFamily="34" charset="0"/>
                <a:cs typeface="Arial" panose="020B0604020202020204" pitchFamily="34" charset="0"/>
              </a:rPr>
              <a:t>Seabird SBE-43</a:t>
            </a:r>
          </a:p>
        </p:txBody>
      </p:sp>
      <p:sp>
        <p:nvSpPr>
          <p:cNvPr id="13" name="AutoShape 10">
            <a:extLst>
              <a:ext uri="{FF2B5EF4-FFF2-40B4-BE49-F238E27FC236}">
                <a16:creationId xmlns:a16="http://schemas.microsoft.com/office/drawing/2014/main" id="{9C66866A-BCB6-49D4-9D67-337609E29427}"/>
              </a:ext>
            </a:extLst>
          </p:cNvPr>
          <p:cNvSpPr>
            <a:spLocks noChangeArrowheads="1"/>
          </p:cNvSpPr>
          <p:nvPr/>
        </p:nvSpPr>
        <p:spPr bwMode="auto">
          <a:xfrm>
            <a:off x="568138" y="2008164"/>
            <a:ext cx="2633508" cy="859499"/>
          </a:xfrm>
          <a:prstGeom prst="wedgeRectCallout">
            <a:avLst>
              <a:gd name="adj1" fmla="val 111212"/>
              <a:gd name="adj2" fmla="val 143602"/>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dirty="0">
                <a:solidFill>
                  <a:schemeClr val="bg1"/>
                </a:solidFill>
                <a:latin typeface="Arial" panose="020B0604020202020204" pitchFamily="34" charset="0"/>
                <a:cs typeface="Arial" panose="020B0604020202020204" pitchFamily="34" charset="0"/>
              </a:rPr>
              <a:t>CTD</a:t>
            </a:r>
          </a:p>
          <a:p>
            <a:pPr algn="ctr"/>
            <a:r>
              <a:rPr lang="en-US" sz="2000" b="1" dirty="0">
                <a:solidFill>
                  <a:schemeClr val="bg1"/>
                </a:solidFill>
                <a:latin typeface="Arial" panose="020B0604020202020204" pitchFamily="34" charset="0"/>
                <a:cs typeface="Arial" panose="020B0604020202020204" pitchFamily="34" charset="0"/>
              </a:rPr>
              <a:t>Seabird GPCTD</a:t>
            </a:r>
          </a:p>
        </p:txBody>
      </p:sp>
      <p:sp>
        <p:nvSpPr>
          <p:cNvPr id="7" name="Title 6">
            <a:extLst>
              <a:ext uri="{FF2B5EF4-FFF2-40B4-BE49-F238E27FC236}">
                <a16:creationId xmlns:a16="http://schemas.microsoft.com/office/drawing/2014/main" id="{99EFDCFA-D025-1223-5F64-3C187BF889BE}"/>
              </a:ext>
            </a:extLst>
          </p:cNvPr>
          <p:cNvSpPr>
            <a:spLocks noGrp="1"/>
          </p:cNvSpPr>
          <p:nvPr>
            <p:ph type="title"/>
          </p:nvPr>
        </p:nvSpPr>
        <p:spPr/>
        <p:txBody>
          <a:bodyPr/>
          <a:lstStyle/>
          <a:p>
            <a:r>
              <a:rPr lang="en-US" dirty="0"/>
              <a:t>Core Sensors</a:t>
            </a:r>
            <a:br>
              <a:rPr lang="en-US" dirty="0"/>
            </a:br>
            <a:r>
              <a:rPr lang="en-US" sz="2800" dirty="0">
                <a:solidFill>
                  <a:srgbClr val="2B97AC"/>
                </a:solidFill>
                <a:latin typeface="Arial" panose="020B0604020202020204" pitchFamily="34" charset="0"/>
                <a:cs typeface="Arial" panose="020B0604020202020204" pitchFamily="34" charset="0"/>
              </a:rPr>
              <a:t>On All Vehicles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4262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53CD40-D1FB-AF4F-2093-207892BEC893}"/>
              </a:ext>
            </a:extLst>
          </p:cNvPr>
          <p:cNvSpPr>
            <a:spLocks noGrp="1"/>
          </p:cNvSpPr>
          <p:nvPr>
            <p:ph type="title"/>
          </p:nvPr>
        </p:nvSpPr>
        <p:spPr>
          <a:xfrm>
            <a:off x="22300" y="274637"/>
            <a:ext cx="11887200" cy="1143000"/>
          </a:xfrm>
        </p:spPr>
        <p:txBody>
          <a:bodyPr>
            <a:normAutofit fontScale="90000"/>
          </a:bodyPr>
          <a:lstStyle/>
          <a:p>
            <a:r>
              <a:rPr lang="en-US" sz="4000" dirty="0"/>
              <a:t>Payloads</a:t>
            </a:r>
            <a:r>
              <a:rPr lang="en" sz="4000" dirty="0"/>
              <a:t> – Imaging 2</a:t>
            </a:r>
            <a:br>
              <a:rPr lang="en" dirty="0"/>
            </a:br>
            <a:r>
              <a:rPr lang="en-US" i="1" dirty="0">
                <a:solidFill>
                  <a:srgbClr val="2B97AC"/>
                </a:solidFill>
                <a:latin typeface="Arial" panose="020B0604020202020204" pitchFamily="34" charset="0"/>
                <a:cs typeface="Arial" panose="020B0604020202020204" pitchFamily="34" charset="0"/>
              </a:rPr>
              <a:t>In-Situ Plankton Imaging Microscope - </a:t>
            </a:r>
            <a:r>
              <a:rPr lang="en-US" dirty="0" err="1">
                <a:solidFill>
                  <a:srgbClr val="2B97AC"/>
                </a:solidFill>
                <a:latin typeface="Arial" panose="020B0604020202020204" pitchFamily="34" charset="0"/>
                <a:cs typeface="Arial" panose="020B0604020202020204" pitchFamily="34" charset="0"/>
              </a:rPr>
              <a:t>Planktivore</a:t>
            </a:r>
            <a:endParaRPr lang="en-US" dirty="0">
              <a:solidFill>
                <a:srgbClr val="2B97AC"/>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F2CD3F9-7E85-4E76-8E2C-FB765AC91429}"/>
              </a:ext>
            </a:extLst>
          </p:cNvPr>
          <p:cNvSpPr txBox="1"/>
          <p:nvPr/>
        </p:nvSpPr>
        <p:spPr>
          <a:xfrm>
            <a:off x="447104" y="1322524"/>
            <a:ext cx="8253551" cy="3139321"/>
          </a:xfrm>
          <a:prstGeom prst="rect">
            <a:avLst/>
          </a:prstGeom>
          <a:noFill/>
        </p:spPr>
        <p:txBody>
          <a:bodyPr wrap="square" numCol="1" rtlCol="0">
            <a:spAutoFit/>
          </a:bodyPr>
          <a:lstStyle/>
          <a:p>
            <a:pPr lvl="0"/>
            <a:r>
              <a:rPr lang="en-US" dirty="0"/>
              <a:t>Size range:</a:t>
            </a:r>
          </a:p>
          <a:p>
            <a:pPr marL="742950" lvl="1" indent="-285750">
              <a:buFont typeface="Arial" panose="020B0604020202020204" pitchFamily="34" charset="0"/>
              <a:buChar char="•"/>
            </a:pPr>
            <a:r>
              <a:rPr lang="en-US" dirty="0"/>
              <a:t>20 µm to 2 cm</a:t>
            </a:r>
          </a:p>
          <a:p>
            <a:pPr lvl="0"/>
            <a:r>
              <a:rPr lang="en-US" dirty="0"/>
              <a:t>Illumination modes:</a:t>
            </a:r>
          </a:p>
          <a:p>
            <a:pPr marL="742950" lvl="1" indent="-285750">
              <a:buFont typeface="Arial" panose="020B0604020202020204" pitchFamily="34" charset="0"/>
              <a:buChar char="•"/>
            </a:pPr>
            <a:r>
              <a:rPr lang="en-US" dirty="0"/>
              <a:t>Shadowgraph.    Monochrome, large DOF (depth of field), accurate size</a:t>
            </a:r>
          </a:p>
          <a:p>
            <a:pPr marL="742950" lvl="1" indent="-285750">
              <a:buFont typeface="Arial" panose="020B0604020202020204" pitchFamily="34" charset="0"/>
              <a:buChar char="•"/>
            </a:pPr>
            <a:r>
              <a:rPr lang="en-US" dirty="0"/>
              <a:t>Darkfield.   Color, smaller DOF, excellent contrast</a:t>
            </a:r>
          </a:p>
          <a:p>
            <a:pPr marL="742950" lvl="1" indent="-285750">
              <a:buFont typeface="Arial" panose="020B0604020202020204" pitchFamily="34" charset="0"/>
              <a:buChar char="•"/>
            </a:pPr>
            <a:r>
              <a:rPr lang="en-US" dirty="0"/>
              <a:t>Holographic.  Monochrome, large DOF, accurate size</a:t>
            </a:r>
          </a:p>
          <a:p>
            <a:pPr marL="285750" lvl="0" indent="-285750">
              <a:buFont typeface="Arial" panose="020B0604020202020204" pitchFamily="34" charset="0"/>
              <a:buChar char="•"/>
            </a:pPr>
            <a:r>
              <a:rPr lang="en-US" dirty="0"/>
              <a:t>Embedded compute module providing image processing </a:t>
            </a:r>
          </a:p>
          <a:p>
            <a:pPr marL="285750" lvl="0" indent="-285750">
              <a:buFont typeface="Arial" panose="020B0604020202020204" pitchFamily="34" charset="0"/>
              <a:buChar char="•"/>
            </a:pPr>
            <a:r>
              <a:rPr lang="en-US" dirty="0"/>
              <a:t>Real-time data reduction (~1000:1) by image processing and storing ROI </a:t>
            </a:r>
          </a:p>
          <a:p>
            <a:pPr marL="285750" lvl="0" indent="-285750">
              <a:buFont typeface="Arial" panose="020B0604020202020204" pitchFamily="34" charset="0"/>
              <a:buChar char="•"/>
            </a:pPr>
            <a:r>
              <a:rPr lang="en-US" dirty="0"/>
              <a:t>Real-time particle size spectra </a:t>
            </a:r>
          </a:p>
          <a:p>
            <a:pPr marL="285750" lvl="0" indent="-285750">
              <a:buFont typeface="Arial" panose="020B0604020202020204" pitchFamily="34" charset="0"/>
              <a:buChar char="•"/>
            </a:pPr>
            <a:r>
              <a:rPr lang="en-US" dirty="0"/>
              <a:t>Plankton identification leveraging machine learning</a:t>
            </a:r>
          </a:p>
          <a:p>
            <a:pPr marL="285750" lvl="0" indent="-285750">
              <a:buFont typeface="Arial" panose="020B0604020202020204" pitchFamily="34" charset="0"/>
              <a:buChar char="•"/>
            </a:pPr>
            <a:endParaRPr lang="en-US" dirty="0"/>
          </a:p>
        </p:txBody>
      </p:sp>
      <p:sp>
        <p:nvSpPr>
          <p:cNvPr id="23" name="Rectangle 22">
            <a:extLst>
              <a:ext uri="{FF2B5EF4-FFF2-40B4-BE49-F238E27FC236}">
                <a16:creationId xmlns:a16="http://schemas.microsoft.com/office/drawing/2014/main" id="{31285857-5A72-41D7-84A1-1955537831DF}"/>
              </a:ext>
            </a:extLst>
          </p:cNvPr>
          <p:cNvSpPr/>
          <p:nvPr/>
        </p:nvSpPr>
        <p:spPr>
          <a:xfrm>
            <a:off x="9337964" y="6058036"/>
            <a:ext cx="1573482" cy="525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43C8D7E-C484-4CCA-8E8B-2E3E71538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606" y="4213718"/>
            <a:ext cx="4511894" cy="2537941"/>
          </a:xfrm>
          <a:prstGeom prst="rect">
            <a:avLst/>
          </a:prstGeom>
        </p:spPr>
      </p:pic>
      <p:pic>
        <p:nvPicPr>
          <p:cNvPr id="8" name="Picture 7">
            <a:extLst>
              <a:ext uri="{FF2B5EF4-FFF2-40B4-BE49-F238E27FC236}">
                <a16:creationId xmlns:a16="http://schemas.microsoft.com/office/drawing/2014/main" id="{B74A1FCA-D719-46A2-9A79-6A44C2424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5177" y="4166436"/>
            <a:ext cx="4621117" cy="2585223"/>
          </a:xfrm>
          <a:prstGeom prst="rect">
            <a:avLst/>
          </a:prstGeom>
        </p:spPr>
      </p:pic>
      <p:pic>
        <p:nvPicPr>
          <p:cNvPr id="9" name="Picture 8">
            <a:extLst>
              <a:ext uri="{FF2B5EF4-FFF2-40B4-BE49-F238E27FC236}">
                <a16:creationId xmlns:a16="http://schemas.microsoft.com/office/drawing/2014/main" id="{AA089BC6-6E15-4701-896C-FBDEE0AFBB5E}"/>
              </a:ext>
            </a:extLst>
          </p:cNvPr>
          <p:cNvPicPr>
            <a:picLocks noChangeAspect="1"/>
          </p:cNvPicPr>
          <p:nvPr/>
        </p:nvPicPr>
        <p:blipFill>
          <a:blip r:embed="rId5"/>
          <a:stretch>
            <a:fillRect/>
          </a:stretch>
        </p:blipFill>
        <p:spPr>
          <a:xfrm>
            <a:off x="8263246" y="2102763"/>
            <a:ext cx="3722918" cy="1942659"/>
          </a:xfrm>
          <a:prstGeom prst="rect">
            <a:avLst/>
          </a:prstGeom>
        </p:spPr>
      </p:pic>
    </p:spTree>
    <p:extLst>
      <p:ext uri="{BB962C8B-B14F-4D97-AF65-F5344CB8AC3E}">
        <p14:creationId xmlns:p14="http://schemas.microsoft.com/office/powerpoint/2010/main" val="49387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4284" y="6216723"/>
            <a:ext cx="1571625" cy="61912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2938FAF-5483-FD4A-ABDB-53B0C894D918}"/>
              </a:ext>
            </a:extLst>
          </p:cNvPr>
          <p:cNvSpPr txBox="1"/>
          <p:nvPr/>
        </p:nvSpPr>
        <p:spPr>
          <a:xfrm>
            <a:off x="9222319" y="5161982"/>
            <a:ext cx="2995807" cy="382969"/>
          </a:xfrm>
          <a:prstGeom prst="rect">
            <a:avLst/>
          </a:prstGeom>
          <a:solidFill>
            <a:schemeClr val="bg1"/>
          </a:solidFill>
        </p:spPr>
        <p:txBody>
          <a:bodyPr wrap="square" rtlCol="0">
            <a:spAutoFit/>
          </a:bodyPr>
          <a:lstStyle/>
          <a:p>
            <a:endParaRPr lang="en-US" dirty="0"/>
          </a:p>
        </p:txBody>
      </p:sp>
      <p:sp>
        <p:nvSpPr>
          <p:cNvPr id="27" name="Text Placeholder 1">
            <a:extLst>
              <a:ext uri="{FF2B5EF4-FFF2-40B4-BE49-F238E27FC236}">
                <a16:creationId xmlns:a16="http://schemas.microsoft.com/office/drawing/2014/main" id="{2E43ECFA-5D63-437C-AAC0-DCF827F06E27}"/>
              </a:ext>
            </a:extLst>
          </p:cNvPr>
          <p:cNvSpPr txBox="1">
            <a:spLocks/>
          </p:cNvSpPr>
          <p:nvPr/>
        </p:nvSpPr>
        <p:spPr>
          <a:xfrm>
            <a:off x="405655" y="1719243"/>
            <a:ext cx="5384815" cy="3099913"/>
          </a:xfrm>
          <a:prstGeom prst="rect">
            <a:avLst/>
          </a:prstGeom>
          <a:ln>
            <a:noFill/>
          </a:ln>
        </p:spPr>
        <p:txBody>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r>
              <a:rPr lang="en-US" sz="1600" b="1" cap="none" dirty="0">
                <a:solidFill>
                  <a:schemeClr val="tx1"/>
                </a:solidFill>
                <a:effectLst/>
                <a:latin typeface="Arial" panose="020B0604020202020204" pitchFamily="34" charset="0"/>
                <a:cs typeface="Arial" panose="020B0604020202020204" pitchFamily="34" charset="0"/>
              </a:rPr>
              <a:t>Ship-less operations – </a:t>
            </a:r>
          </a:p>
        </p:txBody>
      </p:sp>
      <p:grpSp>
        <p:nvGrpSpPr>
          <p:cNvPr id="8" name="Group 7">
            <a:extLst>
              <a:ext uri="{FF2B5EF4-FFF2-40B4-BE49-F238E27FC236}">
                <a16:creationId xmlns:a16="http://schemas.microsoft.com/office/drawing/2014/main" id="{E50808BA-8CEF-B487-732D-EB55D19E1729}"/>
              </a:ext>
            </a:extLst>
          </p:cNvPr>
          <p:cNvGrpSpPr/>
          <p:nvPr/>
        </p:nvGrpSpPr>
        <p:grpSpPr>
          <a:xfrm>
            <a:off x="6646985" y="196567"/>
            <a:ext cx="5634110" cy="1013255"/>
            <a:chOff x="6487891" y="1457848"/>
            <a:chExt cx="5639981" cy="935156"/>
          </a:xfrm>
        </p:grpSpPr>
        <p:sp>
          <p:nvSpPr>
            <p:cNvPr id="7" name="Rounded Rectangle 6">
              <a:extLst>
                <a:ext uri="{FF2B5EF4-FFF2-40B4-BE49-F238E27FC236}">
                  <a16:creationId xmlns:a16="http://schemas.microsoft.com/office/drawing/2014/main" id="{A95D0044-5B9A-9198-B965-F8CD40784ED0}"/>
                </a:ext>
              </a:extLst>
            </p:cNvPr>
            <p:cNvSpPr/>
            <p:nvPr/>
          </p:nvSpPr>
          <p:spPr>
            <a:xfrm>
              <a:off x="6487891" y="1487344"/>
              <a:ext cx="5639981"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11D9C3D-1C06-68A5-1864-3933FFFF5617}"/>
                </a:ext>
              </a:extLst>
            </p:cNvPr>
            <p:cNvSpPr txBox="1"/>
            <p:nvPr/>
          </p:nvSpPr>
          <p:spPr>
            <a:xfrm>
              <a:off x="6752493" y="1457848"/>
              <a:ext cx="4797002" cy="717872"/>
            </a:xfrm>
            <a:prstGeom prst="rect">
              <a:avLst/>
            </a:prstGeom>
            <a:noFill/>
          </p:spPr>
          <p:txBody>
            <a:bodyPr wrap="square">
              <a:spAutoFit/>
            </a:bodyPr>
            <a:lstStyle/>
            <a:p>
              <a:pPr marL="0" indent="0" algn="ctr">
                <a:buNone/>
              </a:pPr>
              <a:r>
                <a:rPr lang="en-US" sz="1800" cap="none" dirty="0">
                  <a:solidFill>
                    <a:schemeClr val="bg1"/>
                  </a:solidFill>
                  <a:effectLst/>
                  <a:latin typeface="Arial Black" panose="020B0604020202020204" pitchFamily="34" charset="0"/>
                  <a:cs typeface="Arial Black" panose="020B0604020202020204" pitchFamily="34" charset="0"/>
                </a:rPr>
                <a:t>CHALLENGE: </a:t>
              </a:r>
              <a:r>
                <a:rPr lang="en-US" sz="1800" cap="none" dirty="0">
                  <a:solidFill>
                    <a:schemeClr val="bg1"/>
                  </a:solidFill>
                  <a:effectLst/>
                  <a:latin typeface="Arial" panose="020B0604020202020204" pitchFamily="34" charset="0"/>
                  <a:cs typeface="Arial" panose="020B0604020202020204" pitchFamily="34" charset="0"/>
                </a:rPr>
                <a:t>During </a:t>
              </a:r>
              <a:r>
                <a:rPr lang="en-US" sz="1800" cap="none" dirty="0" err="1">
                  <a:solidFill>
                    <a:schemeClr val="bg1"/>
                  </a:solidFill>
                  <a:effectLst/>
                  <a:latin typeface="Arial" panose="020B0604020202020204" pitchFamily="34" charset="0"/>
                  <a:cs typeface="Arial" panose="020B0604020202020204" pitchFamily="34" charset="0"/>
                </a:rPr>
                <a:t>E</a:t>
              </a:r>
              <a:r>
                <a:rPr lang="en-US" dirty="0" err="1">
                  <a:solidFill>
                    <a:schemeClr val="bg1"/>
                  </a:solidFill>
                  <a:latin typeface="Arial" panose="020B0604020202020204" pitchFamily="34" charset="0"/>
                  <a:cs typeface="Arial" panose="020B0604020202020204" pitchFamily="34" charset="0"/>
                </a:rPr>
                <a:t>coHAB</a:t>
              </a:r>
              <a:r>
                <a:rPr lang="en-US" dirty="0">
                  <a:solidFill>
                    <a:schemeClr val="bg1"/>
                  </a:solidFill>
                  <a:latin typeface="Arial" panose="020B0604020202020204" pitchFamily="34" charset="0"/>
                  <a:cs typeface="Arial" panose="020B0604020202020204" pitchFamily="34" charset="0"/>
                </a:rPr>
                <a:t>, </a:t>
              </a:r>
            </a:p>
            <a:p>
              <a:pPr marL="0" indent="0" algn="ctr">
                <a:buNone/>
              </a:pPr>
              <a:r>
                <a:rPr lang="en-US" dirty="0">
                  <a:solidFill>
                    <a:schemeClr val="bg1"/>
                  </a:solidFill>
                  <a:latin typeface="Arial" panose="020B0604020202020204" pitchFamily="34" charset="0"/>
                  <a:cs typeface="Arial" panose="020B0604020202020204" pitchFamily="34" charset="0"/>
                </a:rPr>
                <a:t>LRAUVs could find Chlorophyl hot spots, but needed boats and people to ID HAB Species </a:t>
              </a:r>
              <a:endParaRPr lang="en-US" sz="1800" cap="none" dirty="0">
                <a:solidFill>
                  <a:schemeClr val="bg1"/>
                </a:solidFill>
                <a:effectLst/>
                <a:latin typeface="Arial" panose="020B0604020202020204" pitchFamily="34" charset="0"/>
                <a:cs typeface="Arial" panose="020B0604020202020204" pitchFamily="34" charset="0"/>
              </a:endParaRPr>
            </a:p>
          </p:txBody>
        </p:sp>
      </p:grpSp>
      <p:sp>
        <p:nvSpPr>
          <p:cNvPr id="3" name="Title 1">
            <a:extLst>
              <a:ext uri="{FF2B5EF4-FFF2-40B4-BE49-F238E27FC236}">
                <a16:creationId xmlns:a16="http://schemas.microsoft.com/office/drawing/2014/main" id="{39CA7364-BE87-D4CF-EB24-4968E2D517A7}"/>
              </a:ext>
            </a:extLst>
          </p:cNvPr>
          <p:cNvSpPr txBox="1">
            <a:spLocks/>
          </p:cNvSpPr>
          <p:nvPr/>
        </p:nvSpPr>
        <p:spPr>
          <a:xfrm>
            <a:off x="0" y="141006"/>
            <a:ext cx="8229600" cy="1143000"/>
          </a:xfrm>
          <a:prstGeom prst="rect">
            <a:avLst/>
          </a:prstGeom>
        </p:spPr>
        <p:txBody>
          <a:bodyPr vert="horz" lIns="91425" tIns="91425" rIns="91425" bIns="91425" rtlCol="0" anchor="ctr" anchorCtr="0">
            <a:normAutofit fontScale="77500" lnSpcReduction="200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pPr algn="l"/>
            <a:r>
              <a:rPr lang="en-US" dirty="0"/>
              <a:t>Payload Use Case:</a:t>
            </a:r>
          </a:p>
          <a:p>
            <a:pPr algn="l"/>
            <a:r>
              <a:rPr lang="en-US" dirty="0"/>
              <a:t>Pseudo-</a:t>
            </a:r>
            <a:r>
              <a:rPr lang="en-US" dirty="0" err="1"/>
              <a:t>Nitzschia</a:t>
            </a:r>
            <a:r>
              <a:rPr lang="en-US" dirty="0"/>
              <a:t> ID </a:t>
            </a:r>
            <a:br>
              <a:rPr lang="en-US" dirty="0"/>
            </a:br>
            <a:endParaRPr lang="en-US" dirty="0"/>
          </a:p>
        </p:txBody>
      </p:sp>
    </p:spTree>
    <p:extLst>
      <p:ext uri="{BB962C8B-B14F-4D97-AF65-F5344CB8AC3E}">
        <p14:creationId xmlns:p14="http://schemas.microsoft.com/office/powerpoint/2010/main" val="2785362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DDBB2-EDF2-04BC-5968-3FD5828A8E3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DFF18B3-16C3-2316-4C93-83AD8CD6813C}"/>
              </a:ext>
            </a:extLst>
          </p:cNvPr>
          <p:cNvPicPr>
            <a:picLocks noChangeAspect="1"/>
          </p:cNvPicPr>
          <p:nvPr/>
        </p:nvPicPr>
        <p:blipFill>
          <a:blip r:embed="rId2"/>
          <a:stretch>
            <a:fillRect/>
          </a:stretch>
        </p:blipFill>
        <p:spPr>
          <a:xfrm>
            <a:off x="7427742" y="4265920"/>
            <a:ext cx="2821737" cy="1773294"/>
          </a:xfrm>
          <a:prstGeom prst="rect">
            <a:avLst/>
          </a:prstGeom>
        </p:spPr>
      </p:pic>
      <p:pic>
        <p:nvPicPr>
          <p:cNvPr id="6" name="Picture 5">
            <a:extLst>
              <a:ext uri="{FF2B5EF4-FFF2-40B4-BE49-F238E27FC236}">
                <a16:creationId xmlns:a16="http://schemas.microsoft.com/office/drawing/2014/main" id="{5CCB20DA-672B-840C-1384-362C70DD6C79}"/>
              </a:ext>
            </a:extLst>
          </p:cNvPr>
          <p:cNvPicPr>
            <a:picLocks noChangeAspect="1"/>
          </p:cNvPicPr>
          <p:nvPr/>
        </p:nvPicPr>
        <p:blipFill>
          <a:blip r:embed="rId3"/>
          <a:stretch>
            <a:fillRect/>
          </a:stretch>
        </p:blipFill>
        <p:spPr>
          <a:xfrm>
            <a:off x="6792935" y="2623392"/>
            <a:ext cx="4977034" cy="1611216"/>
          </a:xfrm>
          <a:prstGeom prst="rect">
            <a:avLst/>
          </a:prstGeom>
        </p:spPr>
      </p:pic>
      <p:pic>
        <p:nvPicPr>
          <p:cNvPr id="7" name="Picture 6">
            <a:extLst>
              <a:ext uri="{FF2B5EF4-FFF2-40B4-BE49-F238E27FC236}">
                <a16:creationId xmlns:a16="http://schemas.microsoft.com/office/drawing/2014/main" id="{FD4D976A-B5C7-1736-170F-92A67D400C1C}"/>
              </a:ext>
            </a:extLst>
          </p:cNvPr>
          <p:cNvPicPr>
            <a:picLocks noChangeAspect="1"/>
          </p:cNvPicPr>
          <p:nvPr/>
        </p:nvPicPr>
        <p:blipFill>
          <a:blip r:embed="rId4"/>
          <a:stretch>
            <a:fillRect/>
          </a:stretch>
        </p:blipFill>
        <p:spPr>
          <a:xfrm>
            <a:off x="609600" y="2117090"/>
            <a:ext cx="5943600" cy="3538220"/>
          </a:xfrm>
          <a:prstGeom prst="rect">
            <a:avLst/>
          </a:prstGeom>
        </p:spPr>
      </p:pic>
    </p:spTree>
    <p:extLst>
      <p:ext uri="{BB962C8B-B14F-4D97-AF65-F5344CB8AC3E}">
        <p14:creationId xmlns:p14="http://schemas.microsoft.com/office/powerpoint/2010/main" val="478437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53CD40-D1FB-AF4F-2093-207892BEC893}"/>
              </a:ext>
            </a:extLst>
          </p:cNvPr>
          <p:cNvSpPr>
            <a:spLocks noGrp="1"/>
          </p:cNvSpPr>
          <p:nvPr>
            <p:ph type="title"/>
          </p:nvPr>
        </p:nvSpPr>
        <p:spPr>
          <a:xfrm>
            <a:off x="345358" y="91732"/>
            <a:ext cx="10972800" cy="1143000"/>
          </a:xfrm>
        </p:spPr>
        <p:txBody>
          <a:bodyPr>
            <a:normAutofit fontScale="90000"/>
          </a:bodyPr>
          <a:lstStyle/>
          <a:p>
            <a:r>
              <a:rPr lang="en-US" sz="4000" dirty="0"/>
              <a:t>Payloads</a:t>
            </a:r>
            <a:r>
              <a:rPr lang="en" sz="4000" dirty="0"/>
              <a:t> – Imaging 2</a:t>
            </a:r>
            <a:br>
              <a:rPr lang="en" dirty="0"/>
            </a:br>
            <a:r>
              <a:rPr lang="en" dirty="0">
                <a:solidFill>
                  <a:srgbClr val="2B97AC"/>
                </a:solidFill>
                <a:latin typeface="Arial" panose="020B0604020202020204" pitchFamily="34" charset="0"/>
                <a:cs typeface="Arial" panose="020B0604020202020204" pitchFamily="34" charset="0"/>
              </a:rPr>
              <a:t>3-D Plankton Imaging – </a:t>
            </a:r>
            <a:r>
              <a:rPr lang="en-US"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Triton</a:t>
            </a:r>
            <a:endParaRPr lang="en-US" dirty="0">
              <a:solidFill>
                <a:srgbClr val="2B97AC"/>
              </a:solidFill>
              <a:latin typeface="Arial" panose="020B0604020202020204" pitchFamily="34" charset="0"/>
              <a:cs typeface="Arial" panose="020B0604020202020204" pitchFamily="34" charset="0"/>
            </a:endParaRPr>
          </a:p>
        </p:txBody>
      </p:sp>
      <p:grpSp>
        <p:nvGrpSpPr>
          <p:cNvPr id="2" name="Group 1"/>
          <p:cNvGrpSpPr/>
          <p:nvPr/>
        </p:nvGrpSpPr>
        <p:grpSpPr>
          <a:xfrm>
            <a:off x="6485928" y="1848882"/>
            <a:ext cx="5462793" cy="3050416"/>
            <a:chOff x="2116188" y="1646878"/>
            <a:chExt cx="6439658" cy="3748905"/>
          </a:xfrm>
        </p:grpSpPr>
        <p:grpSp>
          <p:nvGrpSpPr>
            <p:cNvPr id="7" name="Group 6"/>
            <p:cNvGrpSpPr/>
            <p:nvPr/>
          </p:nvGrpSpPr>
          <p:grpSpPr>
            <a:xfrm>
              <a:off x="2116188" y="1646878"/>
              <a:ext cx="6439658" cy="3748905"/>
              <a:chOff x="5125864" y="952320"/>
              <a:chExt cx="6439658" cy="3748905"/>
            </a:xfrm>
          </p:grpSpPr>
          <p:grpSp>
            <p:nvGrpSpPr>
              <p:cNvPr id="8" name="Group 7"/>
              <p:cNvGrpSpPr/>
              <p:nvPr/>
            </p:nvGrpSpPr>
            <p:grpSpPr>
              <a:xfrm>
                <a:off x="5125864" y="952320"/>
                <a:ext cx="6439658" cy="3748905"/>
                <a:chOff x="5053660" y="861474"/>
                <a:chExt cx="6439658" cy="3748905"/>
              </a:xfrm>
            </p:grpSpPr>
            <p:pic>
              <p:nvPicPr>
                <p:cNvPr id="13" name="Picture 12"/>
                <p:cNvPicPr>
                  <a:picLocks noChangeAspect="1"/>
                </p:cNvPicPr>
                <p:nvPr/>
              </p:nvPicPr>
              <p:blipFill rotWithShape="1">
                <a:blip r:embed="rId3"/>
                <a:srcRect t="28948" b="27390"/>
                <a:stretch/>
              </p:blipFill>
              <p:spPr>
                <a:xfrm>
                  <a:off x="5053660" y="861474"/>
                  <a:ext cx="6439658" cy="3748905"/>
                </a:xfrm>
                <a:prstGeom prst="rect">
                  <a:avLst/>
                </a:prstGeom>
                <a:ln cap="rnd">
                  <a:solidFill>
                    <a:srgbClr val="00B0F0"/>
                  </a:solidFill>
                  <a:headEnd type="arrow"/>
                </a:ln>
              </p:spPr>
            </p:pic>
            <p:sp>
              <p:nvSpPr>
                <p:cNvPr id="14" name="Cube 13"/>
                <p:cNvSpPr/>
                <p:nvPr/>
              </p:nvSpPr>
              <p:spPr>
                <a:xfrm>
                  <a:off x="7366496" y="2961118"/>
                  <a:ext cx="470019" cy="350378"/>
                </a:xfrm>
                <a:prstGeom prst="cube">
                  <a:avLst/>
                </a:prstGeom>
                <a:solidFill>
                  <a:schemeClr val="accent1">
                    <a:alpha val="0"/>
                  </a:schemeClr>
                </a:solidFill>
                <a:ln cap="rnd">
                  <a:solidFill>
                    <a:srgbClr val="00B0F0"/>
                  </a:solidFill>
                  <a:head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grpSp>
          <p:sp>
            <p:nvSpPr>
              <p:cNvPr id="9" name="TextBox 8"/>
              <p:cNvSpPr txBox="1"/>
              <p:nvPr/>
            </p:nvSpPr>
            <p:spPr>
              <a:xfrm>
                <a:off x="7760578" y="4066831"/>
                <a:ext cx="2639022" cy="567378"/>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2 L Imaged Volume </a:t>
                </a:r>
              </a:p>
              <a:p>
                <a:pPr algn="ctr"/>
                <a:r>
                  <a:rPr lang="en-US" sz="1200" dirty="0">
                    <a:solidFill>
                      <a:schemeClr val="bg1"/>
                    </a:solidFill>
                    <a:latin typeface="Arial" panose="020B0604020202020204" pitchFamily="34" charset="0"/>
                    <a:cs typeface="Arial" panose="020B0604020202020204" pitchFamily="34" charset="0"/>
                  </a:rPr>
                  <a:t>@ 50 um Resolution</a:t>
                </a:r>
              </a:p>
            </p:txBody>
          </p:sp>
          <p:cxnSp>
            <p:nvCxnSpPr>
              <p:cNvPr id="10" name="Straight Arrow Connector 9"/>
              <p:cNvCxnSpPr/>
              <p:nvPr/>
            </p:nvCxnSpPr>
            <p:spPr>
              <a:xfrm flipH="1" flipV="1">
                <a:off x="7686509" y="3455418"/>
                <a:ext cx="74070" cy="6063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236746" y="2292553"/>
                <a:ext cx="2639022" cy="340427"/>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300k Lumen Strobe</a:t>
                </a:r>
              </a:p>
            </p:txBody>
          </p:sp>
          <p:cxnSp>
            <p:nvCxnSpPr>
              <p:cNvPr id="12" name="Straight Arrow Connector 11"/>
              <p:cNvCxnSpPr/>
              <p:nvPr/>
            </p:nvCxnSpPr>
            <p:spPr>
              <a:xfrm flipH="1" flipV="1">
                <a:off x="8472922" y="3001518"/>
                <a:ext cx="74070" cy="55086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5543443" y="4199739"/>
              <a:ext cx="2840983" cy="340427"/>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24 MP 3 Camera Array</a:t>
              </a:r>
            </a:p>
          </p:txBody>
        </p:sp>
        <p:cxnSp>
          <p:nvCxnSpPr>
            <p:cNvPr id="16" name="Straight Arrow Connector 15"/>
            <p:cNvCxnSpPr/>
            <p:nvPr/>
          </p:nvCxnSpPr>
          <p:spPr>
            <a:xfrm>
              <a:off x="4866092" y="2982789"/>
              <a:ext cx="531976" cy="33413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pic>
        <p:nvPicPr>
          <p:cNvPr id="18" name="Picture 17"/>
          <p:cNvPicPr>
            <a:picLocks noChangeAspect="1"/>
          </p:cNvPicPr>
          <p:nvPr/>
        </p:nvPicPr>
        <p:blipFill>
          <a:blip r:embed="rId4"/>
          <a:stretch>
            <a:fillRect/>
          </a:stretch>
        </p:blipFill>
        <p:spPr>
          <a:xfrm>
            <a:off x="4845960" y="3358984"/>
            <a:ext cx="1573482" cy="1449911"/>
          </a:xfrm>
          <a:prstGeom prst="rect">
            <a:avLst/>
          </a:prstGeom>
          <a:ln>
            <a:solidFill>
              <a:schemeClr val="bg1"/>
            </a:solidFill>
          </a:ln>
        </p:spPr>
      </p:pic>
      <p:sp>
        <p:nvSpPr>
          <p:cNvPr id="22" name="TextBox 21">
            <a:extLst>
              <a:ext uri="{FF2B5EF4-FFF2-40B4-BE49-F238E27FC236}">
                <a16:creationId xmlns:a16="http://schemas.microsoft.com/office/drawing/2014/main" id="{DF2CD3F9-7E85-4E76-8E2C-FB765AC91429}"/>
              </a:ext>
            </a:extLst>
          </p:cNvPr>
          <p:cNvSpPr txBox="1"/>
          <p:nvPr/>
        </p:nvSpPr>
        <p:spPr>
          <a:xfrm>
            <a:off x="122372" y="1234550"/>
            <a:ext cx="9281166" cy="3924664"/>
          </a:xfrm>
          <a:prstGeom prst="rect">
            <a:avLst/>
          </a:prstGeom>
          <a:noFill/>
        </p:spPr>
        <p:txBody>
          <a:bodyPr wrap="square" numCol="1" rtlCol="0">
            <a:spAutoFit/>
          </a:bodyPr>
          <a:lstStyle/>
          <a:p>
            <a:pPr>
              <a:lnSpc>
                <a:spcPct val="150000"/>
              </a:lnSpc>
            </a:pPr>
            <a:r>
              <a:rPr lang="en-US" sz="2400" b="1" u="none" strike="noStrike" dirty="0">
                <a:solidFill>
                  <a:srgbClr val="000000"/>
                </a:solidFill>
                <a:effectLst/>
                <a:latin typeface="Times New Roman" panose="02020603050405020304" pitchFamily="18" charset="0"/>
                <a:cs typeface="Times New Roman" panose="02020603050405020304" pitchFamily="18" charset="0"/>
              </a:rPr>
              <a:t>Quantitative macroscopic imaging of 3D particle distributions, plankton/nekton, and marine snow</a:t>
            </a:r>
            <a:endParaRPr lang="en-US" sz="2400" b="1" dirty="0">
              <a:latin typeface="Times New Roman" panose="02020603050405020304" pitchFamily="18" charset="0"/>
              <a:cs typeface="Times New Roman" panose="02020603050405020304" pitchFamily="18" charset="0"/>
            </a:endParaRPr>
          </a:p>
          <a:p>
            <a:pPr marL="285750" indent="-285750">
              <a:buClr>
                <a:schemeClr val="bg1"/>
              </a:buCl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Detection of objects: 2 mm to 20 cm</a:t>
            </a:r>
          </a:p>
          <a:p>
            <a:pPr marL="285750" indent="-285750">
              <a:buClr>
                <a:schemeClr val="bg1"/>
              </a:buCl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Detection of particles: 0.4 mm to 20 cm</a:t>
            </a:r>
            <a:endParaRPr lang="en-US" sz="2400" dirty="0">
              <a:latin typeface="Times New Roman" panose="02020603050405020304" pitchFamily="18" charset="0"/>
              <a:cs typeface="Times New Roman" panose="02020603050405020304" pitchFamily="18" charset="0"/>
            </a:endParaRP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Realtime ROI extraction </a:t>
            </a:r>
          </a:p>
          <a:p>
            <a:pPr>
              <a:lnSpc>
                <a:spcPct val="150000"/>
              </a:lnSpc>
            </a:pPr>
            <a:r>
              <a:rPr lang="en-US" sz="1600" dirty="0">
                <a:latin typeface="Times New Roman" panose="02020603050405020304" pitchFamily="18" charset="0"/>
                <a:cs typeface="Times New Roman" panose="02020603050405020304" pitchFamily="18" charset="0"/>
              </a:rPr>
              <a:t>Realtime particle size analysis</a:t>
            </a:r>
          </a:p>
          <a:p>
            <a:pPr>
              <a:lnSpc>
                <a:spcPct val="150000"/>
              </a:lnSpc>
            </a:pPr>
            <a:r>
              <a:rPr lang="en-US" sz="1600" dirty="0">
                <a:latin typeface="Times New Roman" panose="02020603050405020304" pitchFamily="18" charset="0"/>
                <a:cs typeface="Times New Roman" panose="02020603050405020304" pitchFamily="18" charset="0"/>
              </a:rPr>
              <a:t>Animals, Marine Snow, Oil droplets, and Dispersant</a:t>
            </a:r>
          </a:p>
          <a:p>
            <a:pPr>
              <a:lnSpc>
                <a:spcPct val="150000"/>
              </a:lnSpc>
            </a:pPr>
            <a:r>
              <a:rPr lang="en-US" sz="1600" dirty="0">
                <a:latin typeface="Times New Roman" panose="02020603050405020304" pitchFamily="18" charset="0"/>
                <a:cs typeface="Times New Roman" panose="02020603050405020304" pitchFamily="18" charset="0"/>
              </a:rPr>
              <a:t>Mining Sediment in the Water Column</a:t>
            </a:r>
          </a:p>
          <a:p>
            <a:pPr>
              <a:lnSpc>
                <a:spcPct val="150000"/>
              </a:lnSpc>
            </a:pPr>
            <a:endParaRPr lang="en-US" sz="1600" dirty="0">
              <a:latin typeface="Times New Roman" panose="02020603050405020304" pitchFamily="18" charset="0"/>
              <a:cs typeface="Times New Roman" panose="02020603050405020304" pitchFamily="18" charset="0"/>
            </a:endParaRPr>
          </a:p>
        </p:txBody>
      </p:sp>
      <p:pic>
        <p:nvPicPr>
          <p:cNvPr id="3" name="Picture 3">
            <a:extLst>
              <a:ext uri="{FF2B5EF4-FFF2-40B4-BE49-F238E27FC236}">
                <a16:creationId xmlns:a16="http://schemas.microsoft.com/office/drawing/2014/main" id="{2559A538-B40B-BE58-D423-F4040AEF5FB9}"/>
              </a:ext>
            </a:extLst>
          </p:cNvPr>
          <p:cNvPicPr/>
          <p:nvPr/>
        </p:nvPicPr>
        <p:blipFill>
          <a:blip r:embed="rId5"/>
          <a:stretch/>
        </p:blipFill>
        <p:spPr>
          <a:xfrm>
            <a:off x="122372" y="4970551"/>
            <a:ext cx="3900787" cy="1396895"/>
          </a:xfrm>
          <a:prstGeom prst="rect">
            <a:avLst/>
          </a:prstGeom>
          <a:ln w="28575">
            <a:solidFill>
              <a:schemeClr val="bg1"/>
            </a:solidFill>
          </a:ln>
        </p:spPr>
      </p:pic>
      <p:pic>
        <p:nvPicPr>
          <p:cNvPr id="4" name="Picture 3">
            <a:extLst>
              <a:ext uri="{FF2B5EF4-FFF2-40B4-BE49-F238E27FC236}">
                <a16:creationId xmlns:a16="http://schemas.microsoft.com/office/drawing/2014/main" id="{3D2DE12C-20F4-C15D-1C6A-D8676B33E204}"/>
              </a:ext>
            </a:extLst>
          </p:cNvPr>
          <p:cNvPicPr/>
          <p:nvPr/>
        </p:nvPicPr>
        <p:blipFill rotWithShape="1">
          <a:blip r:embed="rId6"/>
          <a:srcRect r="10762"/>
          <a:stretch/>
        </p:blipFill>
        <p:spPr>
          <a:xfrm>
            <a:off x="4023159" y="4970551"/>
            <a:ext cx="3900787" cy="1657463"/>
          </a:xfrm>
          <a:prstGeom prst="rect">
            <a:avLst/>
          </a:prstGeom>
          <a:ln w="28575">
            <a:solidFill>
              <a:schemeClr val="bg1"/>
            </a:solidFill>
          </a:ln>
        </p:spPr>
      </p:pic>
      <p:pic>
        <p:nvPicPr>
          <p:cNvPr id="23" name="Picture 3">
            <a:extLst>
              <a:ext uri="{FF2B5EF4-FFF2-40B4-BE49-F238E27FC236}">
                <a16:creationId xmlns:a16="http://schemas.microsoft.com/office/drawing/2014/main" id="{810B107D-2302-F54B-276C-DD2F80D74EE9}"/>
              </a:ext>
            </a:extLst>
          </p:cNvPr>
          <p:cNvPicPr/>
          <p:nvPr/>
        </p:nvPicPr>
        <p:blipFill>
          <a:blip r:embed="rId7"/>
          <a:srcRect b="38210"/>
          <a:stretch/>
        </p:blipFill>
        <p:spPr>
          <a:xfrm>
            <a:off x="7967123" y="4967252"/>
            <a:ext cx="3981598" cy="1657463"/>
          </a:xfrm>
          <a:prstGeom prst="rect">
            <a:avLst/>
          </a:prstGeom>
          <a:ln w="28575">
            <a:solidFill>
              <a:schemeClr val="bg1"/>
            </a:solidFill>
          </a:ln>
        </p:spPr>
      </p:pic>
      <p:sp>
        <p:nvSpPr>
          <p:cNvPr id="28" name="TextBox 6">
            <a:extLst>
              <a:ext uri="{FF2B5EF4-FFF2-40B4-BE49-F238E27FC236}">
                <a16:creationId xmlns:a16="http://schemas.microsoft.com/office/drawing/2014/main" id="{8F8FE143-0B0D-F1D4-2539-DC0EFC3A87DE}"/>
              </a:ext>
            </a:extLst>
          </p:cNvPr>
          <p:cNvSpPr/>
          <p:nvPr/>
        </p:nvSpPr>
        <p:spPr>
          <a:xfrm>
            <a:off x="11215198" y="4931163"/>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5 mm</a:t>
            </a:r>
            <a:endParaRPr lang="en-US" sz="1800" b="0" strike="noStrike" spc="-1" dirty="0">
              <a:latin typeface="Arial"/>
            </a:endParaRPr>
          </a:p>
        </p:txBody>
      </p:sp>
      <p:sp>
        <p:nvSpPr>
          <p:cNvPr id="29" name="TextBox 4">
            <a:extLst>
              <a:ext uri="{FF2B5EF4-FFF2-40B4-BE49-F238E27FC236}">
                <a16:creationId xmlns:a16="http://schemas.microsoft.com/office/drawing/2014/main" id="{047476D9-7513-5C38-33CA-6C962AEBCF72}"/>
              </a:ext>
            </a:extLst>
          </p:cNvPr>
          <p:cNvSpPr/>
          <p:nvPr/>
        </p:nvSpPr>
        <p:spPr>
          <a:xfrm>
            <a:off x="6962663" y="4938022"/>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10 mm</a:t>
            </a:r>
            <a:endParaRPr lang="en-US" sz="1800" b="0" strike="noStrike" spc="-1" dirty="0">
              <a:latin typeface="Arial"/>
            </a:endParaRPr>
          </a:p>
        </p:txBody>
      </p:sp>
      <p:sp>
        <p:nvSpPr>
          <p:cNvPr id="30" name="TextBox 4">
            <a:extLst>
              <a:ext uri="{FF2B5EF4-FFF2-40B4-BE49-F238E27FC236}">
                <a16:creationId xmlns:a16="http://schemas.microsoft.com/office/drawing/2014/main" id="{EF4B5F26-E0D5-18D3-F20E-3C51D5539C26}"/>
              </a:ext>
            </a:extLst>
          </p:cNvPr>
          <p:cNvSpPr/>
          <p:nvPr/>
        </p:nvSpPr>
        <p:spPr>
          <a:xfrm>
            <a:off x="3061876" y="4938022"/>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20 mm</a:t>
            </a:r>
            <a:endParaRPr lang="en-US" sz="1800" b="0" strike="noStrike" spc="-1" dirty="0">
              <a:latin typeface="Arial"/>
            </a:endParaRPr>
          </a:p>
        </p:txBody>
      </p:sp>
      <p:sp>
        <p:nvSpPr>
          <p:cNvPr id="31" name="Straight Connector 5">
            <a:extLst>
              <a:ext uri="{FF2B5EF4-FFF2-40B4-BE49-F238E27FC236}">
                <a16:creationId xmlns:a16="http://schemas.microsoft.com/office/drawing/2014/main" id="{E77EBD9C-D670-F57D-F276-048C9E26BEE7}"/>
              </a:ext>
            </a:extLst>
          </p:cNvPr>
          <p:cNvSpPr/>
          <p:nvPr/>
        </p:nvSpPr>
        <p:spPr>
          <a:xfrm flipH="1">
            <a:off x="3192971" y="5295123"/>
            <a:ext cx="66024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32" name="Straight Connector 5">
            <a:extLst>
              <a:ext uri="{FF2B5EF4-FFF2-40B4-BE49-F238E27FC236}">
                <a16:creationId xmlns:a16="http://schemas.microsoft.com/office/drawing/2014/main" id="{C846BB37-5422-67C8-EC8D-0A70E5AE9E37}"/>
              </a:ext>
            </a:extLst>
          </p:cNvPr>
          <p:cNvSpPr/>
          <p:nvPr/>
        </p:nvSpPr>
        <p:spPr>
          <a:xfrm flipH="1">
            <a:off x="7131925" y="5295123"/>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33" name="Straight Connector 16">
            <a:extLst>
              <a:ext uri="{FF2B5EF4-FFF2-40B4-BE49-F238E27FC236}">
                <a16:creationId xmlns:a16="http://schemas.microsoft.com/office/drawing/2014/main" id="{B694B569-8333-B1C4-C630-9608F0DC109A}"/>
              </a:ext>
            </a:extLst>
          </p:cNvPr>
          <p:cNvSpPr/>
          <p:nvPr/>
        </p:nvSpPr>
        <p:spPr>
          <a:xfrm flipH="1">
            <a:off x="11318158" y="5300163"/>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Tree>
    <p:extLst>
      <p:ext uri="{BB962C8B-B14F-4D97-AF65-F5344CB8AC3E}">
        <p14:creationId xmlns:p14="http://schemas.microsoft.com/office/powerpoint/2010/main" val="3339889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4284" y="6216723"/>
            <a:ext cx="1571625" cy="61912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2938FAF-5483-FD4A-ABDB-53B0C894D918}"/>
              </a:ext>
            </a:extLst>
          </p:cNvPr>
          <p:cNvSpPr txBox="1"/>
          <p:nvPr/>
        </p:nvSpPr>
        <p:spPr>
          <a:xfrm>
            <a:off x="9222319" y="5161982"/>
            <a:ext cx="2995807" cy="382969"/>
          </a:xfrm>
          <a:prstGeom prst="rect">
            <a:avLst/>
          </a:prstGeom>
          <a:solidFill>
            <a:schemeClr val="bg1"/>
          </a:solidFill>
        </p:spPr>
        <p:txBody>
          <a:bodyPr wrap="square" rtlCol="0">
            <a:spAutoFit/>
          </a:bodyPr>
          <a:lstStyle/>
          <a:p>
            <a:endParaRPr lang="en-US" dirty="0"/>
          </a:p>
        </p:txBody>
      </p:sp>
      <p:sp>
        <p:nvSpPr>
          <p:cNvPr id="27" name="Text Placeholder 1">
            <a:extLst>
              <a:ext uri="{FF2B5EF4-FFF2-40B4-BE49-F238E27FC236}">
                <a16:creationId xmlns:a16="http://schemas.microsoft.com/office/drawing/2014/main" id="{2E43ECFA-5D63-437C-AAC0-DCF827F06E27}"/>
              </a:ext>
            </a:extLst>
          </p:cNvPr>
          <p:cNvSpPr txBox="1">
            <a:spLocks/>
          </p:cNvSpPr>
          <p:nvPr/>
        </p:nvSpPr>
        <p:spPr>
          <a:xfrm>
            <a:off x="405655" y="1719243"/>
            <a:ext cx="5384815" cy="3099913"/>
          </a:xfrm>
          <a:prstGeom prst="rect">
            <a:avLst/>
          </a:prstGeom>
          <a:ln>
            <a:noFill/>
          </a:ln>
        </p:spPr>
        <p:txBody>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endParaRPr lang="en-US" sz="1600" b="1" cap="none" dirty="0">
              <a:solidFill>
                <a:schemeClr val="tx1"/>
              </a:solidFill>
              <a:effectLst/>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E50808BA-8CEF-B487-732D-EB55D19E1729}"/>
              </a:ext>
            </a:extLst>
          </p:cNvPr>
          <p:cNvGrpSpPr/>
          <p:nvPr/>
        </p:nvGrpSpPr>
        <p:grpSpPr>
          <a:xfrm>
            <a:off x="7877908" y="179089"/>
            <a:ext cx="4220308" cy="948172"/>
            <a:chOff x="7544043" y="1457848"/>
            <a:chExt cx="4583829" cy="935156"/>
          </a:xfrm>
        </p:grpSpPr>
        <p:sp>
          <p:nvSpPr>
            <p:cNvPr id="7" name="Rounded Rectangle 6">
              <a:extLst>
                <a:ext uri="{FF2B5EF4-FFF2-40B4-BE49-F238E27FC236}">
                  <a16:creationId xmlns:a16="http://schemas.microsoft.com/office/drawing/2014/main" id="{A95D0044-5B9A-9198-B965-F8CD40784ED0}"/>
                </a:ext>
              </a:extLst>
            </p:cNvPr>
            <p:cNvSpPr/>
            <p:nvPr/>
          </p:nvSpPr>
          <p:spPr>
            <a:xfrm>
              <a:off x="7544043" y="1487344"/>
              <a:ext cx="4583829"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6" name="TextBox 5">
              <a:extLst>
                <a:ext uri="{FF2B5EF4-FFF2-40B4-BE49-F238E27FC236}">
                  <a16:creationId xmlns:a16="http://schemas.microsoft.com/office/drawing/2014/main" id="{911D9C3D-1C06-68A5-1864-3933FFFF5617}"/>
                </a:ext>
              </a:extLst>
            </p:cNvPr>
            <p:cNvSpPr txBox="1"/>
            <p:nvPr/>
          </p:nvSpPr>
          <p:spPr>
            <a:xfrm>
              <a:off x="8189987" y="1457848"/>
              <a:ext cx="3359506" cy="910655"/>
            </a:xfrm>
            <a:prstGeom prst="rect">
              <a:avLst/>
            </a:prstGeom>
            <a:noFill/>
          </p:spPr>
          <p:txBody>
            <a:bodyPr wrap="square">
              <a:spAutoFit/>
            </a:bodyPr>
            <a:lstStyle/>
            <a:p>
              <a:pPr marL="0" indent="0">
                <a:buNone/>
              </a:pPr>
              <a:r>
                <a:rPr lang="en-US" sz="1800" cap="none" dirty="0">
                  <a:solidFill>
                    <a:schemeClr val="bg1"/>
                  </a:solidFill>
                  <a:effectLst/>
                  <a:latin typeface="Arial Black" panose="020B0604020202020204" pitchFamily="34" charset="0"/>
                  <a:cs typeface="Arial Black" panose="020B0604020202020204" pitchFamily="34" charset="0"/>
                </a:rPr>
                <a:t>CHALLENGE: </a:t>
              </a:r>
              <a:r>
                <a:rPr lang="en-US" sz="1800" cap="none" dirty="0">
                  <a:solidFill>
                    <a:schemeClr val="bg1"/>
                  </a:solidFill>
                  <a:effectLst/>
                  <a:latin typeface="Arial" panose="020B0604020202020204" pitchFamily="34" charset="0"/>
                  <a:cs typeface="Arial" panose="020B0604020202020204" pitchFamily="34" charset="0"/>
                </a:rPr>
                <a:t>It’s difficult to connect </a:t>
              </a:r>
              <a:r>
                <a:rPr lang="en-US" dirty="0">
                  <a:solidFill>
                    <a:schemeClr val="bg1"/>
                  </a:solidFill>
                  <a:latin typeface="Arial" panose="020B0604020202020204" pitchFamily="34" charset="0"/>
                  <a:cs typeface="Arial" panose="020B0604020202020204" pitchFamily="34" charset="0"/>
                </a:rPr>
                <a:t>deep sea carbon pulses to surface processes</a:t>
              </a:r>
              <a:endParaRPr lang="en-US" sz="1800" cap="none" dirty="0">
                <a:solidFill>
                  <a:schemeClr val="bg1"/>
                </a:solidFill>
                <a:effectLst/>
                <a:latin typeface="Arial" panose="020B0604020202020204" pitchFamily="34" charset="0"/>
                <a:cs typeface="Arial" panose="020B0604020202020204" pitchFamily="34" charset="0"/>
              </a:endParaRPr>
            </a:p>
          </p:txBody>
        </p:sp>
      </p:grpSp>
      <p:sp>
        <p:nvSpPr>
          <p:cNvPr id="3" name="Title 1">
            <a:extLst>
              <a:ext uri="{FF2B5EF4-FFF2-40B4-BE49-F238E27FC236}">
                <a16:creationId xmlns:a16="http://schemas.microsoft.com/office/drawing/2014/main" id="{39CA7364-BE87-D4CF-EB24-4968E2D517A7}"/>
              </a:ext>
            </a:extLst>
          </p:cNvPr>
          <p:cNvSpPr txBox="1">
            <a:spLocks/>
          </p:cNvSpPr>
          <p:nvPr/>
        </p:nvSpPr>
        <p:spPr>
          <a:xfrm>
            <a:off x="0" y="141006"/>
            <a:ext cx="8229600" cy="1143000"/>
          </a:xfrm>
          <a:prstGeom prst="rect">
            <a:avLst/>
          </a:prstGeom>
        </p:spPr>
        <p:txBody>
          <a:bodyPr vert="horz" lIns="91425" tIns="91425" rIns="91425" bIns="91425" rtlCol="0" anchor="ctr" anchorCtr="0">
            <a:normAutofit lnSpcReduction="100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pPr algn="l"/>
            <a:r>
              <a:rPr lang="en-US" dirty="0"/>
              <a:t>Payload Use Case: </a:t>
            </a:r>
            <a:br>
              <a:rPr lang="en-US" dirty="0"/>
            </a:br>
            <a:r>
              <a:rPr lang="en-US" dirty="0"/>
              <a:t>Marine Snow Carbon Export</a:t>
            </a:r>
          </a:p>
        </p:txBody>
      </p:sp>
      <p:grpSp>
        <p:nvGrpSpPr>
          <p:cNvPr id="2" name="Group 1">
            <a:extLst>
              <a:ext uri="{FF2B5EF4-FFF2-40B4-BE49-F238E27FC236}">
                <a16:creationId xmlns:a16="http://schemas.microsoft.com/office/drawing/2014/main" id="{9800D4C2-DB5C-7C74-5F6A-C54F9B1081EE}"/>
              </a:ext>
            </a:extLst>
          </p:cNvPr>
          <p:cNvGrpSpPr/>
          <p:nvPr/>
        </p:nvGrpSpPr>
        <p:grpSpPr>
          <a:xfrm>
            <a:off x="7103580" y="4250606"/>
            <a:ext cx="4940476" cy="2641323"/>
            <a:chOff x="633207" y="3729773"/>
            <a:chExt cx="4665265" cy="2473520"/>
          </a:xfrm>
        </p:grpSpPr>
        <p:grpSp>
          <p:nvGrpSpPr>
            <p:cNvPr id="4" name="Group 3">
              <a:extLst>
                <a:ext uri="{FF2B5EF4-FFF2-40B4-BE49-F238E27FC236}">
                  <a16:creationId xmlns:a16="http://schemas.microsoft.com/office/drawing/2014/main" id="{80D037AB-C8D1-6660-4424-23B5C6F9C1B4}"/>
                </a:ext>
              </a:extLst>
            </p:cNvPr>
            <p:cNvGrpSpPr/>
            <p:nvPr/>
          </p:nvGrpSpPr>
          <p:grpSpPr>
            <a:xfrm>
              <a:off x="633207" y="3729773"/>
              <a:ext cx="4665265" cy="2472795"/>
              <a:chOff x="7237024" y="2458450"/>
              <a:chExt cx="4791808" cy="3288497"/>
            </a:xfrm>
          </p:grpSpPr>
          <p:pic>
            <p:nvPicPr>
              <p:cNvPr id="10" name="Picture 9">
                <a:extLst>
                  <a:ext uri="{FF2B5EF4-FFF2-40B4-BE49-F238E27FC236}">
                    <a16:creationId xmlns:a16="http://schemas.microsoft.com/office/drawing/2014/main" id="{C2406A51-BCB7-4AA1-FE85-414D9BA3A752}"/>
                  </a:ext>
                </a:extLst>
              </p:cNvPr>
              <p:cNvPicPr>
                <a:picLocks noChangeAspect="1"/>
              </p:cNvPicPr>
              <p:nvPr/>
            </p:nvPicPr>
            <p:blipFill>
              <a:blip r:embed="rId3"/>
              <a:stretch>
                <a:fillRect/>
              </a:stretch>
            </p:blipFill>
            <p:spPr>
              <a:xfrm>
                <a:off x="7237024" y="2458450"/>
                <a:ext cx="4791808" cy="2920129"/>
              </a:xfrm>
              <a:prstGeom prst="rect">
                <a:avLst/>
              </a:prstGeom>
            </p:spPr>
          </p:pic>
          <p:sp>
            <p:nvSpPr>
              <p:cNvPr id="11" name="Rectangle 10">
                <a:extLst>
                  <a:ext uri="{FF2B5EF4-FFF2-40B4-BE49-F238E27FC236}">
                    <a16:creationId xmlns:a16="http://schemas.microsoft.com/office/drawing/2014/main" id="{C87C350F-063B-2045-FF06-4678491AFF68}"/>
                  </a:ext>
                </a:extLst>
              </p:cNvPr>
              <p:cNvSpPr/>
              <p:nvPr/>
            </p:nvSpPr>
            <p:spPr>
              <a:xfrm>
                <a:off x="7365650" y="2762412"/>
                <a:ext cx="1585468" cy="26161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6EE59E2-D7EE-A6D1-C408-0D8B7EE4C106}"/>
                  </a:ext>
                </a:extLst>
              </p:cNvPr>
              <p:cNvSpPr/>
              <p:nvPr/>
            </p:nvSpPr>
            <p:spPr>
              <a:xfrm>
                <a:off x="8951118" y="2762412"/>
                <a:ext cx="1578769" cy="2616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9713C09-0574-1B7A-3820-BAC3E66B2FC4}"/>
                  </a:ext>
                </a:extLst>
              </p:cNvPr>
              <p:cNvSpPr txBox="1"/>
              <p:nvPr/>
            </p:nvSpPr>
            <p:spPr>
              <a:xfrm>
                <a:off x="8951118" y="5378574"/>
                <a:ext cx="1585468" cy="368373"/>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Annotated</a:t>
                </a:r>
              </a:p>
            </p:txBody>
          </p:sp>
        </p:grpSp>
        <p:sp>
          <p:nvSpPr>
            <p:cNvPr id="5" name="TextBox 4">
              <a:extLst>
                <a:ext uri="{FF2B5EF4-FFF2-40B4-BE49-F238E27FC236}">
                  <a16:creationId xmlns:a16="http://schemas.microsoft.com/office/drawing/2014/main" id="{EDD154FC-4630-B004-F14A-7464F4F8EF26}"/>
                </a:ext>
              </a:extLst>
            </p:cNvPr>
            <p:cNvSpPr txBox="1"/>
            <p:nvPr/>
          </p:nvSpPr>
          <p:spPr>
            <a:xfrm>
              <a:off x="787698" y="5926294"/>
              <a:ext cx="1514337" cy="276999"/>
            </a:xfrm>
            <a:prstGeom prst="rect">
              <a:avLst/>
            </a:prstGeom>
            <a:noFill/>
          </p:spPr>
          <p:txBody>
            <a:bodyPr wrap="square">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Raw</a:t>
              </a:r>
              <a:endParaRPr lang="en-US" sz="1200" dirty="0"/>
            </a:p>
          </p:txBody>
        </p:sp>
        <p:sp>
          <p:nvSpPr>
            <p:cNvPr id="9" name="TextBox 8">
              <a:extLst>
                <a:ext uri="{FF2B5EF4-FFF2-40B4-BE49-F238E27FC236}">
                  <a16:creationId xmlns:a16="http://schemas.microsoft.com/office/drawing/2014/main" id="{E9312C5D-9670-4AFE-F0E3-98A41B412BD5}"/>
                </a:ext>
              </a:extLst>
            </p:cNvPr>
            <p:cNvSpPr txBox="1"/>
            <p:nvPr/>
          </p:nvSpPr>
          <p:spPr>
            <a:xfrm>
              <a:off x="3839112" y="5925013"/>
              <a:ext cx="1459360" cy="276999"/>
            </a:xfrm>
            <a:prstGeom prst="rect">
              <a:avLst/>
            </a:prstGeom>
            <a:noFill/>
          </p:spPr>
          <p:txBody>
            <a:bodyPr wrap="square">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Particle Size</a:t>
              </a:r>
              <a:endParaRPr lang="en-US" sz="1200" dirty="0"/>
            </a:p>
          </p:txBody>
        </p:sp>
      </p:grpSp>
      <p:sp>
        <p:nvSpPr>
          <p:cNvPr id="14" name="TextBox 13">
            <a:extLst>
              <a:ext uri="{FF2B5EF4-FFF2-40B4-BE49-F238E27FC236}">
                <a16:creationId xmlns:a16="http://schemas.microsoft.com/office/drawing/2014/main" id="{4730C99D-3FDD-E537-2723-18F7A8C2EAD3}"/>
              </a:ext>
            </a:extLst>
          </p:cNvPr>
          <p:cNvSpPr txBox="1"/>
          <p:nvPr/>
        </p:nvSpPr>
        <p:spPr>
          <a:xfrm>
            <a:off x="147944" y="1536174"/>
            <a:ext cx="6585228" cy="4524315"/>
          </a:xfrm>
          <a:prstGeom prst="rect">
            <a:avLst/>
          </a:prstGeom>
          <a:noFill/>
        </p:spPr>
        <p:txBody>
          <a:bodyPr wrap="square" rtlCol="0">
            <a:spAutoFit/>
          </a:bodyPr>
          <a:lstStyle/>
          <a:p>
            <a:pPr marL="285750" indent="-285750">
              <a:buFont typeface="Arial" panose="020B0604020202020204" pitchFamily="34" charset="0"/>
              <a:buChar char="•"/>
            </a:pPr>
            <a:r>
              <a:rPr lang="fr-FR" sz="2400" dirty="0"/>
              <a:t>Marine Carbon </a:t>
            </a:r>
            <a:r>
              <a:rPr lang="fr-FR" sz="2400" dirty="0" err="1"/>
              <a:t>Dioxide</a:t>
            </a:r>
            <a:r>
              <a:rPr lang="fr-FR" sz="2400" dirty="0"/>
              <a:t> Removal (</a:t>
            </a:r>
            <a:r>
              <a:rPr lang="fr-FR" sz="2400" dirty="0" err="1"/>
              <a:t>mCDR</a:t>
            </a:r>
            <a:r>
              <a:rPr lang="fr-FR" sz="2400" dirty="0"/>
              <a:t>)</a:t>
            </a:r>
          </a:p>
          <a:p>
            <a:pPr marL="285750" indent="-285750">
              <a:buFont typeface="Arial" panose="020B0604020202020204" pitchFamily="34" charset="0"/>
              <a:buChar char="•"/>
            </a:pPr>
            <a:r>
              <a:rPr lang="fr-FR" sz="2400" dirty="0" err="1"/>
              <a:t>Ship-less</a:t>
            </a:r>
            <a:r>
              <a:rPr lang="fr-FR" sz="2400" dirty="0"/>
              <a:t> EXPORTS </a:t>
            </a:r>
            <a:r>
              <a:rPr lang="fr-FR" sz="2400" dirty="0" err="1"/>
              <a:t>experiment</a:t>
            </a:r>
            <a:endParaRPr lang="en-US" sz="2400" dirty="0"/>
          </a:p>
          <a:p>
            <a:pPr marL="285750" indent="-285750">
              <a:buFont typeface="Arial" panose="020B0604020202020204" pitchFamily="34" charset="0"/>
              <a:buChar char="•"/>
            </a:pPr>
            <a:r>
              <a:rPr lang="en-US" sz="2400" dirty="0"/>
              <a:t>Find, Follow and Sample biological hotspots</a:t>
            </a:r>
          </a:p>
          <a:p>
            <a:pPr marL="742950" lvl="1" indent="-285750">
              <a:buFont typeface="Arial" panose="020B0604020202020204" pitchFamily="34" charset="0"/>
              <a:buChar char="•"/>
            </a:pPr>
            <a:r>
              <a:rPr lang="en-US" sz="2400" dirty="0"/>
              <a:t>USVs like MBARI’s Wave Glider can follow hot spots to provide an acoustic reference for submerged mobile detritus imaging systems</a:t>
            </a:r>
          </a:p>
          <a:p>
            <a:pPr marL="742950" lvl="1" indent="-285750">
              <a:buFont typeface="Arial" panose="020B0604020202020204" pitchFamily="34" charset="0"/>
              <a:buChar char="•"/>
            </a:pPr>
            <a:r>
              <a:rPr lang="en-US" sz="2400" dirty="0"/>
              <a:t>LRAUVs can track submerged hot spots without a surface expression</a:t>
            </a:r>
          </a:p>
          <a:p>
            <a:pPr marL="742950" lvl="1" indent="-285750">
              <a:buFont typeface="Arial" panose="020B0604020202020204" pitchFamily="34" charset="0"/>
              <a:buChar char="•"/>
            </a:pPr>
            <a:r>
              <a:rPr lang="en-US" sz="2400" dirty="0"/>
              <a:t>Map the 3D particle distribution of sinking material under these hotspots with Triton</a:t>
            </a:r>
          </a:p>
          <a:p>
            <a:pPr marL="742950" lvl="1"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p:txBody>
      </p:sp>
      <p:pic>
        <p:nvPicPr>
          <p:cNvPr id="7170" name="Picture 2" descr="Schematic of the biological players and physical processes driving the biological carbon pump.">
            <a:extLst>
              <a:ext uri="{FF2B5EF4-FFF2-40B4-BE49-F238E27FC236}">
                <a16:creationId xmlns:a16="http://schemas.microsoft.com/office/drawing/2014/main" id="{8044AF24-B90F-5335-169D-596C788F1A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7866" y="1340760"/>
            <a:ext cx="4606190" cy="290119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1249509-8801-D5FC-0335-6FBF38ADBB3A}"/>
              </a:ext>
            </a:extLst>
          </p:cNvPr>
          <p:cNvSpPr txBox="1"/>
          <p:nvPr/>
        </p:nvSpPr>
        <p:spPr>
          <a:xfrm>
            <a:off x="7379882" y="4037097"/>
            <a:ext cx="2304848" cy="261610"/>
          </a:xfrm>
          <a:prstGeom prst="rect">
            <a:avLst/>
          </a:prstGeom>
          <a:noFill/>
        </p:spPr>
        <p:txBody>
          <a:bodyPr wrap="square" rtlCol="0">
            <a:spAutoFit/>
          </a:bodyPr>
          <a:lstStyle/>
          <a:p>
            <a:r>
              <a:rPr lang="en-US" sz="1100" b="0" i="0" dirty="0">
                <a:solidFill>
                  <a:schemeClr val="bg1"/>
                </a:solidFill>
                <a:effectLst/>
                <a:latin typeface="ProximaCond"/>
              </a:rPr>
              <a:t>Credit: Kristen </a:t>
            </a:r>
            <a:r>
              <a:rPr lang="en-US" sz="1100" b="0" i="0" dirty="0" err="1">
                <a:solidFill>
                  <a:schemeClr val="bg1"/>
                </a:solidFill>
                <a:effectLst/>
                <a:latin typeface="ProximaCond"/>
              </a:rPr>
              <a:t>Krumhardt</a:t>
            </a:r>
            <a:endParaRPr lang="en-US" sz="1100" dirty="0">
              <a:solidFill>
                <a:schemeClr val="bg1"/>
              </a:solidFill>
            </a:endParaRPr>
          </a:p>
        </p:txBody>
      </p:sp>
    </p:spTree>
    <p:extLst>
      <p:ext uri="{BB962C8B-B14F-4D97-AF65-F5344CB8AC3E}">
        <p14:creationId xmlns:p14="http://schemas.microsoft.com/office/powerpoint/2010/main" val="1659437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3888" y="3485534"/>
            <a:ext cx="4004224" cy="3003168"/>
          </a:xfrm>
          <a:prstGeom prst="rect">
            <a:avLst/>
          </a:prstGeom>
        </p:spPr>
      </p:pic>
      <p:pic>
        <p:nvPicPr>
          <p:cNvPr id="8" name="Picture 7"/>
          <p:cNvPicPr>
            <a:picLocks noChangeAspect="1"/>
          </p:cNvPicPr>
          <p:nvPr/>
        </p:nvPicPr>
        <p:blipFill>
          <a:blip r:embed="rId3"/>
          <a:stretch>
            <a:fillRect/>
          </a:stretch>
        </p:blipFill>
        <p:spPr>
          <a:xfrm>
            <a:off x="8562312" y="4171043"/>
            <a:ext cx="3072164" cy="1632150"/>
          </a:xfrm>
          <a:prstGeom prst="rect">
            <a:avLst/>
          </a:prstGeom>
        </p:spPr>
      </p:pic>
      <p:pic>
        <p:nvPicPr>
          <p:cNvPr id="9" name="Picture 8"/>
          <p:cNvPicPr>
            <a:picLocks noChangeAspect="1"/>
          </p:cNvPicPr>
          <p:nvPr/>
        </p:nvPicPr>
        <p:blipFill>
          <a:blip r:embed="rId4"/>
          <a:stretch>
            <a:fillRect/>
          </a:stretch>
        </p:blipFill>
        <p:spPr>
          <a:xfrm>
            <a:off x="555056" y="4116048"/>
            <a:ext cx="3074631" cy="1742139"/>
          </a:xfrm>
          <a:prstGeom prst="rect">
            <a:avLst/>
          </a:prstGeom>
        </p:spPr>
      </p:pic>
      <p:sp>
        <p:nvSpPr>
          <p:cNvPr id="2" name="Title 1">
            <a:extLst>
              <a:ext uri="{FF2B5EF4-FFF2-40B4-BE49-F238E27FC236}">
                <a16:creationId xmlns:a16="http://schemas.microsoft.com/office/drawing/2014/main" id="{5BBE6BD2-504E-C8EB-0CB2-6F4E2ACF99DB}"/>
              </a:ext>
            </a:extLst>
          </p:cNvPr>
          <p:cNvSpPr>
            <a:spLocks noGrp="1"/>
          </p:cNvSpPr>
          <p:nvPr>
            <p:ph type="title"/>
          </p:nvPr>
        </p:nvSpPr>
        <p:spPr/>
        <p:txBody>
          <a:bodyPr>
            <a:normAutofit fontScale="90000"/>
          </a:bodyPr>
          <a:lstStyle/>
          <a:p>
            <a:r>
              <a:rPr lang="en-US" dirty="0"/>
              <a:t>Payloads</a:t>
            </a:r>
            <a:r>
              <a:rPr lang="en" dirty="0"/>
              <a:t> – </a:t>
            </a:r>
            <a:r>
              <a:rPr lang="en-US" dirty="0"/>
              <a:t>Acoustic</a:t>
            </a:r>
            <a:br>
              <a:rPr lang="en-US" dirty="0"/>
            </a:br>
            <a:r>
              <a:rPr lang="en-US" dirty="0">
                <a:solidFill>
                  <a:srgbClr val="2B97AC"/>
                </a:solidFill>
                <a:latin typeface="Arial" panose="020B0604020202020204" pitchFamily="34" charset="0"/>
                <a:cs typeface="Arial" panose="020B0604020202020204" pitchFamily="34" charset="0"/>
              </a:rPr>
              <a:t>Kongsberg EK-80 Mini Echosounder</a:t>
            </a:r>
          </a:p>
        </p:txBody>
      </p:sp>
      <p:sp>
        <p:nvSpPr>
          <p:cNvPr id="13" name="TextBox 12"/>
          <p:cNvSpPr txBox="1"/>
          <p:nvPr/>
        </p:nvSpPr>
        <p:spPr>
          <a:xfrm>
            <a:off x="366556" y="1701063"/>
            <a:ext cx="11442267" cy="2554545"/>
          </a:xfrm>
          <a:prstGeom prst="rect">
            <a:avLst/>
          </a:prstGeom>
          <a:noFill/>
        </p:spPr>
        <p:txBody>
          <a:bodyPr wrap="square" numCol="2" rtlCol="0">
            <a:spAutoFit/>
          </a:bodyPr>
          <a:lstStyle/>
          <a:p>
            <a:r>
              <a:rPr lang="en-US" sz="2000" b="1" dirty="0">
                <a:solidFill>
                  <a:srgbClr val="B75F48"/>
                </a:solidFill>
                <a:latin typeface="Arial" panose="020B0604020202020204" pitchFamily="34" charset="0"/>
                <a:cs typeface="Arial" panose="020B0604020202020204" pitchFamily="34" charset="0"/>
              </a:rPr>
              <a:t>Unique Features</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Collect in situ water column data above and below the vehicle</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Optimum beam geometry for near bottom or near surface</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Loitering capability</a:t>
            </a:r>
          </a:p>
          <a:p>
            <a:endParaRPr lang="en-US" sz="2000" b="1" dirty="0">
              <a:solidFill>
                <a:srgbClr val="B75F48"/>
              </a:solidFill>
              <a:latin typeface="Arial" panose="020B0604020202020204" pitchFamily="34" charset="0"/>
              <a:cs typeface="Arial" panose="020B0604020202020204" pitchFamily="34" charset="0"/>
            </a:endParaRPr>
          </a:p>
          <a:p>
            <a:endParaRPr lang="en-US" sz="2000" b="1" dirty="0">
              <a:solidFill>
                <a:srgbClr val="B75F48"/>
              </a:solidFill>
              <a:latin typeface="Arial" panose="020B0604020202020204" pitchFamily="34" charset="0"/>
              <a:cs typeface="Arial" panose="020B0604020202020204" pitchFamily="34" charset="0"/>
            </a:endParaRPr>
          </a:p>
          <a:p>
            <a:r>
              <a:rPr lang="en-US" sz="2000" b="1" dirty="0">
                <a:solidFill>
                  <a:srgbClr val="B75F48"/>
                </a:solidFill>
                <a:latin typeface="Arial" panose="020B0604020202020204" pitchFamily="34" charset="0"/>
                <a:cs typeface="Arial" panose="020B0604020202020204" pitchFamily="34" charset="0"/>
              </a:rPr>
              <a:t>Specs</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200 kHz and 333 kHz</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Simultaneous upward and downward </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Gimbaled mount to maintain vertical transducers</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4276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A346A8C9-25F4-704B-830F-E4A3FB52C2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V="1">
            <a:off x="4643162" y="4184960"/>
            <a:ext cx="7548838" cy="1169215"/>
          </a:xfrm>
          <a:prstGeom prst="rect">
            <a:avLst/>
          </a:prstGeom>
        </p:spPr>
      </p:pic>
      <p:grpSp>
        <p:nvGrpSpPr>
          <p:cNvPr id="32" name="Group 31">
            <a:extLst>
              <a:ext uri="{FF2B5EF4-FFF2-40B4-BE49-F238E27FC236}">
                <a16:creationId xmlns:a16="http://schemas.microsoft.com/office/drawing/2014/main" id="{96625BCB-571F-4251-87B6-7C50714398A5}"/>
              </a:ext>
            </a:extLst>
          </p:cNvPr>
          <p:cNvGrpSpPr>
            <a:grpSpLocks noChangeAspect="1"/>
          </p:cNvGrpSpPr>
          <p:nvPr/>
        </p:nvGrpSpPr>
        <p:grpSpPr>
          <a:xfrm>
            <a:off x="8655832" y="1725791"/>
            <a:ext cx="1789408" cy="1666291"/>
            <a:chOff x="1917077" y="768298"/>
            <a:chExt cx="6315956" cy="5877745"/>
          </a:xfrm>
        </p:grpSpPr>
        <p:pic>
          <p:nvPicPr>
            <p:cNvPr id="33" name="Picture 32">
              <a:extLst>
                <a:ext uri="{FF2B5EF4-FFF2-40B4-BE49-F238E27FC236}">
                  <a16:creationId xmlns:a16="http://schemas.microsoft.com/office/drawing/2014/main" id="{C25445EA-DDA5-453C-A72D-BA84F30E2472}"/>
                </a:ext>
              </a:extLst>
            </p:cNvPr>
            <p:cNvPicPr>
              <a:picLocks noChangeAspect="1"/>
            </p:cNvPicPr>
            <p:nvPr/>
          </p:nvPicPr>
          <p:blipFill>
            <a:blip r:embed="rId3"/>
            <a:stretch>
              <a:fillRect/>
            </a:stretch>
          </p:blipFill>
          <p:spPr>
            <a:xfrm>
              <a:off x="1917077" y="768298"/>
              <a:ext cx="6315956" cy="5877745"/>
            </a:xfrm>
            <a:prstGeom prst="rect">
              <a:avLst/>
            </a:prstGeom>
          </p:spPr>
        </p:pic>
        <p:cxnSp>
          <p:nvCxnSpPr>
            <p:cNvPr id="34" name="Straight Connector 33">
              <a:extLst>
                <a:ext uri="{FF2B5EF4-FFF2-40B4-BE49-F238E27FC236}">
                  <a16:creationId xmlns:a16="http://schemas.microsoft.com/office/drawing/2014/main" id="{9512F63B-DA5A-4428-940E-4831577C88A4}"/>
                </a:ext>
              </a:extLst>
            </p:cNvPr>
            <p:cNvCxnSpPr/>
            <p:nvPr/>
          </p:nvCxnSpPr>
          <p:spPr>
            <a:xfrm>
              <a:off x="6134101" y="1484671"/>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D2D5D86-E3FF-4539-8093-01CC7197AF71}"/>
                </a:ext>
              </a:extLst>
            </p:cNvPr>
            <p:cNvCxnSpPr>
              <a:cxnSpLocks/>
            </p:cNvCxnSpPr>
            <p:nvPr/>
          </p:nvCxnSpPr>
          <p:spPr>
            <a:xfrm>
              <a:off x="5941143" y="2292758"/>
              <a:ext cx="843116" cy="196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0A80C19-BE01-460E-A6FF-40939EF6AC3B}"/>
                </a:ext>
              </a:extLst>
            </p:cNvPr>
            <p:cNvCxnSpPr>
              <a:cxnSpLocks/>
            </p:cNvCxnSpPr>
            <p:nvPr/>
          </p:nvCxnSpPr>
          <p:spPr>
            <a:xfrm>
              <a:off x="5369642" y="3062748"/>
              <a:ext cx="5690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28260F9-9926-4576-8AD6-305FD4D75FDF}"/>
                </a:ext>
              </a:extLst>
            </p:cNvPr>
            <p:cNvCxnSpPr>
              <a:cxnSpLocks/>
            </p:cNvCxnSpPr>
            <p:nvPr/>
          </p:nvCxnSpPr>
          <p:spPr>
            <a:xfrm flipV="1">
              <a:off x="5893210" y="3161071"/>
              <a:ext cx="864009" cy="196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30CF707-FC0D-495B-BBC6-BBA9D14ACA6A}"/>
                </a:ext>
              </a:extLst>
            </p:cNvPr>
            <p:cNvCxnSpPr>
              <a:cxnSpLocks/>
            </p:cNvCxnSpPr>
            <p:nvPr/>
          </p:nvCxnSpPr>
          <p:spPr>
            <a:xfrm flipV="1">
              <a:off x="5719916" y="3984522"/>
              <a:ext cx="833285" cy="196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96937D9-A7DB-4E5E-A09B-C06C275C921A}"/>
                </a:ext>
              </a:extLst>
            </p:cNvPr>
            <p:cNvCxnSpPr>
              <a:cxnSpLocks/>
            </p:cNvCxnSpPr>
            <p:nvPr/>
          </p:nvCxnSpPr>
          <p:spPr>
            <a:xfrm flipV="1">
              <a:off x="4848533" y="3810000"/>
              <a:ext cx="569042" cy="2212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CA35EE1-BC4C-4F7E-A5CD-A35FC113E61D}"/>
                </a:ext>
              </a:extLst>
            </p:cNvPr>
            <p:cNvCxnSpPr>
              <a:cxnSpLocks/>
            </p:cNvCxnSpPr>
            <p:nvPr/>
          </p:nvCxnSpPr>
          <p:spPr>
            <a:xfrm>
              <a:off x="4484738" y="4859593"/>
              <a:ext cx="5690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26" name="Picture 25">
            <a:extLst>
              <a:ext uri="{FF2B5EF4-FFF2-40B4-BE49-F238E27FC236}">
                <a16:creationId xmlns:a16="http://schemas.microsoft.com/office/drawing/2014/main" id="{7DCFF431-17DF-7E4E-AB14-796362CFD6E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69288" y="5351859"/>
            <a:ext cx="7548838" cy="1428769"/>
          </a:xfrm>
          <a:prstGeom prst="rect">
            <a:avLst/>
          </a:prstGeom>
        </p:spPr>
      </p:pic>
      <p:pic>
        <p:nvPicPr>
          <p:cNvPr id="21" name="Picture 20">
            <a:extLst>
              <a:ext uri="{FF2B5EF4-FFF2-40B4-BE49-F238E27FC236}">
                <a16:creationId xmlns:a16="http://schemas.microsoft.com/office/drawing/2014/main" id="{58DE73E1-6B67-7A4A-8C2D-D032323C0D6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847861" y="4395373"/>
            <a:ext cx="995996" cy="2299156"/>
          </a:xfrm>
          <a:prstGeom prst="rect">
            <a:avLst/>
          </a:prstGeom>
        </p:spPr>
      </p:pic>
      <p:sp>
        <p:nvSpPr>
          <p:cNvPr id="27" name="Text Placeholder 1">
            <a:extLst>
              <a:ext uri="{FF2B5EF4-FFF2-40B4-BE49-F238E27FC236}">
                <a16:creationId xmlns:a16="http://schemas.microsoft.com/office/drawing/2014/main" id="{2E43ECFA-5D63-437C-AAC0-DCF827F06E27}"/>
              </a:ext>
            </a:extLst>
          </p:cNvPr>
          <p:cNvSpPr txBox="1">
            <a:spLocks/>
          </p:cNvSpPr>
          <p:nvPr/>
        </p:nvSpPr>
        <p:spPr>
          <a:xfrm>
            <a:off x="233239" y="1132749"/>
            <a:ext cx="5384815" cy="3099913"/>
          </a:xfrm>
          <a:prstGeom prst="rect">
            <a:avLst/>
          </a:prstGeom>
          <a:ln>
            <a:noFill/>
          </a:ln>
        </p:spPr>
        <p:txBody>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r>
              <a:rPr lang="en-US" sz="1600" b="1" cap="none" dirty="0">
                <a:solidFill>
                  <a:schemeClr val="tx1"/>
                </a:solidFill>
                <a:effectLst/>
                <a:latin typeface="Times New Roman" panose="02020603050405020304" pitchFamily="18" charset="0"/>
                <a:cs typeface="Times New Roman" panose="02020603050405020304" pitchFamily="18" charset="0"/>
              </a:rPr>
              <a:t>Ship-less operations – Beach launch and recovery</a:t>
            </a:r>
          </a:p>
          <a:p>
            <a:pPr marL="0" indent="0">
              <a:buNone/>
            </a:pPr>
            <a:r>
              <a:rPr lang="en-US" sz="1600" b="1" cap="none" dirty="0">
                <a:solidFill>
                  <a:schemeClr val="tx1"/>
                </a:solidFill>
                <a:effectLst/>
                <a:latin typeface="Times New Roman" panose="02020603050405020304" pitchFamily="18" charset="0"/>
                <a:cs typeface="Times New Roman" panose="02020603050405020304" pitchFamily="18" charset="0"/>
              </a:rPr>
              <a:t>Low-speed transit between survey lines and loiter during he day, followed by “high speed” night time survey: </a:t>
            </a:r>
            <a:r>
              <a:rPr lang="en-US" sz="1600" cap="none" dirty="0">
                <a:solidFill>
                  <a:schemeClr val="tx1"/>
                </a:solidFill>
                <a:effectLst/>
                <a:latin typeface="Times New Roman" panose="02020603050405020304" pitchFamily="18" charset="0"/>
                <a:cs typeface="Times New Roman" panose="02020603050405020304" pitchFamily="18" charset="0"/>
              </a:rPr>
              <a:t>421km mission included 163 km of survey lines</a:t>
            </a:r>
          </a:p>
          <a:p>
            <a:pPr marL="0" indent="0">
              <a:buNone/>
            </a:pPr>
            <a:r>
              <a:rPr lang="en-US" sz="1600" b="1" cap="none" dirty="0">
                <a:solidFill>
                  <a:schemeClr val="tx1"/>
                </a:solidFill>
                <a:effectLst/>
                <a:latin typeface="Times New Roman" panose="02020603050405020304" pitchFamily="18" charset="0"/>
                <a:cs typeface="Times New Roman" panose="02020603050405020304" pitchFamily="18" charset="0"/>
              </a:rPr>
              <a:t>Survey from the midwater: looking up and down</a:t>
            </a:r>
          </a:p>
          <a:p>
            <a:pPr marL="0" indent="0">
              <a:buNone/>
            </a:pPr>
            <a:r>
              <a:rPr lang="en-US" sz="1600" b="1" cap="none" dirty="0">
                <a:solidFill>
                  <a:schemeClr val="tx1"/>
                </a:solidFill>
                <a:effectLst/>
                <a:latin typeface="Times New Roman" panose="02020603050405020304" pitchFamily="18" charset="0"/>
                <a:cs typeface="Times New Roman" panose="02020603050405020304" pitchFamily="18" charset="0"/>
              </a:rPr>
              <a:t>	- Full view of Surface Acoustic Dead Zone </a:t>
            </a:r>
          </a:p>
          <a:p>
            <a:pPr marL="0" indent="0">
              <a:buNone/>
            </a:pPr>
            <a:r>
              <a:rPr lang="en-US" sz="1600" b="1" cap="none" dirty="0">
                <a:solidFill>
                  <a:schemeClr val="tx1"/>
                </a:solidFill>
                <a:effectLst/>
                <a:latin typeface="Times New Roman" panose="02020603050405020304" pitchFamily="18" charset="0"/>
                <a:cs typeface="Times New Roman" panose="02020603050405020304" pitchFamily="18" charset="0"/>
              </a:rPr>
              <a:t>Coupled with eDNA samples as a proxy for trawl net surveys: in, above and below thermocline + Benthic</a:t>
            </a:r>
          </a:p>
        </p:txBody>
      </p:sp>
      <p:grpSp>
        <p:nvGrpSpPr>
          <p:cNvPr id="8" name="Group 7">
            <a:extLst>
              <a:ext uri="{FF2B5EF4-FFF2-40B4-BE49-F238E27FC236}">
                <a16:creationId xmlns:a16="http://schemas.microsoft.com/office/drawing/2014/main" id="{E50808BA-8CEF-B487-732D-EB55D19E1729}"/>
              </a:ext>
            </a:extLst>
          </p:cNvPr>
          <p:cNvGrpSpPr/>
          <p:nvPr/>
        </p:nvGrpSpPr>
        <p:grpSpPr>
          <a:xfrm>
            <a:off x="7244862" y="196568"/>
            <a:ext cx="4883010" cy="948172"/>
            <a:chOff x="6487891" y="1457848"/>
            <a:chExt cx="5639981" cy="935156"/>
          </a:xfrm>
        </p:grpSpPr>
        <p:sp>
          <p:nvSpPr>
            <p:cNvPr id="7" name="Rounded Rectangle 6">
              <a:extLst>
                <a:ext uri="{FF2B5EF4-FFF2-40B4-BE49-F238E27FC236}">
                  <a16:creationId xmlns:a16="http://schemas.microsoft.com/office/drawing/2014/main" id="{A95D0044-5B9A-9198-B965-F8CD40784ED0}"/>
                </a:ext>
              </a:extLst>
            </p:cNvPr>
            <p:cNvSpPr/>
            <p:nvPr/>
          </p:nvSpPr>
          <p:spPr>
            <a:xfrm>
              <a:off x="6487891" y="1487344"/>
              <a:ext cx="5639981"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11D9C3D-1C06-68A5-1864-3933FFFF5617}"/>
                </a:ext>
              </a:extLst>
            </p:cNvPr>
            <p:cNvSpPr txBox="1"/>
            <p:nvPr/>
          </p:nvSpPr>
          <p:spPr>
            <a:xfrm>
              <a:off x="6752492" y="1457848"/>
              <a:ext cx="4797003" cy="923330"/>
            </a:xfrm>
            <a:prstGeom prst="rect">
              <a:avLst/>
            </a:prstGeom>
            <a:noFill/>
          </p:spPr>
          <p:txBody>
            <a:bodyPr wrap="square">
              <a:spAutoFit/>
            </a:bodyPr>
            <a:lstStyle/>
            <a:p>
              <a:pPr marL="0" indent="0" algn="r">
                <a:buNone/>
              </a:pPr>
              <a:r>
                <a:rPr lang="en-US" sz="1800" cap="none" dirty="0">
                  <a:solidFill>
                    <a:schemeClr val="bg1"/>
                  </a:solidFill>
                  <a:effectLst/>
                  <a:latin typeface="Arial Black" panose="020B0604020202020204" pitchFamily="34" charset="0"/>
                  <a:cs typeface="Arial Black" panose="020B0604020202020204" pitchFamily="34" charset="0"/>
                </a:rPr>
                <a:t>CHALLENGE: </a:t>
              </a:r>
              <a:r>
                <a:rPr lang="en-US" sz="1800" cap="none" dirty="0">
                  <a:solidFill>
                    <a:schemeClr val="bg1"/>
                  </a:solidFill>
                  <a:effectLst/>
                  <a:latin typeface="Arial" panose="020B0604020202020204" pitchFamily="34" charset="0"/>
                  <a:cs typeface="Arial" panose="020B0604020202020204" pitchFamily="34" charset="0"/>
                </a:rPr>
                <a:t>Existing ship-based surveys are expensive and have an acoustic dead zone near the surface</a:t>
              </a:r>
            </a:p>
          </p:txBody>
        </p:sp>
      </p:grpSp>
      <p:sp>
        <p:nvSpPr>
          <p:cNvPr id="3" name="Title 1">
            <a:extLst>
              <a:ext uri="{FF2B5EF4-FFF2-40B4-BE49-F238E27FC236}">
                <a16:creationId xmlns:a16="http://schemas.microsoft.com/office/drawing/2014/main" id="{39CA7364-BE87-D4CF-EB24-4968E2D517A7}"/>
              </a:ext>
            </a:extLst>
          </p:cNvPr>
          <p:cNvSpPr txBox="1">
            <a:spLocks/>
          </p:cNvSpPr>
          <p:nvPr/>
        </p:nvSpPr>
        <p:spPr>
          <a:xfrm>
            <a:off x="0" y="141006"/>
            <a:ext cx="8229600" cy="1143000"/>
          </a:xfrm>
          <a:prstGeom prst="rect">
            <a:avLst/>
          </a:prstGeom>
        </p:spPr>
        <p:txBody>
          <a:bodyPr vert="horz" lIns="91425" tIns="91425" rIns="91425" bIns="91425" rtlCol="0" anchor="ctr" anchorCtr="0">
            <a:normAutofit lnSpcReduction="100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pPr algn="l"/>
            <a:r>
              <a:rPr lang="en-US" dirty="0"/>
              <a:t>Payload Use Case: </a:t>
            </a:r>
            <a:br>
              <a:rPr lang="en-US" dirty="0"/>
            </a:br>
            <a:r>
              <a:rPr lang="en-US" dirty="0"/>
              <a:t>USGS Fisheries Surveys</a:t>
            </a:r>
          </a:p>
        </p:txBody>
      </p:sp>
      <p:pic>
        <p:nvPicPr>
          <p:cNvPr id="23" name="Picture 22" descr="A group of people on a beach&#10;&#10;AI-generated content may be incorrect.">
            <a:extLst>
              <a:ext uri="{FF2B5EF4-FFF2-40B4-BE49-F238E27FC236}">
                <a16:creationId xmlns:a16="http://schemas.microsoft.com/office/drawing/2014/main" id="{9024E94A-FB2E-4D38-931F-874E38C5042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448732" y="1249000"/>
            <a:ext cx="1818945" cy="1427160"/>
          </a:xfrm>
          <a:prstGeom prst="rect">
            <a:avLst/>
          </a:prstGeom>
        </p:spPr>
      </p:pic>
      <p:sp>
        <p:nvSpPr>
          <p:cNvPr id="19" name="Isosceles Triangle 18">
            <a:extLst>
              <a:ext uri="{FF2B5EF4-FFF2-40B4-BE49-F238E27FC236}">
                <a16:creationId xmlns:a16="http://schemas.microsoft.com/office/drawing/2014/main" id="{ED287A4C-863B-F36F-A289-BBB199D8970C}"/>
              </a:ext>
            </a:extLst>
          </p:cNvPr>
          <p:cNvSpPr/>
          <p:nvPr/>
        </p:nvSpPr>
        <p:spPr>
          <a:xfrm>
            <a:off x="8410917" y="4232663"/>
            <a:ext cx="759150" cy="24287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9B367E5-3592-DB52-5826-49444F2FF1F4}"/>
              </a:ext>
            </a:extLst>
          </p:cNvPr>
          <p:cNvSpPr/>
          <p:nvPr/>
        </p:nvSpPr>
        <p:spPr>
          <a:xfrm>
            <a:off x="10315014" y="4137385"/>
            <a:ext cx="646527" cy="29667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B262FE9-8A7B-DDE4-ED7F-59D920E6AF54}"/>
              </a:ext>
            </a:extLst>
          </p:cNvPr>
          <p:cNvSpPr txBox="1"/>
          <p:nvPr/>
        </p:nvSpPr>
        <p:spPr>
          <a:xfrm>
            <a:off x="10604646" y="2830771"/>
            <a:ext cx="1294563" cy="923330"/>
          </a:xfrm>
          <a:prstGeom prst="rect">
            <a:avLst/>
          </a:prstGeom>
          <a:noFill/>
          <a:ln w="15875">
            <a:solidFill>
              <a:srgbClr val="FF0000"/>
            </a:solidFill>
          </a:ln>
        </p:spPr>
        <p:txBody>
          <a:bodyPr wrap="square" rtlCol="0">
            <a:spAutoFit/>
          </a:bodyPr>
          <a:lstStyle/>
          <a:p>
            <a:r>
              <a:rPr lang="en-US" dirty="0"/>
              <a:t>Surface Acoustic Dead Zone</a:t>
            </a:r>
          </a:p>
        </p:txBody>
      </p:sp>
      <p:cxnSp>
        <p:nvCxnSpPr>
          <p:cNvPr id="31" name="Straight Arrow Connector 30">
            <a:extLst>
              <a:ext uri="{FF2B5EF4-FFF2-40B4-BE49-F238E27FC236}">
                <a16:creationId xmlns:a16="http://schemas.microsoft.com/office/drawing/2014/main" id="{680E30B7-E312-B306-7773-473F95076B64}"/>
              </a:ext>
            </a:extLst>
          </p:cNvPr>
          <p:cNvCxnSpPr>
            <a:cxnSpLocks/>
          </p:cNvCxnSpPr>
          <p:nvPr/>
        </p:nvCxnSpPr>
        <p:spPr>
          <a:xfrm flipH="1">
            <a:off x="10771627" y="3761975"/>
            <a:ext cx="257444" cy="366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202409FF-D0C7-EA7B-7576-6952069EDDB8}"/>
              </a:ext>
            </a:extLst>
          </p:cNvPr>
          <p:cNvPicPr>
            <a:picLocks noChangeAspect="1"/>
          </p:cNvPicPr>
          <p:nvPr/>
        </p:nvPicPr>
        <p:blipFill>
          <a:blip r:embed="rId7"/>
          <a:stretch>
            <a:fillRect/>
          </a:stretch>
        </p:blipFill>
        <p:spPr>
          <a:xfrm>
            <a:off x="139414" y="3713697"/>
            <a:ext cx="4513871" cy="2687103"/>
          </a:xfrm>
          <a:prstGeom prst="rect">
            <a:avLst/>
          </a:prstGeom>
        </p:spPr>
      </p:pic>
      <p:sp>
        <p:nvSpPr>
          <p:cNvPr id="43" name="TextBox 42">
            <a:extLst>
              <a:ext uri="{FF2B5EF4-FFF2-40B4-BE49-F238E27FC236}">
                <a16:creationId xmlns:a16="http://schemas.microsoft.com/office/drawing/2014/main" id="{180D42D1-6328-B12B-B448-D1043127038A}"/>
              </a:ext>
            </a:extLst>
          </p:cNvPr>
          <p:cNvSpPr txBox="1"/>
          <p:nvPr/>
        </p:nvSpPr>
        <p:spPr>
          <a:xfrm>
            <a:off x="5385997" y="6634000"/>
            <a:ext cx="7244862" cy="400110"/>
          </a:xfrm>
          <a:prstGeom prst="rect">
            <a:avLst/>
          </a:prstGeom>
          <a:noFill/>
        </p:spPr>
        <p:txBody>
          <a:bodyPr wrap="square" rtlCol="0">
            <a:spAutoFit/>
          </a:bodyPr>
          <a:lstStyle/>
          <a:p>
            <a:r>
              <a:rPr lang="en-US" sz="1000" b="1" i="1" kern="1400" spc="-50" dirty="0">
                <a:effectLst/>
                <a:latin typeface="Calibri Light" panose="020F0302020204030204" pitchFamily="34" charset="0"/>
                <a:ea typeface="Calibri Light" panose="020F0302020204030204" pitchFamily="34" charset="0"/>
                <a:cs typeface="Mangal" panose="02040503050203030202" pitchFamily="18" charset="0"/>
              </a:rPr>
              <a:t>Blair et al.  In review at ICES: Quantifying fish abundance in the surface acoustic dead zone using a long range autonomous underwater vehicle</a:t>
            </a:r>
          </a:p>
          <a:p>
            <a:endParaRPr lang="en-US" sz="1000" b="1" i="1" dirty="0"/>
          </a:p>
        </p:txBody>
      </p:sp>
      <p:pic>
        <p:nvPicPr>
          <p:cNvPr id="18" name="Picture 6" descr="Ho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66116" y="5824309"/>
            <a:ext cx="1571625" cy="61912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2938FAF-5483-FD4A-ABDB-53B0C894D918}"/>
              </a:ext>
            </a:extLst>
          </p:cNvPr>
          <p:cNvSpPr txBox="1"/>
          <p:nvPr/>
        </p:nvSpPr>
        <p:spPr>
          <a:xfrm>
            <a:off x="9196193" y="4904195"/>
            <a:ext cx="2995807" cy="382969"/>
          </a:xfrm>
          <a:prstGeom prst="rect">
            <a:avLst/>
          </a:prstGeom>
          <a:solidFill>
            <a:schemeClr val="bg1"/>
          </a:solidFill>
        </p:spPr>
        <p:txBody>
          <a:bodyPr wrap="square" rtlCol="0">
            <a:spAutoFit/>
          </a:bodyPr>
          <a:lstStyle/>
          <a:p>
            <a:endParaRPr lang="en-US" dirty="0"/>
          </a:p>
        </p:txBody>
      </p:sp>
      <p:pic>
        <p:nvPicPr>
          <p:cNvPr id="17" name="Picture 16" descr="A cartoon of a ship&#10;&#10;AI-generated content may be incorrect.">
            <a:extLst>
              <a:ext uri="{FF2B5EF4-FFF2-40B4-BE49-F238E27FC236}">
                <a16:creationId xmlns:a16="http://schemas.microsoft.com/office/drawing/2014/main" id="{B6924953-C42A-807E-6AB3-E21B6F78378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41421" y="2794589"/>
            <a:ext cx="3840668" cy="1916199"/>
          </a:xfrm>
          <a:prstGeom prst="rect">
            <a:avLst/>
          </a:prstGeom>
        </p:spPr>
      </p:pic>
    </p:spTree>
    <p:extLst>
      <p:ext uri="{BB962C8B-B14F-4D97-AF65-F5344CB8AC3E}">
        <p14:creationId xmlns:p14="http://schemas.microsoft.com/office/powerpoint/2010/main" val="219776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39A51A-62BB-0B8A-CDBD-2662020E8087}"/>
              </a:ext>
            </a:extLst>
          </p:cNvPr>
          <p:cNvSpPr txBox="1"/>
          <p:nvPr/>
        </p:nvSpPr>
        <p:spPr>
          <a:xfrm>
            <a:off x="415636" y="1492337"/>
            <a:ext cx="5232516" cy="3170099"/>
          </a:xfrm>
          <a:prstGeom prst="rect">
            <a:avLst/>
          </a:prstGeom>
          <a:noFill/>
        </p:spPr>
        <p:txBody>
          <a:bodyPr wrap="square" numCol="1" rtlCol="0">
            <a:spAutoFit/>
          </a:bodyPr>
          <a:lstStyle/>
          <a:p>
            <a:r>
              <a:rPr lang="en-US" sz="2000" b="1" dirty="0">
                <a:solidFill>
                  <a:srgbClr val="B75F48"/>
                </a:solidFill>
                <a:latin typeface="Arial" panose="020B0604020202020204" pitchFamily="34" charset="0"/>
                <a:cs typeface="Arial" panose="020B0604020202020204" pitchFamily="34" charset="0"/>
              </a:rPr>
              <a:t>Unique Features:</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Preserved filtrate: microbes &amp; eDNA</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Near-real-time in situ detection of HAB toxins and other substances with add-on analytical module 	SPR today, PCR and Full Sequencing soon</a:t>
            </a:r>
          </a:p>
          <a:p>
            <a:r>
              <a:rPr lang="en-US" sz="2000" b="1" dirty="0">
                <a:solidFill>
                  <a:srgbClr val="B75F48"/>
                </a:solidFill>
                <a:latin typeface="Arial" panose="020B0604020202020204" pitchFamily="34" charset="0"/>
                <a:cs typeface="Arial" panose="020B0604020202020204" pitchFamily="34" charset="0"/>
              </a:rPr>
              <a:t>Specs:</a:t>
            </a: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60 self-contained sample cartridges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60 day preservation stability</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Proven eDNA collection/extraction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Analytical Module interface for in situ target substance detection  </a:t>
            </a:r>
          </a:p>
        </p:txBody>
      </p:sp>
      <p:sp>
        <p:nvSpPr>
          <p:cNvPr id="34" name="Title 1"/>
          <p:cNvSpPr>
            <a:spLocks noGrp="1"/>
          </p:cNvSpPr>
          <p:nvPr>
            <p:ph type="title"/>
          </p:nvPr>
        </p:nvSpPr>
        <p:spPr/>
        <p:txBody>
          <a:bodyPr>
            <a:normAutofit fontScale="90000"/>
          </a:bodyPr>
          <a:lstStyle/>
          <a:p>
            <a:r>
              <a:rPr lang="en" sz="4000" dirty="0"/>
              <a:t>Payloads – Environmental Sampler </a:t>
            </a:r>
            <a:br>
              <a:rPr lang="en" dirty="0">
                <a:solidFill>
                  <a:srgbClr val="2B97AC"/>
                </a:solidFill>
                <a:latin typeface="Arial" panose="020B0604020202020204" pitchFamily="34" charset="0"/>
                <a:cs typeface="Arial" panose="020B0604020202020204" pitchFamily="34" charset="0"/>
              </a:rPr>
            </a:br>
            <a:r>
              <a:rPr lang="en-US" sz="3100"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MBARI 3G </a:t>
            </a:r>
            <a:r>
              <a:rPr lang="en-US" sz="3100" i="1"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ESP Microbial </a:t>
            </a:r>
            <a:r>
              <a:rPr lang="en-US" sz="3100"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Sampler</a:t>
            </a:r>
            <a:endParaRPr lang="en-US" dirty="0">
              <a:effectLst>
                <a:glow rad="38100">
                  <a:schemeClr val="bg1">
                    <a:lumMod val="65000"/>
                    <a:lumOff val="35000"/>
                    <a:alpha val="40000"/>
                  </a:schemeClr>
                </a:glow>
              </a:effectLst>
            </a:endParaRPr>
          </a:p>
        </p:txBody>
      </p:sp>
      <p:pic>
        <p:nvPicPr>
          <p:cNvPr id="3" name="Picture 2">
            <a:extLst>
              <a:ext uri="{FF2B5EF4-FFF2-40B4-BE49-F238E27FC236}">
                <a16:creationId xmlns:a16="http://schemas.microsoft.com/office/drawing/2014/main" id="{D3BDBB5E-85AD-4A72-92A3-93CAD3410A97}"/>
              </a:ext>
            </a:extLst>
          </p:cNvPr>
          <p:cNvPicPr>
            <a:picLocks noChangeAspect="1"/>
          </p:cNvPicPr>
          <p:nvPr/>
        </p:nvPicPr>
        <p:blipFill>
          <a:blip r:embed="rId3"/>
          <a:stretch>
            <a:fillRect/>
          </a:stretch>
        </p:blipFill>
        <p:spPr>
          <a:xfrm>
            <a:off x="5648152" y="1506191"/>
            <a:ext cx="6382950" cy="4796127"/>
          </a:xfrm>
          <a:prstGeom prst="rect">
            <a:avLst/>
          </a:prstGeom>
        </p:spPr>
      </p:pic>
      <p:pic>
        <p:nvPicPr>
          <p:cNvPr id="4" name="Picture 3">
            <a:extLst>
              <a:ext uri="{FF2B5EF4-FFF2-40B4-BE49-F238E27FC236}">
                <a16:creationId xmlns:a16="http://schemas.microsoft.com/office/drawing/2014/main" id="{44286886-CC9D-4366-AEDB-AA765965BD46}"/>
              </a:ext>
            </a:extLst>
          </p:cNvPr>
          <p:cNvPicPr>
            <a:picLocks noChangeAspect="1"/>
          </p:cNvPicPr>
          <p:nvPr/>
        </p:nvPicPr>
        <p:blipFill>
          <a:blip r:embed="rId4"/>
          <a:stretch>
            <a:fillRect/>
          </a:stretch>
        </p:blipFill>
        <p:spPr>
          <a:xfrm>
            <a:off x="415636" y="4921802"/>
            <a:ext cx="4946073" cy="1457736"/>
          </a:xfrm>
          <a:prstGeom prst="rect">
            <a:avLst/>
          </a:prstGeom>
        </p:spPr>
      </p:pic>
      <p:sp>
        <p:nvSpPr>
          <p:cNvPr id="5" name="Oval 4">
            <a:extLst>
              <a:ext uri="{FF2B5EF4-FFF2-40B4-BE49-F238E27FC236}">
                <a16:creationId xmlns:a16="http://schemas.microsoft.com/office/drawing/2014/main" id="{E4656380-B701-826E-CBE4-B2F6550652AA}"/>
              </a:ext>
            </a:extLst>
          </p:cNvPr>
          <p:cNvSpPr/>
          <p:nvPr/>
        </p:nvSpPr>
        <p:spPr>
          <a:xfrm>
            <a:off x="1554480" y="5570805"/>
            <a:ext cx="1146518" cy="667975"/>
          </a:xfrm>
          <a:prstGeom prst="ellipse">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12BA6C01-B304-8312-2B91-CCC003C1D44C}"/>
              </a:ext>
            </a:extLst>
          </p:cNvPr>
          <p:cNvCxnSpPr>
            <a:cxnSpLocks/>
            <a:stCxn id="8" idx="1"/>
          </p:cNvCxnSpPr>
          <p:nvPr/>
        </p:nvCxnSpPr>
        <p:spPr>
          <a:xfrm flipH="1" flipV="1">
            <a:off x="2630658" y="6077243"/>
            <a:ext cx="900333" cy="46250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CFC2D81-0096-404A-0DBC-6D83605EFB7C}"/>
              </a:ext>
            </a:extLst>
          </p:cNvPr>
          <p:cNvSpPr txBox="1"/>
          <p:nvPr/>
        </p:nvSpPr>
        <p:spPr>
          <a:xfrm>
            <a:off x="3530991" y="6355080"/>
            <a:ext cx="2658794" cy="369332"/>
          </a:xfrm>
          <a:prstGeom prst="rect">
            <a:avLst/>
          </a:prstGeom>
          <a:noFill/>
        </p:spPr>
        <p:txBody>
          <a:bodyPr wrap="square" rtlCol="0">
            <a:spAutoFit/>
          </a:bodyPr>
          <a:lstStyle/>
          <a:p>
            <a:r>
              <a:rPr lang="en-US" dirty="0"/>
              <a:t>3G ESP Module, +60 cm</a:t>
            </a:r>
          </a:p>
        </p:txBody>
      </p:sp>
    </p:spTree>
    <p:extLst>
      <p:ext uri="{BB962C8B-B14F-4D97-AF65-F5344CB8AC3E}">
        <p14:creationId xmlns:p14="http://schemas.microsoft.com/office/powerpoint/2010/main" val="2075556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4EDDFE0-179F-2863-B392-B0982D43C04A}"/>
              </a:ext>
            </a:extLst>
          </p:cNvPr>
          <p:cNvGrpSpPr/>
          <p:nvPr/>
        </p:nvGrpSpPr>
        <p:grpSpPr>
          <a:xfrm>
            <a:off x="7877908" y="179089"/>
            <a:ext cx="4220308" cy="948172"/>
            <a:chOff x="7544043" y="1457848"/>
            <a:chExt cx="4583829" cy="935156"/>
          </a:xfrm>
        </p:grpSpPr>
        <p:sp>
          <p:nvSpPr>
            <p:cNvPr id="4" name="Rounded Rectangle 6">
              <a:extLst>
                <a:ext uri="{FF2B5EF4-FFF2-40B4-BE49-F238E27FC236}">
                  <a16:creationId xmlns:a16="http://schemas.microsoft.com/office/drawing/2014/main" id="{EF81D633-121E-0057-DA66-C3B213134F47}"/>
                </a:ext>
              </a:extLst>
            </p:cNvPr>
            <p:cNvSpPr/>
            <p:nvPr/>
          </p:nvSpPr>
          <p:spPr>
            <a:xfrm>
              <a:off x="7544043" y="1487344"/>
              <a:ext cx="4583829"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TextBox 4">
              <a:extLst>
                <a:ext uri="{FF2B5EF4-FFF2-40B4-BE49-F238E27FC236}">
                  <a16:creationId xmlns:a16="http://schemas.microsoft.com/office/drawing/2014/main" id="{CEBEBDBA-6B9A-9AE3-0B70-8141BD3C9392}"/>
                </a:ext>
              </a:extLst>
            </p:cNvPr>
            <p:cNvSpPr txBox="1"/>
            <p:nvPr/>
          </p:nvSpPr>
          <p:spPr>
            <a:xfrm>
              <a:off x="8189987" y="1457848"/>
              <a:ext cx="3359506" cy="364262"/>
            </a:xfrm>
            <a:prstGeom prst="rect">
              <a:avLst/>
            </a:prstGeom>
            <a:noFill/>
          </p:spPr>
          <p:txBody>
            <a:bodyPr wrap="square">
              <a:spAutoFit/>
            </a:bodyPr>
            <a:lstStyle/>
            <a:p>
              <a:pPr marL="0" indent="0">
                <a:buNone/>
              </a:pPr>
              <a:r>
                <a:rPr lang="en-US" sz="1800" cap="none" dirty="0">
                  <a:solidFill>
                    <a:schemeClr val="bg1"/>
                  </a:solidFill>
                  <a:effectLst/>
                  <a:latin typeface="Arial Black" panose="020B0604020202020204" pitchFamily="34" charset="0"/>
                  <a:cs typeface="Arial Black" panose="020B0604020202020204" pitchFamily="34" charset="0"/>
                </a:rPr>
                <a:t>CHALLENGE:</a:t>
              </a:r>
              <a:endParaRPr lang="en-US" sz="1800" cap="none" dirty="0">
                <a:solidFill>
                  <a:schemeClr val="bg1"/>
                </a:solidFill>
                <a:effectLst/>
                <a:latin typeface="Arial" panose="020B0604020202020204" pitchFamily="34" charset="0"/>
                <a:cs typeface="Arial" panose="020B0604020202020204" pitchFamily="34" charset="0"/>
              </a:endParaRPr>
            </a:p>
          </p:txBody>
        </p:sp>
      </p:grpSp>
      <p:sp>
        <p:nvSpPr>
          <p:cNvPr id="6" name="Title 1">
            <a:extLst>
              <a:ext uri="{FF2B5EF4-FFF2-40B4-BE49-F238E27FC236}">
                <a16:creationId xmlns:a16="http://schemas.microsoft.com/office/drawing/2014/main" id="{249B1D07-4557-45C2-D4DC-91CF74947141}"/>
              </a:ext>
            </a:extLst>
          </p:cNvPr>
          <p:cNvSpPr txBox="1">
            <a:spLocks/>
          </p:cNvSpPr>
          <p:nvPr/>
        </p:nvSpPr>
        <p:spPr>
          <a:xfrm>
            <a:off x="0" y="141006"/>
            <a:ext cx="8229600" cy="1143000"/>
          </a:xfrm>
          <a:prstGeom prst="rect">
            <a:avLst/>
          </a:prstGeom>
        </p:spPr>
        <p:txBody>
          <a:bodyPr vert="horz" lIns="91425" tIns="91425" rIns="91425" bIns="91425" rtlCol="0" anchor="ctr" anchorCtr="0">
            <a:normAutofit lnSpcReduction="100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pPr algn="l"/>
            <a:r>
              <a:rPr lang="en-US" dirty="0"/>
              <a:t>Payload Use Case: </a:t>
            </a:r>
            <a:br>
              <a:rPr lang="en-US" dirty="0"/>
            </a:br>
            <a:r>
              <a:rPr lang="en-US" dirty="0"/>
              <a:t>eDNA</a:t>
            </a:r>
          </a:p>
        </p:txBody>
      </p:sp>
    </p:spTree>
    <p:extLst>
      <p:ext uri="{BB962C8B-B14F-4D97-AF65-F5344CB8AC3E}">
        <p14:creationId xmlns:p14="http://schemas.microsoft.com/office/powerpoint/2010/main" val="1946801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C9D7D3-7381-4243-8C0B-5AB3C133C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7">
            <a:extLst>
              <a:ext uri="{FF2B5EF4-FFF2-40B4-BE49-F238E27FC236}">
                <a16:creationId xmlns:a16="http://schemas.microsoft.com/office/drawing/2014/main" id="{CB097005-0217-44BF-62C3-883CCA26FF32}"/>
              </a:ext>
            </a:extLst>
          </p:cNvPr>
          <p:cNvSpPr>
            <a:spLocks noGrp="1"/>
          </p:cNvSpPr>
          <p:nvPr>
            <p:ph type="title"/>
          </p:nvPr>
        </p:nvSpPr>
        <p:spPr>
          <a:xfrm>
            <a:off x="0" y="-1159860"/>
            <a:ext cx="11845636" cy="4726276"/>
          </a:xfrm>
        </p:spPr>
        <p:txBody>
          <a:bodyPr vert="horz" lIns="91440" tIns="45720" rIns="91440" bIns="45720" rtlCol="0" anchor="ctr">
            <a:normAutofit/>
          </a:bodyPr>
          <a:lstStyle/>
          <a:p>
            <a:r>
              <a:rPr lang="en-US" sz="4000" dirty="0">
                <a:solidFill>
                  <a:schemeClr val="tx1"/>
                </a:solidFill>
              </a:rPr>
              <a:t>Project Update</a:t>
            </a:r>
            <a:br>
              <a:rPr lang="en-US" sz="4000" dirty="0">
                <a:solidFill>
                  <a:schemeClr val="tx1"/>
                </a:solidFill>
              </a:rPr>
            </a:br>
            <a:r>
              <a:rPr lang="en-US" sz="4000" dirty="0">
                <a:solidFill>
                  <a:schemeClr val="tx1"/>
                </a:solidFill>
              </a:rPr>
              <a:t> </a:t>
            </a:r>
            <a:r>
              <a:rPr lang="en-US" sz="2400" dirty="0">
                <a:solidFill>
                  <a:schemeClr val="tx1"/>
                </a:solidFill>
              </a:rPr>
              <a:t>MBARI LONG RANGE AUV - LRAUV</a:t>
            </a:r>
            <a:br>
              <a:rPr lang="en-US" sz="2400" dirty="0">
                <a:solidFill>
                  <a:schemeClr val="tx1"/>
                </a:solidFill>
              </a:rPr>
            </a:br>
            <a:endParaRPr lang="en-US" sz="4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1822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E6BD2-504E-C8EB-0CB2-6F4E2ACF99DB}"/>
              </a:ext>
            </a:extLst>
          </p:cNvPr>
          <p:cNvSpPr>
            <a:spLocks noGrp="1"/>
          </p:cNvSpPr>
          <p:nvPr>
            <p:ph type="title"/>
          </p:nvPr>
        </p:nvSpPr>
        <p:spPr>
          <a:xfrm>
            <a:off x="567169" y="548881"/>
            <a:ext cx="10972800" cy="1143000"/>
          </a:xfrm>
        </p:spPr>
        <p:txBody>
          <a:bodyPr>
            <a:normAutofit fontScale="90000"/>
          </a:bodyPr>
          <a:lstStyle/>
          <a:p>
            <a:r>
              <a:rPr lang="en-US" dirty="0"/>
              <a:t>Payloads</a:t>
            </a:r>
            <a:r>
              <a:rPr lang="en" dirty="0"/>
              <a:t> – </a:t>
            </a:r>
            <a:r>
              <a:rPr lang="en-US" dirty="0"/>
              <a:t>Piscivore</a:t>
            </a:r>
            <a:br>
              <a:rPr lang="en-US" dirty="0"/>
            </a:br>
            <a:r>
              <a:rPr lang="en-US" sz="3600" cap="none" dirty="0">
                <a:solidFill>
                  <a:schemeClr val="bg1"/>
                </a:solidFill>
                <a:effectLst/>
                <a:latin typeface="Arial Black" panose="020B0604020202020204" pitchFamily="34" charset="0"/>
                <a:cs typeface="Arial Black" panose="020B0604020202020204" pitchFamily="34" charset="0"/>
              </a:rPr>
              <a:t>How can we find rare, diffuse, highly mobile and evasive species?</a:t>
            </a:r>
            <a:br>
              <a:rPr lang="en-US" dirty="0"/>
            </a:br>
            <a:r>
              <a:rPr lang="en-US" sz="3600" cap="none" dirty="0">
                <a:solidFill>
                  <a:schemeClr val="bg1"/>
                </a:solidFill>
                <a:effectLst/>
                <a:latin typeface="Arial Black" panose="020B0604020202020204" pitchFamily="34" charset="0"/>
                <a:cs typeface="Arial Black" panose="020B0604020202020204" pitchFamily="34" charset="0"/>
              </a:rPr>
              <a:t>How can we find rare, diffuse, highly mobile and evasive species?</a:t>
            </a:r>
            <a:br>
              <a:rPr lang="en-US" dirty="0"/>
            </a:br>
            <a:endParaRPr lang="en-US" dirty="0">
              <a:solidFill>
                <a:srgbClr val="2B97AC"/>
              </a:solidFill>
              <a:latin typeface="Arial" panose="020B0604020202020204" pitchFamily="34" charset="0"/>
              <a:cs typeface="Arial" panose="020B0604020202020204" pitchFamily="34" charset="0"/>
            </a:endParaRPr>
          </a:p>
        </p:txBody>
      </p:sp>
      <p:sp>
        <p:nvSpPr>
          <p:cNvPr id="13" name="TextBox 12"/>
          <p:cNvSpPr txBox="1"/>
          <p:nvPr/>
        </p:nvSpPr>
        <p:spPr>
          <a:xfrm>
            <a:off x="666802" y="1048437"/>
            <a:ext cx="6409247" cy="2893100"/>
          </a:xfrm>
          <a:prstGeom prst="rect">
            <a:avLst/>
          </a:prstGeom>
          <a:noFill/>
        </p:spPr>
        <p:txBody>
          <a:bodyPr wrap="square" numCol="2" rtlCol="0">
            <a:spAutoFit/>
          </a:bodyPr>
          <a:lstStyle/>
          <a:p>
            <a:r>
              <a:rPr lang="en-US" sz="2000" b="1" dirty="0">
                <a:solidFill>
                  <a:srgbClr val="B75F48"/>
                </a:solidFill>
                <a:latin typeface="Arial" panose="020B0604020202020204" pitchFamily="34" charset="0"/>
                <a:cs typeface="Arial" panose="020B0604020202020204" pitchFamily="34" charset="0"/>
              </a:rPr>
              <a:t>Unique Features</a:t>
            </a:r>
          </a:p>
          <a:p>
            <a:pPr lvl="1"/>
            <a:r>
              <a:rPr lang="en-US" dirty="0">
                <a:latin typeface="Times New Roman" panose="02020603050405020304" pitchFamily="18" charset="0"/>
                <a:cs typeface="Times New Roman" panose="02020603050405020304" pitchFamily="18" charset="0"/>
              </a:rPr>
              <a:t>Add-on to LRAUV</a:t>
            </a:r>
          </a:p>
          <a:p>
            <a:pPr lvl="1"/>
            <a:r>
              <a:rPr lang="en-US" dirty="0">
                <a:latin typeface="Times New Roman" panose="02020603050405020304" pitchFamily="18" charset="0"/>
                <a:cs typeface="Times New Roman" panose="02020603050405020304" pitchFamily="18" charset="0"/>
              </a:rPr>
              <a:t>Lure to attract predators</a:t>
            </a:r>
          </a:p>
          <a:p>
            <a:pPr lvl="1"/>
            <a:r>
              <a:rPr lang="en-US" dirty="0">
                <a:latin typeface="Times New Roman" panose="02020603050405020304" pitchFamily="18" charset="0"/>
                <a:cs typeface="Times New Roman" panose="02020603050405020304" pitchFamily="18" charset="0"/>
              </a:rPr>
              <a:t>Environmental sensors</a:t>
            </a:r>
          </a:p>
          <a:p>
            <a:pPr lvl="1"/>
            <a:endParaRPr lang="en-US" dirty="0">
              <a:latin typeface="Times New Roman" panose="02020603050405020304" pitchFamily="18" charset="0"/>
              <a:cs typeface="Times New Roman" panose="02020603050405020304" pitchFamily="18" charset="0"/>
            </a:endParaRPr>
          </a:p>
          <a:p>
            <a:r>
              <a:rPr lang="en-US" dirty="0"/>
              <a:t>Characterizing the Habitat</a:t>
            </a:r>
          </a:p>
          <a:p>
            <a:r>
              <a:rPr lang="en-US" dirty="0"/>
              <a:t>Due to the extreme challenge of locating and studying  them in the wild because</a:t>
            </a:r>
          </a:p>
          <a:p>
            <a:pPr lvl="1"/>
            <a:r>
              <a:rPr lang="en-US" dirty="0"/>
              <a:t>Fast and Evasive</a:t>
            </a:r>
          </a:p>
          <a:p>
            <a:pPr lvl="1"/>
            <a:r>
              <a:rPr lang="en-US" dirty="0"/>
              <a:t>Highly Mobile </a:t>
            </a:r>
          </a:p>
          <a:p>
            <a:pPr lvl="1"/>
            <a:r>
              <a:rPr lang="en-US" dirty="0"/>
              <a:t>Rare </a:t>
            </a:r>
          </a:p>
          <a:p>
            <a:pPr lvl="1"/>
            <a:r>
              <a:rPr lang="en-US" dirty="0"/>
              <a:t>Patchy </a:t>
            </a:r>
          </a:p>
          <a:p>
            <a:pPr lvl="1"/>
            <a:r>
              <a:rPr lang="en-US" dirty="0"/>
              <a:t>Difficult to see beneath the ocean’s surface</a:t>
            </a:r>
          </a:p>
          <a:p>
            <a:endParaRPr lang="en-US" sz="2000" b="1" dirty="0">
              <a:solidFill>
                <a:srgbClr val="B75F48"/>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8A71B63-A43D-6CA1-E6C5-3EA0B8ECB928}"/>
              </a:ext>
            </a:extLst>
          </p:cNvPr>
          <p:cNvSpPr txBox="1"/>
          <p:nvPr/>
        </p:nvSpPr>
        <p:spPr>
          <a:xfrm>
            <a:off x="401864" y="4116333"/>
            <a:ext cx="2391508" cy="369332"/>
          </a:xfrm>
          <a:prstGeom prst="rect">
            <a:avLst/>
          </a:prstGeom>
          <a:noFill/>
        </p:spPr>
        <p:txBody>
          <a:bodyPr wrap="square" rtlCol="0">
            <a:spAutoFit/>
          </a:bodyPr>
          <a:lstStyle/>
          <a:p>
            <a:r>
              <a:rPr lang="en-US" sz="1800" b="1" dirty="0">
                <a:solidFill>
                  <a:srgbClr val="B75F48"/>
                </a:solidFill>
                <a:latin typeface="Arial" panose="020B0604020202020204" pitchFamily="34" charset="0"/>
                <a:cs typeface="Arial" panose="020B0604020202020204" pitchFamily="34" charset="0"/>
              </a:rPr>
              <a:t>Specs</a:t>
            </a:r>
            <a:endParaRPr lang="en-US" dirty="0"/>
          </a:p>
        </p:txBody>
      </p:sp>
      <p:pic>
        <p:nvPicPr>
          <p:cNvPr id="4" name="Picture 3">
            <a:extLst>
              <a:ext uri="{FF2B5EF4-FFF2-40B4-BE49-F238E27FC236}">
                <a16:creationId xmlns:a16="http://schemas.microsoft.com/office/drawing/2014/main" id="{D5ABE227-9540-1F91-1329-8A77B42DE1E9}"/>
              </a:ext>
            </a:extLst>
          </p:cNvPr>
          <p:cNvPicPr>
            <a:picLocks noChangeAspect="1"/>
          </p:cNvPicPr>
          <p:nvPr/>
        </p:nvPicPr>
        <p:blipFill>
          <a:blip r:embed="rId2"/>
          <a:stretch>
            <a:fillRect/>
          </a:stretch>
        </p:blipFill>
        <p:spPr>
          <a:xfrm>
            <a:off x="6179303" y="833842"/>
            <a:ext cx="5764998" cy="3153945"/>
          </a:xfrm>
          <a:prstGeom prst="rect">
            <a:avLst/>
          </a:prstGeom>
        </p:spPr>
      </p:pic>
      <p:sp>
        <p:nvSpPr>
          <p:cNvPr id="6" name="Content Placeholder 2">
            <a:extLst>
              <a:ext uri="{FF2B5EF4-FFF2-40B4-BE49-F238E27FC236}">
                <a16:creationId xmlns:a16="http://schemas.microsoft.com/office/drawing/2014/main" id="{1A28B549-457B-7E98-8903-CD740F75C34B}"/>
              </a:ext>
            </a:extLst>
          </p:cNvPr>
          <p:cNvSpPr txBox="1">
            <a:spLocks/>
          </p:cNvSpPr>
          <p:nvPr/>
        </p:nvSpPr>
        <p:spPr>
          <a:xfrm>
            <a:off x="838200" y="1349695"/>
            <a:ext cx="5644425"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0" indent="0">
              <a:buFont typeface="Arial" panose="020B0604020202020204" pitchFamily="34" charset="0"/>
              <a:buNone/>
            </a:pPr>
            <a:endParaRPr lang="en-US" dirty="0"/>
          </a:p>
        </p:txBody>
      </p:sp>
      <p:grpSp>
        <p:nvGrpSpPr>
          <p:cNvPr id="7" name="Group 6">
            <a:extLst>
              <a:ext uri="{FF2B5EF4-FFF2-40B4-BE49-F238E27FC236}">
                <a16:creationId xmlns:a16="http://schemas.microsoft.com/office/drawing/2014/main" id="{D7A81DAE-9FCB-F460-8926-002624DE50B9}"/>
              </a:ext>
            </a:extLst>
          </p:cNvPr>
          <p:cNvGrpSpPr/>
          <p:nvPr/>
        </p:nvGrpSpPr>
        <p:grpSpPr>
          <a:xfrm>
            <a:off x="541047" y="5226099"/>
            <a:ext cx="6007394" cy="615204"/>
            <a:chOff x="0" y="0"/>
            <a:chExt cx="6650718" cy="827444"/>
          </a:xfrm>
        </p:grpSpPr>
        <p:sp>
          <p:nvSpPr>
            <p:cNvPr id="10" name="Oval 9">
              <a:extLst>
                <a:ext uri="{FF2B5EF4-FFF2-40B4-BE49-F238E27FC236}">
                  <a16:creationId xmlns:a16="http://schemas.microsoft.com/office/drawing/2014/main" id="{4BE40E3F-5B35-3D3B-D254-1863D41C9CD8}"/>
                </a:ext>
              </a:extLst>
            </p:cNvPr>
            <p:cNvSpPr/>
            <p:nvPr/>
          </p:nvSpPr>
          <p:spPr>
            <a:xfrm>
              <a:off x="0" y="42027"/>
              <a:ext cx="3955551" cy="67809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1" name="Rectangle 10">
              <a:extLst>
                <a:ext uri="{FF2B5EF4-FFF2-40B4-BE49-F238E27FC236}">
                  <a16:creationId xmlns:a16="http://schemas.microsoft.com/office/drawing/2014/main" id="{39D50FEB-C75F-5B85-BE5C-C73F4103E692}"/>
                </a:ext>
              </a:extLst>
            </p:cNvPr>
            <p:cNvSpPr/>
            <p:nvPr/>
          </p:nvSpPr>
          <p:spPr>
            <a:xfrm>
              <a:off x="3832261" y="144768"/>
              <a:ext cx="246580" cy="47261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2" name="Rectangle 11">
              <a:extLst>
                <a:ext uri="{FF2B5EF4-FFF2-40B4-BE49-F238E27FC236}">
                  <a16:creationId xmlns:a16="http://schemas.microsoft.com/office/drawing/2014/main" id="{8CB08BCF-7D92-2653-C411-FF8B87B06A32}"/>
                </a:ext>
              </a:extLst>
            </p:cNvPr>
            <p:cNvSpPr/>
            <p:nvPr/>
          </p:nvSpPr>
          <p:spPr>
            <a:xfrm>
              <a:off x="3236360" y="113945"/>
              <a:ext cx="45719" cy="55480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662BEC17-6B29-0A34-F9D8-B12F7B471B43}"/>
                </a:ext>
              </a:extLst>
            </p:cNvPr>
            <p:cNvSpPr/>
            <p:nvPr/>
          </p:nvSpPr>
          <p:spPr>
            <a:xfrm>
              <a:off x="3282079" y="360524"/>
              <a:ext cx="2640459" cy="45719"/>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5" name="Rectangle 14">
              <a:extLst>
                <a:ext uri="{FF2B5EF4-FFF2-40B4-BE49-F238E27FC236}">
                  <a16:creationId xmlns:a16="http://schemas.microsoft.com/office/drawing/2014/main" id="{C78F3562-9ECC-F934-F915-8E90A5D07066}"/>
                </a:ext>
              </a:extLst>
            </p:cNvPr>
            <p:cNvSpPr/>
            <p:nvPr/>
          </p:nvSpPr>
          <p:spPr>
            <a:xfrm>
              <a:off x="5922538" y="298880"/>
              <a:ext cx="262505" cy="1643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6" name="Block Arc 15">
              <a:extLst>
                <a:ext uri="{FF2B5EF4-FFF2-40B4-BE49-F238E27FC236}">
                  <a16:creationId xmlns:a16="http://schemas.microsoft.com/office/drawing/2014/main" id="{C53E684F-0C2D-92C3-E6A2-7BA9AD4045FF}"/>
                </a:ext>
              </a:extLst>
            </p:cNvPr>
            <p:cNvSpPr/>
            <p:nvPr/>
          </p:nvSpPr>
          <p:spPr>
            <a:xfrm rot="5400000">
              <a:off x="6102853" y="298883"/>
              <a:ext cx="184935" cy="184939"/>
            </a:xfrm>
            <a:prstGeom prst="blockArc">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7" name="Lightning Bolt 16">
              <a:extLst>
                <a:ext uri="{FF2B5EF4-FFF2-40B4-BE49-F238E27FC236}">
                  <a16:creationId xmlns:a16="http://schemas.microsoft.com/office/drawing/2014/main" id="{415A6C4C-4B18-764E-9E12-078C7A265016}"/>
                </a:ext>
              </a:extLst>
            </p:cNvPr>
            <p:cNvSpPr/>
            <p:nvPr/>
          </p:nvSpPr>
          <p:spPr>
            <a:xfrm>
              <a:off x="6185043" y="580309"/>
              <a:ext cx="373014" cy="24713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8" name="Lightning Bolt 17">
              <a:extLst>
                <a:ext uri="{FF2B5EF4-FFF2-40B4-BE49-F238E27FC236}">
                  <a16:creationId xmlns:a16="http://schemas.microsoft.com/office/drawing/2014/main" id="{2D6758C8-8ED9-FC1B-2FF6-F943CBEB059D}"/>
                </a:ext>
              </a:extLst>
            </p:cNvPr>
            <p:cNvSpPr/>
            <p:nvPr/>
          </p:nvSpPr>
          <p:spPr>
            <a:xfrm rot="11465355" flipH="1">
              <a:off x="6234198" y="0"/>
              <a:ext cx="416520" cy="26147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
        <p:nvSpPr>
          <p:cNvPr id="19" name="Moon 18">
            <a:extLst>
              <a:ext uri="{FF2B5EF4-FFF2-40B4-BE49-F238E27FC236}">
                <a16:creationId xmlns:a16="http://schemas.microsoft.com/office/drawing/2014/main" id="{2CE57302-9E3F-D574-1AD4-EB2587C0236D}"/>
              </a:ext>
            </a:extLst>
          </p:cNvPr>
          <p:cNvSpPr/>
          <p:nvPr/>
        </p:nvSpPr>
        <p:spPr>
          <a:xfrm rot="10800000">
            <a:off x="7958801" y="5133162"/>
            <a:ext cx="89941" cy="869430"/>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oon 19">
            <a:extLst>
              <a:ext uri="{FF2B5EF4-FFF2-40B4-BE49-F238E27FC236}">
                <a16:creationId xmlns:a16="http://schemas.microsoft.com/office/drawing/2014/main" id="{BBB8FE12-BED5-83C5-08E8-3F5C3FB2B9AD}"/>
              </a:ext>
            </a:extLst>
          </p:cNvPr>
          <p:cNvSpPr/>
          <p:nvPr/>
        </p:nvSpPr>
        <p:spPr>
          <a:xfrm rot="10800000">
            <a:off x="8396428" y="4768629"/>
            <a:ext cx="143606" cy="1709894"/>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oon 20">
            <a:extLst>
              <a:ext uri="{FF2B5EF4-FFF2-40B4-BE49-F238E27FC236}">
                <a16:creationId xmlns:a16="http://schemas.microsoft.com/office/drawing/2014/main" id="{E18FF91E-8E30-B175-32DB-AEA397F6D95F}"/>
              </a:ext>
            </a:extLst>
          </p:cNvPr>
          <p:cNvSpPr/>
          <p:nvPr/>
        </p:nvSpPr>
        <p:spPr>
          <a:xfrm rot="10800000">
            <a:off x="8994427" y="4513794"/>
            <a:ext cx="192530" cy="2280639"/>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ontent Placeholder 4">
            <a:extLst>
              <a:ext uri="{FF2B5EF4-FFF2-40B4-BE49-F238E27FC236}">
                <a16:creationId xmlns:a16="http://schemas.microsoft.com/office/drawing/2014/main" id="{8FBB4B65-7802-4C59-61AF-E70A128551BA}"/>
              </a:ext>
            </a:extLst>
          </p:cNvPr>
          <p:cNvPicPr>
            <a:picLocks noChangeAspect="1"/>
          </p:cNvPicPr>
          <p:nvPr/>
        </p:nvPicPr>
        <p:blipFill>
          <a:blip r:embed="rId3"/>
          <a:stretch>
            <a:fillRect/>
          </a:stretch>
        </p:blipFill>
        <p:spPr>
          <a:xfrm flipH="1">
            <a:off x="9342797" y="4951225"/>
            <a:ext cx="1423796" cy="481013"/>
          </a:xfrm>
          <a:prstGeom prst="rect">
            <a:avLst/>
          </a:prstGeom>
        </p:spPr>
      </p:pic>
      <p:pic>
        <p:nvPicPr>
          <p:cNvPr id="23" name="Content Placeholder 4">
            <a:extLst>
              <a:ext uri="{FF2B5EF4-FFF2-40B4-BE49-F238E27FC236}">
                <a16:creationId xmlns:a16="http://schemas.microsoft.com/office/drawing/2014/main" id="{86C8DC4B-3260-E047-5ECD-E2C680A19B84}"/>
              </a:ext>
            </a:extLst>
          </p:cNvPr>
          <p:cNvPicPr>
            <a:picLocks noChangeAspect="1"/>
          </p:cNvPicPr>
          <p:nvPr/>
        </p:nvPicPr>
        <p:blipFill>
          <a:blip r:embed="rId3"/>
          <a:stretch>
            <a:fillRect/>
          </a:stretch>
        </p:blipFill>
        <p:spPr>
          <a:xfrm flipH="1">
            <a:off x="6782082" y="5413607"/>
            <a:ext cx="1423796" cy="481013"/>
          </a:xfrm>
          <a:prstGeom prst="rect">
            <a:avLst/>
          </a:prstGeom>
        </p:spPr>
      </p:pic>
      <p:sp>
        <p:nvSpPr>
          <p:cNvPr id="24" name="Can 4">
            <a:extLst>
              <a:ext uri="{FF2B5EF4-FFF2-40B4-BE49-F238E27FC236}">
                <a16:creationId xmlns:a16="http://schemas.microsoft.com/office/drawing/2014/main" id="{07881B41-8BA7-12BA-EA4C-DA232102FAEF}"/>
              </a:ext>
            </a:extLst>
          </p:cNvPr>
          <p:cNvSpPr/>
          <p:nvPr/>
        </p:nvSpPr>
        <p:spPr>
          <a:xfrm rot="16200000">
            <a:off x="449478" y="5378180"/>
            <a:ext cx="167265" cy="262493"/>
          </a:xfrm>
          <a:prstGeom prst="can">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2CD3E5B2-B31D-7F45-9A2D-AEFFD9466E2E}"/>
              </a:ext>
            </a:extLst>
          </p:cNvPr>
          <p:cNvCxnSpPr/>
          <p:nvPr/>
        </p:nvCxnSpPr>
        <p:spPr>
          <a:xfrm>
            <a:off x="6127811" y="5448162"/>
            <a:ext cx="5739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B4DC4FF2-8A62-1666-F902-E8688374D7A9}"/>
              </a:ext>
            </a:extLst>
          </p:cNvPr>
          <p:cNvSpPr/>
          <p:nvPr/>
        </p:nvSpPr>
        <p:spPr>
          <a:xfrm>
            <a:off x="6673175" y="5421227"/>
            <a:ext cx="122309" cy="45719"/>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D2C79E4-3A78-2E92-A171-071E06FAA284}"/>
              </a:ext>
            </a:extLst>
          </p:cNvPr>
          <p:cNvPicPr>
            <a:picLocks noChangeAspect="1"/>
          </p:cNvPicPr>
          <p:nvPr/>
        </p:nvPicPr>
        <p:blipFill>
          <a:blip r:embed="rId4"/>
          <a:stretch>
            <a:fillRect/>
          </a:stretch>
        </p:blipFill>
        <p:spPr>
          <a:xfrm>
            <a:off x="3818648" y="2733445"/>
            <a:ext cx="3395217" cy="2546413"/>
          </a:xfrm>
          <a:prstGeom prst="rect">
            <a:avLst/>
          </a:prstGeom>
        </p:spPr>
      </p:pic>
    </p:spTree>
    <p:extLst>
      <p:ext uri="{BB962C8B-B14F-4D97-AF65-F5344CB8AC3E}">
        <p14:creationId xmlns:p14="http://schemas.microsoft.com/office/powerpoint/2010/main" val="2186264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4EDDFE0-179F-2863-B392-B0982D43C04A}"/>
              </a:ext>
            </a:extLst>
          </p:cNvPr>
          <p:cNvGrpSpPr/>
          <p:nvPr/>
        </p:nvGrpSpPr>
        <p:grpSpPr>
          <a:xfrm>
            <a:off x="7877907" y="179087"/>
            <a:ext cx="4452424" cy="1785012"/>
            <a:chOff x="7544043" y="1457848"/>
            <a:chExt cx="4835939" cy="935156"/>
          </a:xfrm>
        </p:grpSpPr>
        <p:sp>
          <p:nvSpPr>
            <p:cNvPr id="4" name="Rounded Rectangle 6">
              <a:extLst>
                <a:ext uri="{FF2B5EF4-FFF2-40B4-BE49-F238E27FC236}">
                  <a16:creationId xmlns:a16="http://schemas.microsoft.com/office/drawing/2014/main" id="{EF81D633-121E-0057-DA66-C3B213134F47}"/>
                </a:ext>
              </a:extLst>
            </p:cNvPr>
            <p:cNvSpPr/>
            <p:nvPr/>
          </p:nvSpPr>
          <p:spPr>
            <a:xfrm>
              <a:off x="7544043" y="1487344"/>
              <a:ext cx="4583829"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TextBox 4">
              <a:extLst>
                <a:ext uri="{FF2B5EF4-FFF2-40B4-BE49-F238E27FC236}">
                  <a16:creationId xmlns:a16="http://schemas.microsoft.com/office/drawing/2014/main" id="{CEBEBDBA-6B9A-9AE3-0B70-8141BD3C9392}"/>
                </a:ext>
              </a:extLst>
            </p:cNvPr>
            <p:cNvSpPr txBox="1"/>
            <p:nvPr/>
          </p:nvSpPr>
          <p:spPr>
            <a:xfrm>
              <a:off x="7651001" y="1457848"/>
              <a:ext cx="4728981" cy="919080"/>
            </a:xfrm>
            <a:prstGeom prst="rect">
              <a:avLst/>
            </a:prstGeom>
            <a:noFill/>
          </p:spPr>
          <p:txBody>
            <a:bodyPr wrap="square">
              <a:spAutoFit/>
            </a:bodyPr>
            <a:lstStyle/>
            <a:p>
              <a:pPr marL="0" indent="0">
                <a:buNone/>
              </a:pPr>
              <a:r>
                <a:rPr lang="en-US" sz="1800" cap="none" err="1">
                  <a:solidFill>
                    <a:schemeClr val="bg1"/>
                  </a:solidFill>
                  <a:effectLst/>
                  <a:latin typeface="Arial Black" panose="020B0604020202020204" pitchFamily="34" charset="0"/>
                  <a:cs typeface="Arial Black" panose="020B0604020202020204" pitchFamily="34" charset="0"/>
                </a:rPr>
                <a:t>CHALLENGE</a:t>
              </a:r>
              <a:r>
                <a:rPr lang="en-US" sz="1800" cap="none">
                  <a:solidFill>
                    <a:schemeClr val="bg1"/>
                  </a:solidFill>
                  <a:effectLst/>
                  <a:latin typeface="Arial Black" panose="020B0604020202020204" pitchFamily="34" charset="0"/>
                  <a:cs typeface="Arial Black" panose="020B0604020202020204" pitchFamily="34" charset="0"/>
                </a:rPr>
                <a:t>: How </a:t>
              </a:r>
              <a:r>
                <a:rPr lang="en-US" sz="1800" cap="none" dirty="0">
                  <a:solidFill>
                    <a:schemeClr val="bg1"/>
                  </a:solidFill>
                  <a:effectLst/>
                  <a:latin typeface="Arial Black" panose="020B0604020202020204" pitchFamily="34" charset="0"/>
                  <a:cs typeface="Arial Black" panose="020B0604020202020204" pitchFamily="34" charset="0"/>
                </a:rPr>
                <a:t>do predator communities in the Monterey Bay ecosystem change seasonally and what prey field and physical habitat features do they associate with?</a:t>
              </a:r>
              <a:endParaRPr lang="en-US" sz="1800" cap="none" dirty="0">
                <a:solidFill>
                  <a:schemeClr val="bg1"/>
                </a:solidFill>
                <a:effectLst/>
                <a:latin typeface="Arial" panose="020B0604020202020204" pitchFamily="34" charset="0"/>
                <a:cs typeface="Arial" panose="020B0604020202020204" pitchFamily="34" charset="0"/>
              </a:endParaRPr>
            </a:p>
          </p:txBody>
        </p:sp>
      </p:grpSp>
      <p:sp>
        <p:nvSpPr>
          <p:cNvPr id="6" name="Title 1">
            <a:extLst>
              <a:ext uri="{FF2B5EF4-FFF2-40B4-BE49-F238E27FC236}">
                <a16:creationId xmlns:a16="http://schemas.microsoft.com/office/drawing/2014/main" id="{249B1D07-4557-45C2-D4DC-91CF74947141}"/>
              </a:ext>
            </a:extLst>
          </p:cNvPr>
          <p:cNvSpPr txBox="1">
            <a:spLocks/>
          </p:cNvSpPr>
          <p:nvPr/>
        </p:nvSpPr>
        <p:spPr>
          <a:xfrm>
            <a:off x="199294" y="253124"/>
            <a:ext cx="8229600" cy="1143000"/>
          </a:xfrm>
          <a:prstGeom prst="rect">
            <a:avLst/>
          </a:prstGeom>
        </p:spPr>
        <p:txBody>
          <a:bodyPr vert="horz" lIns="91425" tIns="91425" rIns="91425" bIns="91425" rtlCol="0" anchor="ctr" anchorCtr="0">
            <a:normAutofit lnSpcReduction="100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pPr algn="l"/>
            <a:r>
              <a:rPr lang="en-US" dirty="0"/>
              <a:t>Payload Use Case: </a:t>
            </a:r>
            <a:br>
              <a:rPr lang="en-US" dirty="0"/>
            </a:br>
            <a:r>
              <a:rPr lang="en-US" dirty="0" err="1"/>
              <a:t>Picivore</a:t>
            </a:r>
            <a:endParaRPr lang="en-US" dirty="0"/>
          </a:p>
        </p:txBody>
      </p:sp>
      <p:pic>
        <p:nvPicPr>
          <p:cNvPr id="2" name="Picture 1">
            <a:extLst>
              <a:ext uri="{FF2B5EF4-FFF2-40B4-BE49-F238E27FC236}">
                <a16:creationId xmlns:a16="http://schemas.microsoft.com/office/drawing/2014/main" id="{4AE7FD62-17B0-324A-6B42-3B9D9BD6F3CD}"/>
              </a:ext>
            </a:extLst>
          </p:cNvPr>
          <p:cNvPicPr>
            <a:picLocks noChangeAspect="1"/>
          </p:cNvPicPr>
          <p:nvPr/>
        </p:nvPicPr>
        <p:blipFill>
          <a:blip r:embed="rId2"/>
          <a:stretch>
            <a:fillRect/>
          </a:stretch>
        </p:blipFill>
        <p:spPr>
          <a:xfrm>
            <a:off x="1642870" y="2423501"/>
            <a:ext cx="4690643" cy="3931774"/>
          </a:xfrm>
          <a:prstGeom prst="rect">
            <a:avLst/>
          </a:prstGeom>
        </p:spPr>
      </p:pic>
      <p:pic>
        <p:nvPicPr>
          <p:cNvPr id="7" name="Picture 6">
            <a:extLst>
              <a:ext uri="{FF2B5EF4-FFF2-40B4-BE49-F238E27FC236}">
                <a16:creationId xmlns:a16="http://schemas.microsoft.com/office/drawing/2014/main" id="{D11E0CB5-75F6-E019-3064-580BEAAD04D8}"/>
              </a:ext>
            </a:extLst>
          </p:cNvPr>
          <p:cNvPicPr>
            <a:picLocks noChangeAspect="1"/>
          </p:cNvPicPr>
          <p:nvPr/>
        </p:nvPicPr>
        <p:blipFill>
          <a:blip r:embed="rId3">
            <a:alphaModFix/>
          </a:blip>
          <a:stretch>
            <a:fillRect/>
          </a:stretch>
        </p:blipFill>
        <p:spPr>
          <a:xfrm>
            <a:off x="10252410" y="4212779"/>
            <a:ext cx="1845805" cy="2255985"/>
          </a:xfrm>
          <a:prstGeom prst="rect">
            <a:avLst/>
          </a:prstGeom>
        </p:spPr>
      </p:pic>
      <p:pic>
        <p:nvPicPr>
          <p:cNvPr id="8" name="Picture 7">
            <a:extLst>
              <a:ext uri="{FF2B5EF4-FFF2-40B4-BE49-F238E27FC236}">
                <a16:creationId xmlns:a16="http://schemas.microsoft.com/office/drawing/2014/main" id="{93B69694-A2B8-6728-BFC3-B44C8BF8F1C8}"/>
              </a:ext>
            </a:extLst>
          </p:cNvPr>
          <p:cNvPicPr>
            <a:picLocks noChangeAspect="1"/>
          </p:cNvPicPr>
          <p:nvPr/>
        </p:nvPicPr>
        <p:blipFill>
          <a:blip r:embed="rId4"/>
          <a:stretch>
            <a:fillRect/>
          </a:stretch>
        </p:blipFill>
        <p:spPr>
          <a:xfrm>
            <a:off x="7922524" y="4232147"/>
            <a:ext cx="1829960" cy="2236617"/>
          </a:xfrm>
          <a:prstGeom prst="rect">
            <a:avLst/>
          </a:prstGeom>
        </p:spPr>
      </p:pic>
      <p:sp>
        <p:nvSpPr>
          <p:cNvPr id="9" name="Right Arrow 12">
            <a:extLst>
              <a:ext uri="{FF2B5EF4-FFF2-40B4-BE49-F238E27FC236}">
                <a16:creationId xmlns:a16="http://schemas.microsoft.com/office/drawing/2014/main" id="{7E5D4144-1B1C-C271-490A-E93830E00B8F}"/>
              </a:ext>
            </a:extLst>
          </p:cNvPr>
          <p:cNvSpPr/>
          <p:nvPr/>
        </p:nvSpPr>
        <p:spPr>
          <a:xfrm>
            <a:off x="10005139" y="5001718"/>
            <a:ext cx="404037" cy="321520"/>
          </a:xfrm>
          <a:prstGeom prst="right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10" name="Right Arrow 13">
            <a:extLst>
              <a:ext uri="{FF2B5EF4-FFF2-40B4-BE49-F238E27FC236}">
                <a16:creationId xmlns:a16="http://schemas.microsoft.com/office/drawing/2014/main" id="{AA34C1C3-DC48-37C9-6972-541012FB24FF}"/>
              </a:ext>
            </a:extLst>
          </p:cNvPr>
          <p:cNvSpPr/>
          <p:nvPr/>
        </p:nvSpPr>
        <p:spPr>
          <a:xfrm rot="10800000">
            <a:off x="9595718" y="5001717"/>
            <a:ext cx="404037" cy="321520"/>
          </a:xfrm>
          <a:prstGeom prst="right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pic>
        <p:nvPicPr>
          <p:cNvPr id="11" name="Picture 10">
            <a:extLst>
              <a:ext uri="{FF2B5EF4-FFF2-40B4-BE49-F238E27FC236}">
                <a16:creationId xmlns:a16="http://schemas.microsoft.com/office/drawing/2014/main" id="{4FB642F7-6AA8-2E5B-97ED-012221787055}"/>
              </a:ext>
            </a:extLst>
          </p:cNvPr>
          <p:cNvPicPr>
            <a:picLocks noChangeAspect="1"/>
          </p:cNvPicPr>
          <p:nvPr/>
        </p:nvPicPr>
        <p:blipFill>
          <a:blip r:embed="rId5"/>
          <a:stretch>
            <a:fillRect/>
          </a:stretch>
        </p:blipFill>
        <p:spPr>
          <a:xfrm>
            <a:off x="5308050" y="4278754"/>
            <a:ext cx="2314529" cy="2124033"/>
          </a:xfrm>
          <a:prstGeom prst="rect">
            <a:avLst/>
          </a:prstGeom>
        </p:spPr>
      </p:pic>
      <p:pic>
        <p:nvPicPr>
          <p:cNvPr id="12" name="Picture 11">
            <a:extLst>
              <a:ext uri="{FF2B5EF4-FFF2-40B4-BE49-F238E27FC236}">
                <a16:creationId xmlns:a16="http://schemas.microsoft.com/office/drawing/2014/main" id="{FDD0D116-6DD5-EEB4-CBEB-EA6B368ED3B7}"/>
              </a:ext>
            </a:extLst>
          </p:cNvPr>
          <p:cNvPicPr>
            <a:picLocks noChangeAspect="1"/>
          </p:cNvPicPr>
          <p:nvPr/>
        </p:nvPicPr>
        <p:blipFill>
          <a:blip r:embed="rId6"/>
          <a:stretch>
            <a:fillRect/>
          </a:stretch>
        </p:blipFill>
        <p:spPr>
          <a:xfrm>
            <a:off x="10485619" y="3481753"/>
            <a:ext cx="1429442" cy="952961"/>
          </a:xfrm>
          <a:prstGeom prst="rect">
            <a:avLst/>
          </a:prstGeom>
        </p:spPr>
      </p:pic>
      <p:pic>
        <p:nvPicPr>
          <p:cNvPr id="13" name="Content Placeholder 4">
            <a:extLst>
              <a:ext uri="{FF2B5EF4-FFF2-40B4-BE49-F238E27FC236}">
                <a16:creationId xmlns:a16="http://schemas.microsoft.com/office/drawing/2014/main" id="{D7AD20E1-9B5A-5AB4-D56F-DA6001B473C2}"/>
              </a:ext>
            </a:extLst>
          </p:cNvPr>
          <p:cNvPicPr>
            <a:picLocks noChangeAspect="1"/>
          </p:cNvPicPr>
          <p:nvPr/>
        </p:nvPicPr>
        <p:blipFill>
          <a:blip r:embed="rId7"/>
          <a:stretch>
            <a:fillRect/>
          </a:stretch>
        </p:blipFill>
        <p:spPr>
          <a:xfrm flipH="1">
            <a:off x="8127474" y="3752397"/>
            <a:ext cx="1420060" cy="479750"/>
          </a:xfrm>
          <a:prstGeom prst="rect">
            <a:avLst/>
          </a:prstGeom>
        </p:spPr>
      </p:pic>
    </p:spTree>
    <p:extLst>
      <p:ext uri="{BB962C8B-B14F-4D97-AF65-F5344CB8AC3E}">
        <p14:creationId xmlns:p14="http://schemas.microsoft.com/office/powerpoint/2010/main" val="2736300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609600" y="1546967"/>
            <a:ext cx="6154994" cy="2484258"/>
          </a:xfrm>
        </p:spPr>
        <p:txBody>
          <a:bodyPr numCol="1">
            <a:normAutofit/>
          </a:bodyPr>
          <a:lstStyle/>
          <a:p>
            <a:pPr marL="0" indent="0">
              <a:buNone/>
            </a:pPr>
            <a:r>
              <a:rPr lang="en-US" sz="1600" cap="none" dirty="0">
                <a:solidFill>
                  <a:schemeClr val="tx1"/>
                </a:solidFill>
                <a:effectLst>
                  <a:glow rad="38100">
                    <a:schemeClr val="bg1">
                      <a:lumMod val="50000"/>
                      <a:lumOff val="50000"/>
                      <a:alpha val="20000"/>
                    </a:schemeClr>
                  </a:glow>
                </a:effectLst>
              </a:rPr>
              <a:t>Rapid deployment to incident site using a Helicopter</a:t>
            </a:r>
          </a:p>
          <a:p>
            <a:pPr marL="0" indent="0">
              <a:buNone/>
            </a:pPr>
            <a:r>
              <a:rPr lang="en-US" sz="1600" cap="none" dirty="0">
                <a:solidFill>
                  <a:schemeClr val="tx1"/>
                </a:solidFill>
                <a:effectLst>
                  <a:glow rad="38100">
                    <a:schemeClr val="bg1">
                      <a:lumMod val="50000"/>
                      <a:lumOff val="50000"/>
                      <a:alpha val="20000"/>
                    </a:schemeClr>
                  </a:glow>
                </a:effectLst>
              </a:rPr>
              <a:t>Autonomous oil-in-water patch mapping and peak localization</a:t>
            </a:r>
          </a:p>
          <a:p>
            <a:pPr marL="0" indent="0">
              <a:buNone/>
            </a:pPr>
            <a:r>
              <a:rPr lang="en-US" sz="1600" cap="none" dirty="0">
                <a:solidFill>
                  <a:schemeClr val="tx1"/>
                </a:solidFill>
                <a:effectLst>
                  <a:glow rad="38100">
                    <a:schemeClr val="bg1">
                      <a:lumMod val="50000"/>
                      <a:lumOff val="50000"/>
                      <a:alpha val="20000"/>
                    </a:schemeClr>
                  </a:glow>
                </a:effectLst>
              </a:rPr>
              <a:t>Under-ice (cannot surface) operating mode, single beacon navigation</a:t>
            </a:r>
          </a:p>
          <a:p>
            <a:pPr marL="0" indent="0">
              <a:buNone/>
            </a:pPr>
            <a:r>
              <a:rPr lang="en-US" sz="1600" cap="none" dirty="0">
                <a:solidFill>
                  <a:schemeClr val="tx1"/>
                </a:solidFill>
                <a:effectLst>
                  <a:glow rad="38100">
                    <a:schemeClr val="bg1">
                      <a:lumMod val="50000"/>
                      <a:lumOff val="50000"/>
                      <a:alpha val="20000"/>
                    </a:schemeClr>
                  </a:glow>
                </a:effectLst>
              </a:rPr>
              <a:t>Homing and docking to thru-ice acoustic/RF Gateway for recovery</a:t>
            </a:r>
          </a:p>
          <a:p>
            <a:pPr marL="0" indent="0">
              <a:buNone/>
            </a:pPr>
            <a:r>
              <a:rPr lang="en-US" sz="1600" cap="none" dirty="0">
                <a:solidFill>
                  <a:schemeClr val="tx1"/>
                </a:solidFill>
                <a:effectLst>
                  <a:glow rad="38100">
                    <a:schemeClr val="bg1">
                      <a:lumMod val="50000"/>
                      <a:lumOff val="50000"/>
                      <a:alpha val="20000"/>
                    </a:schemeClr>
                  </a:glow>
                </a:effectLst>
              </a:rPr>
              <a:t>Development funded by US Coast Guard/DHS</a:t>
            </a:r>
          </a:p>
        </p:txBody>
      </p:sp>
      <p:pic>
        <p:nvPicPr>
          <p:cNvPr id="5" name="Content Placeholder 4">
            <a:extLst>
              <a:ext uri="{FF2B5EF4-FFF2-40B4-BE49-F238E27FC236}">
                <a16:creationId xmlns:a16="http://schemas.microsoft.com/office/drawing/2014/main" id="{FA75233F-8CC1-412F-86A4-5A59917236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3986"/>
          <a:stretch/>
        </p:blipFill>
        <p:spPr>
          <a:xfrm>
            <a:off x="3442215" y="3802942"/>
            <a:ext cx="5307569" cy="2124684"/>
          </a:xfrm>
          <a:prstGeom prst="rect">
            <a:avLst/>
          </a:prstGeom>
        </p:spPr>
      </p:pic>
      <p:sp>
        <p:nvSpPr>
          <p:cNvPr id="11" name="AutoShape 2" descr="IMG_308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2" name="Group 21">
            <a:extLst>
              <a:ext uri="{FF2B5EF4-FFF2-40B4-BE49-F238E27FC236}">
                <a16:creationId xmlns:a16="http://schemas.microsoft.com/office/drawing/2014/main" id="{2067EDAA-067F-87EE-3206-33E9D14BD4A8}"/>
              </a:ext>
            </a:extLst>
          </p:cNvPr>
          <p:cNvGrpSpPr/>
          <p:nvPr/>
        </p:nvGrpSpPr>
        <p:grpSpPr>
          <a:xfrm>
            <a:off x="537084" y="3785945"/>
            <a:ext cx="2798142" cy="2401683"/>
            <a:chOff x="8737780" y="1631628"/>
            <a:chExt cx="2798142" cy="2401683"/>
          </a:xfrm>
        </p:grpSpPr>
        <p:pic>
          <p:nvPicPr>
            <p:cNvPr id="6" name="Picture 5">
              <a:extLst>
                <a:ext uri="{FF2B5EF4-FFF2-40B4-BE49-F238E27FC236}">
                  <a16:creationId xmlns:a16="http://schemas.microsoft.com/office/drawing/2014/main" id="{1620DCCD-6C69-4EC0-9C10-572FE0163ABD}"/>
                </a:ext>
              </a:extLst>
            </p:cNvPr>
            <p:cNvPicPr>
              <a:picLocks noChangeAspect="1"/>
            </p:cNvPicPr>
            <p:nvPr/>
          </p:nvPicPr>
          <p:blipFill rotWithShape="1">
            <a:blip r:embed="rId4"/>
            <a:srcRect l="17707" r="31193" b="30994"/>
            <a:stretch/>
          </p:blipFill>
          <p:spPr>
            <a:xfrm>
              <a:off x="8737780" y="1631628"/>
              <a:ext cx="2798142" cy="2125478"/>
            </a:xfrm>
            <a:prstGeom prst="rect">
              <a:avLst/>
            </a:prstGeom>
          </p:spPr>
        </p:pic>
        <p:sp>
          <p:nvSpPr>
            <p:cNvPr id="12" name="TextBox 11">
              <a:extLst>
                <a:ext uri="{FF2B5EF4-FFF2-40B4-BE49-F238E27FC236}">
                  <a16:creationId xmlns:a16="http://schemas.microsoft.com/office/drawing/2014/main" id="{30018105-45D6-4455-83A0-8E645A0033C8}"/>
                </a:ext>
              </a:extLst>
            </p:cNvPr>
            <p:cNvSpPr txBox="1"/>
            <p:nvPr/>
          </p:nvSpPr>
          <p:spPr>
            <a:xfrm>
              <a:off x="8737780" y="3756312"/>
              <a:ext cx="2798142"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Helicopter Deployable</a:t>
              </a:r>
            </a:p>
          </p:txBody>
        </p:sp>
      </p:grpSp>
      <p:grpSp>
        <p:nvGrpSpPr>
          <p:cNvPr id="23" name="Group 22">
            <a:extLst>
              <a:ext uri="{FF2B5EF4-FFF2-40B4-BE49-F238E27FC236}">
                <a16:creationId xmlns:a16="http://schemas.microsoft.com/office/drawing/2014/main" id="{8AD62335-1554-CD31-9B07-CE16AEACFD34}"/>
              </a:ext>
            </a:extLst>
          </p:cNvPr>
          <p:cNvGrpSpPr/>
          <p:nvPr/>
        </p:nvGrpSpPr>
        <p:grpSpPr>
          <a:xfrm>
            <a:off x="7130903" y="1611610"/>
            <a:ext cx="4717508" cy="1913856"/>
            <a:chOff x="7130903" y="1719764"/>
            <a:chExt cx="4717508" cy="1913856"/>
          </a:xfrm>
        </p:grpSpPr>
        <p:pic>
          <p:nvPicPr>
            <p:cNvPr id="4" name="Picture 3">
              <a:extLst>
                <a:ext uri="{FF2B5EF4-FFF2-40B4-BE49-F238E27FC236}">
                  <a16:creationId xmlns:a16="http://schemas.microsoft.com/office/drawing/2014/main" id="{590FFF73-13F8-4C3C-A802-CE75346665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0903" y="1719764"/>
              <a:ext cx="4717508" cy="1592158"/>
            </a:xfrm>
            <a:prstGeom prst="rect">
              <a:avLst/>
            </a:prstGeom>
          </p:spPr>
        </p:pic>
        <p:sp>
          <p:nvSpPr>
            <p:cNvPr id="14" name="TextBox 13">
              <a:extLst>
                <a:ext uri="{FF2B5EF4-FFF2-40B4-BE49-F238E27FC236}">
                  <a16:creationId xmlns:a16="http://schemas.microsoft.com/office/drawing/2014/main" id="{CB1C6871-F75A-4505-A38C-3D7E8E0C1AAC}"/>
                </a:ext>
              </a:extLst>
            </p:cNvPr>
            <p:cNvSpPr txBox="1"/>
            <p:nvPr/>
          </p:nvSpPr>
          <p:spPr>
            <a:xfrm>
              <a:off x="7130903" y="3356621"/>
              <a:ext cx="4524013"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Autonomous Oil patch Mapping </a:t>
              </a:r>
            </a:p>
          </p:txBody>
        </p:sp>
      </p:grpSp>
      <p:sp>
        <p:nvSpPr>
          <p:cNvPr id="15" name="Title 14">
            <a:extLst>
              <a:ext uri="{FF2B5EF4-FFF2-40B4-BE49-F238E27FC236}">
                <a16:creationId xmlns:a16="http://schemas.microsoft.com/office/drawing/2014/main" id="{095C4FA3-5335-CA21-62C8-500F37E97E07}"/>
              </a:ext>
            </a:extLst>
          </p:cNvPr>
          <p:cNvSpPr>
            <a:spLocks noGrp="1"/>
          </p:cNvSpPr>
          <p:nvPr>
            <p:ph type="title"/>
          </p:nvPr>
        </p:nvSpPr>
        <p:spPr/>
        <p:txBody>
          <a:bodyPr>
            <a:normAutofit/>
          </a:bodyPr>
          <a:lstStyle/>
          <a:p>
            <a:pPr algn="l"/>
            <a:r>
              <a:rPr lang="en-US" sz="3200" dirty="0"/>
              <a:t>Missions</a:t>
            </a:r>
            <a:br>
              <a:rPr lang="en-US" dirty="0"/>
            </a:br>
            <a:r>
              <a:rPr lang="en-US" sz="2800" dirty="0">
                <a:solidFill>
                  <a:srgbClr val="2B97AC"/>
                </a:solidFill>
                <a:latin typeface="Arial" panose="020B0604020202020204" pitchFamily="34" charset="0"/>
                <a:cs typeface="Arial" panose="020B0604020202020204" pitchFamily="34" charset="0"/>
              </a:rPr>
              <a:t>Under-Ice Oil and Hazard Mapping</a:t>
            </a:r>
            <a:endParaRPr lang="en-US" dirty="0">
              <a:solidFill>
                <a:srgbClr val="2B97AC"/>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0B49EF2B-B395-A4C9-D0A6-98835BD16B60}"/>
              </a:ext>
            </a:extLst>
          </p:cNvPr>
          <p:cNvSpPr/>
          <p:nvPr/>
        </p:nvSpPr>
        <p:spPr>
          <a:xfrm>
            <a:off x="7130903" y="160338"/>
            <a:ext cx="4905522" cy="798662"/>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A310302-1F07-5087-1513-B96007738AC8}"/>
              </a:ext>
            </a:extLst>
          </p:cNvPr>
          <p:cNvSpPr txBox="1"/>
          <p:nvPr/>
        </p:nvSpPr>
        <p:spPr>
          <a:xfrm>
            <a:off x="7395808" y="199806"/>
            <a:ext cx="4187698" cy="646331"/>
          </a:xfrm>
          <a:prstGeom prst="rect">
            <a:avLst/>
          </a:prstGeom>
          <a:noFill/>
        </p:spPr>
        <p:txBody>
          <a:bodyPr wrap="square">
            <a:spAutoFit/>
          </a:bodyPr>
          <a:lstStyle/>
          <a:p>
            <a:pPr algn="r"/>
            <a:r>
              <a:rPr lang="en-US" sz="1800" cap="none" dirty="0">
                <a:solidFill>
                  <a:schemeClr val="bg1"/>
                </a:solidFill>
                <a:effectLst/>
                <a:latin typeface="Arial Black" panose="020B0604020202020204" pitchFamily="34" charset="0"/>
                <a:cs typeface="Arial Black" panose="020B0604020202020204" pitchFamily="34" charset="0"/>
              </a:rPr>
              <a:t>CHALLENGE:</a:t>
            </a:r>
            <a:r>
              <a:rPr lang="en-US" dirty="0">
                <a:solidFill>
                  <a:schemeClr val="bg1"/>
                </a:solidFill>
                <a:latin typeface="Arial" panose="020B0604020202020204" pitchFamily="34" charset="0"/>
                <a:cs typeface="Arial" panose="020B0604020202020204" pitchFamily="34" charset="0"/>
              </a:rPr>
              <a:t> Quickly respond to oil spills under ice in the Arctic</a:t>
            </a:r>
          </a:p>
        </p:txBody>
      </p:sp>
      <p:sp>
        <p:nvSpPr>
          <p:cNvPr id="13" name="TextBox 12">
            <a:extLst>
              <a:ext uri="{FF2B5EF4-FFF2-40B4-BE49-F238E27FC236}">
                <a16:creationId xmlns:a16="http://schemas.microsoft.com/office/drawing/2014/main" id="{217DFF9B-5749-4024-8EB6-6A5F229F3551}"/>
              </a:ext>
            </a:extLst>
          </p:cNvPr>
          <p:cNvSpPr txBox="1"/>
          <p:nvPr/>
        </p:nvSpPr>
        <p:spPr>
          <a:xfrm>
            <a:off x="8906011" y="5981856"/>
            <a:ext cx="2798142" cy="461665"/>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Thru-ice Launch/Recovery</a:t>
            </a:r>
          </a:p>
          <a:p>
            <a:pPr algn="ctr"/>
            <a:r>
              <a:rPr lang="en-US" sz="1200" i="1" dirty="0">
                <a:solidFill>
                  <a:schemeClr val="bg2">
                    <a:lumMod val="50000"/>
                  </a:schemeClr>
                </a:solidFill>
                <a:latin typeface="Arial" panose="020B0604020202020204" pitchFamily="34" charset="0"/>
                <a:cs typeface="Arial" panose="020B0604020202020204" pitchFamily="34" charset="0"/>
              </a:rPr>
              <a:t>Under-ice operations</a:t>
            </a:r>
          </a:p>
        </p:txBody>
      </p:sp>
      <p:sp>
        <p:nvSpPr>
          <p:cNvPr id="3" name="TextBox 2">
            <a:extLst>
              <a:ext uri="{FF2B5EF4-FFF2-40B4-BE49-F238E27FC236}">
                <a16:creationId xmlns:a16="http://schemas.microsoft.com/office/drawing/2014/main" id="{42F4D9FA-06AD-4382-997C-DB286A7EECF5}"/>
              </a:ext>
            </a:extLst>
          </p:cNvPr>
          <p:cNvSpPr txBox="1"/>
          <p:nvPr/>
        </p:nvSpPr>
        <p:spPr>
          <a:xfrm>
            <a:off x="4597666" y="5943833"/>
            <a:ext cx="2798142" cy="276999"/>
          </a:xfrm>
          <a:prstGeom prst="rect">
            <a:avLst/>
          </a:prstGeom>
          <a:noFill/>
        </p:spPr>
        <p:txBody>
          <a:bodyPr wrap="square" rtlCol="0">
            <a:spAutoFit/>
          </a:bodyPr>
          <a:lstStyle/>
          <a:p>
            <a:r>
              <a:rPr lang="en-US" sz="1200" i="1" dirty="0">
                <a:solidFill>
                  <a:schemeClr val="bg2">
                    <a:lumMod val="50000"/>
                  </a:schemeClr>
                </a:solidFill>
                <a:latin typeface="Arial" panose="020B0604020202020204" pitchFamily="34" charset="0"/>
                <a:cs typeface="Arial" panose="020B0604020202020204" pitchFamily="34" charset="0"/>
              </a:rPr>
              <a:t>Oil patch mapping off Santa Barbara</a:t>
            </a:r>
          </a:p>
        </p:txBody>
      </p:sp>
      <p:pic>
        <p:nvPicPr>
          <p:cNvPr id="7" name="Picture 6">
            <a:extLst>
              <a:ext uri="{FF2B5EF4-FFF2-40B4-BE49-F238E27FC236}">
                <a16:creationId xmlns:a16="http://schemas.microsoft.com/office/drawing/2014/main" id="{75E76F94-B6A6-AEF6-D3E3-43D00E8A59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6011" y="3945386"/>
            <a:ext cx="2759694" cy="1839796"/>
          </a:xfrm>
          <a:prstGeom prst="rect">
            <a:avLst/>
          </a:prstGeom>
        </p:spPr>
      </p:pic>
    </p:spTree>
    <p:extLst>
      <p:ext uri="{BB962C8B-B14F-4D97-AF65-F5344CB8AC3E}">
        <p14:creationId xmlns:p14="http://schemas.microsoft.com/office/powerpoint/2010/main" val="2735619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AUV Docking</a:t>
            </a:r>
            <a:br>
              <a:rPr lang="en-US" sz="4800" dirty="0">
                <a:latin typeface="Arial" panose="020B0604020202020204" pitchFamily="34" charset="0"/>
                <a:cs typeface="Arial" panose="020B0604020202020204" pitchFamily="34" charset="0"/>
              </a:rPr>
            </a:br>
            <a:r>
              <a:rPr lang="en-US" sz="2800" dirty="0">
                <a:solidFill>
                  <a:srgbClr val="2B97AC"/>
                </a:solidFill>
                <a:latin typeface="Arial" panose="020B0604020202020204" pitchFamily="34" charset="0"/>
                <a:cs typeface="Arial" panose="020B0604020202020204" pitchFamily="34" charset="0"/>
              </a:rPr>
              <a:t>Persistent Operations</a:t>
            </a:r>
            <a:endParaRPr lang="en-US" sz="4800" dirty="0">
              <a:solidFill>
                <a:srgbClr val="2B97AC"/>
              </a:solidFill>
              <a:latin typeface="Arial" panose="020B0604020202020204" pitchFamily="34" charset="0"/>
              <a:cs typeface="Arial" panose="020B0604020202020204" pitchFamily="34" charset="0"/>
            </a:endParaRPr>
          </a:p>
        </p:txBody>
      </p:sp>
      <p:sp>
        <p:nvSpPr>
          <p:cNvPr id="3" name="Shape 44"/>
          <p:cNvSpPr txBox="1">
            <a:spLocks/>
          </p:cNvSpPr>
          <p:nvPr/>
        </p:nvSpPr>
        <p:spPr>
          <a:xfrm>
            <a:off x="880700" y="-266974"/>
            <a:ext cx="9727769" cy="1143000"/>
          </a:xfrm>
          <a:prstGeom prst="rect">
            <a:avLst/>
          </a:prstGeom>
        </p:spPr>
        <p:txBody>
          <a:bodyPr vert="horz" lIns="91425" tIns="91425" rIns="91425" bIns="91425"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 sz="4800" b="1"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517084" y="1314142"/>
            <a:ext cx="6850367" cy="2554545"/>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Omni-directional, compliant vertical line dock</a:t>
            </a:r>
          </a:p>
          <a:p>
            <a:endParaRPr lang="en-US" sz="1600" b="1" dirty="0">
              <a:latin typeface="Arial" panose="020B0604020202020204" pitchFamily="34" charset="0"/>
              <a:cs typeface="Arial" panose="020B0604020202020204" pitchFamily="34" charset="0"/>
            </a:endParaRPr>
          </a:p>
          <a:p>
            <a:r>
              <a:rPr lang="en-US" sz="1600" b="1" dirty="0" err="1">
                <a:latin typeface="Arial" panose="020B0604020202020204" pitchFamily="34" charset="0"/>
                <a:cs typeface="Arial" panose="020B0604020202020204" pitchFamily="34" charset="0"/>
              </a:rPr>
              <a:t>Niobicon</a:t>
            </a:r>
            <a:r>
              <a:rPr lang="en-US" sz="1600" b="1" dirty="0">
                <a:latin typeface="Arial" panose="020B0604020202020204" pitchFamily="34" charset="0"/>
                <a:cs typeface="Arial" panose="020B0604020202020204" pitchFamily="34" charset="0"/>
              </a:rPr>
              <a:t> sliding contact power transfer: </a:t>
            </a:r>
            <a:r>
              <a:rPr lang="en-US" sz="1600" dirty="0">
                <a:latin typeface="Arial" panose="020B0604020202020204" pitchFamily="34" charset="0"/>
                <a:cs typeface="Arial" panose="020B0604020202020204" pitchFamily="34" charset="0"/>
              </a:rPr>
              <a:t>500 Watts (48v @ 11 amps)</a:t>
            </a:r>
          </a:p>
          <a:p>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Collaboration with Northrop Grumman</a:t>
            </a:r>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1+ Mbps data transfer, plus acoustic modem backup</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Web-based dock control interface with live video</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Input power: Solar, wave or wind energy at the surface or</a:t>
            </a:r>
          </a:p>
          <a:p>
            <a:r>
              <a:rPr lang="en-US" sz="1600" b="1" dirty="0">
                <a:latin typeface="Arial" panose="020B0604020202020204" pitchFamily="34" charset="0"/>
                <a:cs typeface="Arial" panose="020B0604020202020204" pitchFamily="34" charset="0"/>
              </a:rPr>
              <a:t>	direct connect to a seafloor cable, battery or fuel cell </a:t>
            </a:r>
          </a:p>
        </p:txBody>
      </p:sp>
      <p:pic>
        <p:nvPicPr>
          <p:cNvPr id="4" name="Picture 3">
            <a:extLst>
              <a:ext uri="{FF2B5EF4-FFF2-40B4-BE49-F238E27FC236}">
                <a16:creationId xmlns:a16="http://schemas.microsoft.com/office/drawing/2014/main" id="{79098075-691B-4E44-9FCD-8829B05D490A}"/>
              </a:ext>
            </a:extLst>
          </p:cNvPr>
          <p:cNvPicPr>
            <a:picLocks noChangeAspect="1"/>
          </p:cNvPicPr>
          <p:nvPr/>
        </p:nvPicPr>
        <p:blipFill>
          <a:blip r:embed="rId3"/>
          <a:stretch>
            <a:fillRect/>
          </a:stretch>
        </p:blipFill>
        <p:spPr>
          <a:xfrm>
            <a:off x="7931416" y="1310776"/>
            <a:ext cx="4030393" cy="5145454"/>
          </a:xfrm>
          <a:prstGeom prst="rect">
            <a:avLst/>
          </a:prstGeom>
        </p:spPr>
      </p:pic>
      <p:grpSp>
        <p:nvGrpSpPr>
          <p:cNvPr id="9" name="Group 8">
            <a:extLst>
              <a:ext uri="{FF2B5EF4-FFF2-40B4-BE49-F238E27FC236}">
                <a16:creationId xmlns:a16="http://schemas.microsoft.com/office/drawing/2014/main" id="{64FCD762-F688-F140-5487-2426E71160F9}"/>
              </a:ext>
            </a:extLst>
          </p:cNvPr>
          <p:cNvGrpSpPr/>
          <p:nvPr/>
        </p:nvGrpSpPr>
        <p:grpSpPr>
          <a:xfrm>
            <a:off x="448112" y="4069719"/>
            <a:ext cx="1761428" cy="2360096"/>
            <a:chOff x="517085" y="4233626"/>
            <a:chExt cx="1761428" cy="2360096"/>
          </a:xfrm>
        </p:grpSpPr>
        <p:pic>
          <p:nvPicPr>
            <p:cNvPr id="6" name="Picture 5"/>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517085" y="4233626"/>
              <a:ext cx="1761428" cy="1700292"/>
            </a:xfrm>
            <a:prstGeom prst="rect">
              <a:avLst/>
            </a:prstGeom>
          </p:spPr>
        </p:pic>
        <p:sp>
          <p:nvSpPr>
            <p:cNvPr id="14" name="TextBox 13">
              <a:extLst>
                <a:ext uri="{FF2B5EF4-FFF2-40B4-BE49-F238E27FC236}">
                  <a16:creationId xmlns:a16="http://schemas.microsoft.com/office/drawing/2014/main" id="{B5895A56-0A29-4CA8-AEA6-E0483D698CD8}"/>
                </a:ext>
              </a:extLst>
            </p:cNvPr>
            <p:cNvSpPr txBox="1"/>
            <p:nvPr/>
          </p:nvSpPr>
          <p:spPr>
            <a:xfrm>
              <a:off x="517085" y="5947391"/>
              <a:ext cx="1761428" cy="646331"/>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Surface buoy with Solar Energy Harvesting</a:t>
              </a:r>
            </a:p>
          </p:txBody>
        </p:sp>
      </p:grpSp>
      <p:grpSp>
        <p:nvGrpSpPr>
          <p:cNvPr id="7" name="Group 6">
            <a:extLst>
              <a:ext uri="{FF2B5EF4-FFF2-40B4-BE49-F238E27FC236}">
                <a16:creationId xmlns:a16="http://schemas.microsoft.com/office/drawing/2014/main" id="{C39BECFD-D720-6738-A9C7-C47CD4E345C0}"/>
              </a:ext>
            </a:extLst>
          </p:cNvPr>
          <p:cNvGrpSpPr/>
          <p:nvPr/>
        </p:nvGrpSpPr>
        <p:grpSpPr>
          <a:xfrm>
            <a:off x="2671345" y="4285878"/>
            <a:ext cx="2285741" cy="2000308"/>
            <a:chOff x="2759125" y="4233626"/>
            <a:chExt cx="2285741" cy="2000308"/>
          </a:xfrm>
        </p:grpSpPr>
        <p:pic>
          <p:nvPicPr>
            <p:cNvPr id="10" name="Picture 9">
              <a:extLst>
                <a:ext uri="{FF2B5EF4-FFF2-40B4-BE49-F238E27FC236}">
                  <a16:creationId xmlns:a16="http://schemas.microsoft.com/office/drawing/2014/main" id="{F39EB74A-1F6B-4C8D-80DF-28207C1C440A}"/>
                </a:ext>
              </a:extLst>
            </p:cNvPr>
            <p:cNvPicPr>
              <a:picLocks noChangeAspect="1"/>
            </p:cNvPicPr>
            <p:nvPr/>
          </p:nvPicPr>
          <p:blipFill>
            <a:blip r:embed="rId5"/>
            <a:stretch>
              <a:fillRect/>
            </a:stretch>
          </p:blipFill>
          <p:spPr>
            <a:xfrm>
              <a:off x="2759125" y="4233626"/>
              <a:ext cx="2285740" cy="1700292"/>
            </a:xfrm>
            <a:prstGeom prst="rect">
              <a:avLst/>
            </a:prstGeom>
          </p:spPr>
        </p:pic>
        <p:sp>
          <p:nvSpPr>
            <p:cNvPr id="19" name="TextBox 18">
              <a:extLst>
                <a:ext uri="{FF2B5EF4-FFF2-40B4-BE49-F238E27FC236}">
                  <a16:creationId xmlns:a16="http://schemas.microsoft.com/office/drawing/2014/main" id="{1A9ECB72-009C-4A36-940B-75F266D70052}"/>
                </a:ext>
              </a:extLst>
            </p:cNvPr>
            <p:cNvSpPr txBox="1"/>
            <p:nvPr/>
          </p:nvSpPr>
          <p:spPr>
            <a:xfrm>
              <a:off x="2759125" y="5956935"/>
              <a:ext cx="2285741"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Homing to Dock</a:t>
              </a:r>
            </a:p>
          </p:txBody>
        </p:sp>
      </p:grpSp>
      <p:grpSp>
        <p:nvGrpSpPr>
          <p:cNvPr id="8" name="Group 7">
            <a:extLst>
              <a:ext uri="{FF2B5EF4-FFF2-40B4-BE49-F238E27FC236}">
                <a16:creationId xmlns:a16="http://schemas.microsoft.com/office/drawing/2014/main" id="{2E7CDA45-5AFC-9DA7-E155-925A41DE7715}"/>
              </a:ext>
            </a:extLst>
          </p:cNvPr>
          <p:cNvGrpSpPr/>
          <p:nvPr/>
        </p:nvGrpSpPr>
        <p:grpSpPr>
          <a:xfrm>
            <a:off x="5349918" y="4285878"/>
            <a:ext cx="1657888" cy="1990764"/>
            <a:chOff x="5349918" y="4233626"/>
            <a:chExt cx="1657888" cy="1990764"/>
          </a:xfrm>
        </p:grpSpPr>
        <p:pic>
          <p:nvPicPr>
            <p:cNvPr id="13" name="Picture 12">
              <a:extLst>
                <a:ext uri="{FF2B5EF4-FFF2-40B4-BE49-F238E27FC236}">
                  <a16:creationId xmlns:a16="http://schemas.microsoft.com/office/drawing/2014/main" id="{11315EAA-C513-4CCA-97BA-B4431E2C4B7A}"/>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349918" y="4233626"/>
              <a:ext cx="1657888" cy="1700292"/>
            </a:xfrm>
            <a:prstGeom prst="rect">
              <a:avLst/>
            </a:prstGeom>
          </p:spPr>
        </p:pic>
        <p:sp>
          <p:nvSpPr>
            <p:cNvPr id="20" name="TextBox 19">
              <a:extLst>
                <a:ext uri="{FF2B5EF4-FFF2-40B4-BE49-F238E27FC236}">
                  <a16:creationId xmlns:a16="http://schemas.microsoft.com/office/drawing/2014/main" id="{6F0C474E-5594-406E-BFF3-594B7D02F5AF}"/>
                </a:ext>
              </a:extLst>
            </p:cNvPr>
            <p:cNvSpPr txBox="1"/>
            <p:nvPr/>
          </p:nvSpPr>
          <p:spPr>
            <a:xfrm>
              <a:off x="5349918" y="5947391"/>
              <a:ext cx="1657888"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AUV Parked on Dock</a:t>
              </a:r>
            </a:p>
          </p:txBody>
        </p:sp>
      </p:grpSp>
    </p:spTree>
    <p:extLst>
      <p:ext uri="{BB962C8B-B14F-4D97-AF65-F5344CB8AC3E}">
        <p14:creationId xmlns:p14="http://schemas.microsoft.com/office/powerpoint/2010/main" val="3263387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Final_layout_6-01.jpg">
            <a:extLst>
              <a:ext uri="{FF2B5EF4-FFF2-40B4-BE49-F238E27FC236}">
                <a16:creationId xmlns:a16="http://schemas.microsoft.com/office/drawing/2014/main" id="{060E26CE-DF01-4175-A730-934EDCA4776C}"/>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0" y="1214466"/>
            <a:ext cx="5831463" cy="53668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77F4C5E0-2E4D-4504-B0EA-C38850EC6DD1}"/>
              </a:ext>
            </a:extLst>
          </p:cNvPr>
          <p:cNvSpPr>
            <a:spLocks noGrp="1"/>
          </p:cNvSpPr>
          <p:nvPr>
            <p:ph type="title"/>
          </p:nvPr>
        </p:nvSpPr>
        <p:spPr>
          <a:xfrm>
            <a:off x="739840" y="-615034"/>
            <a:ext cx="9905998" cy="1905000"/>
          </a:xfrm>
        </p:spPr>
        <p:txBody>
          <a:bodyPr/>
          <a:lstStyle/>
          <a:p>
            <a:pPr algn="ctr"/>
            <a:br>
              <a:rPr lang="en-US" dirty="0">
                <a:solidFill>
                  <a:schemeClr val="accent1">
                    <a:lumMod val="75000"/>
                  </a:schemeClr>
                </a:solidFill>
              </a:rPr>
            </a:br>
            <a:r>
              <a:rPr lang="en-US" dirty="0">
                <a:solidFill>
                  <a:schemeClr val="accent1">
                    <a:lumMod val="75000"/>
                  </a:schemeClr>
                </a:solidFill>
              </a:rPr>
              <a:t> Ocean Food Webs</a:t>
            </a:r>
          </a:p>
        </p:txBody>
      </p:sp>
    </p:spTree>
    <p:extLst>
      <p:ext uri="{BB962C8B-B14F-4D97-AF65-F5344CB8AC3E}">
        <p14:creationId xmlns:p14="http://schemas.microsoft.com/office/powerpoint/2010/main" val="1018555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6E654D-4C39-4B92-B9B1-F248D06E0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00" y="1029611"/>
            <a:ext cx="6115397" cy="4987044"/>
          </a:xfrm>
          <a:prstGeom prst="rect">
            <a:avLst/>
          </a:prstGeom>
        </p:spPr>
      </p:pic>
      <p:sp>
        <p:nvSpPr>
          <p:cNvPr id="6" name="TextBox 5">
            <a:extLst>
              <a:ext uri="{FF2B5EF4-FFF2-40B4-BE49-F238E27FC236}">
                <a16:creationId xmlns:a16="http://schemas.microsoft.com/office/drawing/2014/main" id="{02C12240-45E7-48CD-A87F-A56AC65ACF78}"/>
              </a:ext>
            </a:extLst>
          </p:cNvPr>
          <p:cNvSpPr txBox="1"/>
          <p:nvPr/>
        </p:nvSpPr>
        <p:spPr>
          <a:xfrm>
            <a:off x="529036" y="5868841"/>
            <a:ext cx="5493595" cy="461665"/>
          </a:xfrm>
          <a:prstGeom prst="rect">
            <a:avLst/>
          </a:prstGeom>
          <a:noFill/>
        </p:spPr>
        <p:txBody>
          <a:bodyPr wrap="square" rtlCol="0">
            <a:spAutoFit/>
          </a:bodyPr>
          <a:lstStyle/>
          <a:p>
            <a:r>
              <a:rPr lang="en-US" sz="1200" dirty="0"/>
              <a:t>From: F. Lombard </a:t>
            </a:r>
            <a:r>
              <a:rPr lang="en-US" sz="1200" i="1" dirty="0"/>
              <a:t>et al.</a:t>
            </a:r>
            <a:r>
              <a:rPr lang="en-US" sz="1200" dirty="0"/>
              <a:t>, “Globally Consistent Quantitative Observations of Planktonic Ecosystems,” </a:t>
            </a:r>
            <a:r>
              <a:rPr lang="en-US" sz="1200" i="1" dirty="0"/>
              <a:t>Front. Mar. Sci.</a:t>
            </a:r>
            <a:r>
              <a:rPr lang="en-US" sz="1200" dirty="0"/>
              <a:t>, vol. 6, p. 196, Apr. 2019</a:t>
            </a:r>
          </a:p>
        </p:txBody>
      </p:sp>
      <p:pic>
        <p:nvPicPr>
          <p:cNvPr id="7" name="Picture 6">
            <a:extLst>
              <a:ext uri="{FF2B5EF4-FFF2-40B4-BE49-F238E27FC236}">
                <a16:creationId xmlns:a16="http://schemas.microsoft.com/office/drawing/2014/main" id="{A1DDD42C-8523-498C-B1B9-3DC9CD86825A}"/>
              </a:ext>
            </a:extLst>
          </p:cNvPr>
          <p:cNvPicPr>
            <a:picLocks noChangeAspect="1"/>
          </p:cNvPicPr>
          <p:nvPr/>
        </p:nvPicPr>
        <p:blipFill rotWithShape="1">
          <a:blip r:embed="rId4"/>
          <a:srcRect b="21815"/>
          <a:stretch/>
        </p:blipFill>
        <p:spPr>
          <a:xfrm>
            <a:off x="3571145" y="5709218"/>
            <a:ext cx="2257740" cy="238341"/>
          </a:xfrm>
          <a:prstGeom prst="rect">
            <a:avLst/>
          </a:prstGeom>
        </p:spPr>
      </p:pic>
      <p:sp>
        <p:nvSpPr>
          <p:cNvPr id="8" name="Title 1">
            <a:extLst>
              <a:ext uri="{FF2B5EF4-FFF2-40B4-BE49-F238E27FC236}">
                <a16:creationId xmlns:a16="http://schemas.microsoft.com/office/drawing/2014/main" id="{B5476147-9B06-4DA9-8CE1-9E225B99FEF6}"/>
              </a:ext>
            </a:extLst>
          </p:cNvPr>
          <p:cNvSpPr>
            <a:spLocks noGrp="1"/>
          </p:cNvSpPr>
          <p:nvPr>
            <p:ph type="title"/>
          </p:nvPr>
        </p:nvSpPr>
        <p:spPr>
          <a:xfrm>
            <a:off x="810178" y="-727576"/>
            <a:ext cx="9905998" cy="1905000"/>
          </a:xfrm>
        </p:spPr>
        <p:txBody>
          <a:bodyPr/>
          <a:lstStyle/>
          <a:p>
            <a:pPr algn="ctr"/>
            <a:br>
              <a:rPr lang="en-US" dirty="0">
                <a:solidFill>
                  <a:schemeClr val="accent1">
                    <a:lumMod val="75000"/>
                  </a:schemeClr>
                </a:solidFill>
              </a:rPr>
            </a:br>
            <a:r>
              <a:rPr lang="en-US" dirty="0">
                <a:solidFill>
                  <a:schemeClr val="accent1">
                    <a:lumMod val="75000"/>
                  </a:schemeClr>
                </a:solidFill>
              </a:rPr>
              <a:t>Tools to look at Open Ocean Life</a:t>
            </a:r>
          </a:p>
        </p:txBody>
      </p:sp>
      <p:pic>
        <p:nvPicPr>
          <p:cNvPr id="9" name="Picture 8">
            <a:extLst>
              <a:ext uri="{FF2B5EF4-FFF2-40B4-BE49-F238E27FC236}">
                <a16:creationId xmlns:a16="http://schemas.microsoft.com/office/drawing/2014/main" id="{96A010AA-C38D-4CAA-99BD-2BEA97E0A263}"/>
              </a:ext>
            </a:extLst>
          </p:cNvPr>
          <p:cNvPicPr>
            <a:picLocks noChangeAspect="1"/>
          </p:cNvPicPr>
          <p:nvPr/>
        </p:nvPicPr>
        <p:blipFill>
          <a:blip r:embed="rId5"/>
          <a:stretch>
            <a:fillRect/>
          </a:stretch>
        </p:blipFill>
        <p:spPr>
          <a:xfrm>
            <a:off x="6708968" y="1120751"/>
            <a:ext cx="5483032" cy="5184392"/>
          </a:xfrm>
          <a:prstGeom prst="rect">
            <a:avLst/>
          </a:prstGeom>
        </p:spPr>
      </p:pic>
      <p:sp>
        <p:nvSpPr>
          <p:cNvPr id="11" name="TextBox 10">
            <a:extLst>
              <a:ext uri="{FF2B5EF4-FFF2-40B4-BE49-F238E27FC236}">
                <a16:creationId xmlns:a16="http://schemas.microsoft.com/office/drawing/2014/main" id="{C910BCC1-416E-46EE-B1FD-0665B1FB6B07}"/>
              </a:ext>
            </a:extLst>
          </p:cNvPr>
          <p:cNvSpPr txBox="1"/>
          <p:nvPr/>
        </p:nvSpPr>
        <p:spPr>
          <a:xfrm>
            <a:off x="6233603" y="6321822"/>
            <a:ext cx="6115396" cy="646331"/>
          </a:xfrm>
          <a:prstGeom prst="rect">
            <a:avLst/>
          </a:prstGeom>
          <a:noFill/>
        </p:spPr>
        <p:txBody>
          <a:bodyPr wrap="square" rtlCol="0">
            <a:spAutoFit/>
          </a:bodyPr>
          <a:lstStyle/>
          <a:p>
            <a:r>
              <a:rPr lang="en-US" sz="1200" dirty="0"/>
              <a:t>From: K. J. Benoit-Bird and G. L. Lawson, “Ecological Insights from Pelagic Habitats Acquired Using Active Acoustic Techniques,” </a:t>
            </a:r>
            <a:r>
              <a:rPr lang="en-US" sz="1200" i="1" dirty="0" err="1"/>
              <a:t>Annu</a:t>
            </a:r>
            <a:r>
              <a:rPr lang="en-US" sz="1200" i="1" dirty="0"/>
              <a:t>. Rev. Mar. Sci.</a:t>
            </a:r>
            <a:r>
              <a:rPr lang="en-US" sz="1200" dirty="0"/>
              <a:t>, vol. 8, no. 1, pp. 463–490, Jan. 2016</a:t>
            </a:r>
          </a:p>
          <a:p>
            <a:endParaRPr lang="en-US" sz="1200" dirty="0"/>
          </a:p>
        </p:txBody>
      </p:sp>
      <p:sp>
        <p:nvSpPr>
          <p:cNvPr id="2" name="Rectangle 1">
            <a:extLst>
              <a:ext uri="{FF2B5EF4-FFF2-40B4-BE49-F238E27FC236}">
                <a16:creationId xmlns:a16="http://schemas.microsoft.com/office/drawing/2014/main" id="{22DDF7CE-D404-3B54-89EC-8F52B7D9E023}"/>
              </a:ext>
            </a:extLst>
          </p:cNvPr>
          <p:cNvSpPr/>
          <p:nvPr/>
        </p:nvSpPr>
        <p:spPr>
          <a:xfrm>
            <a:off x="4325816" y="3312942"/>
            <a:ext cx="1638886" cy="13364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Triton</a:t>
            </a:r>
            <a:endParaRPr lang="en-US" sz="1100" b="1" dirty="0">
              <a:solidFill>
                <a:schemeClr val="tx1"/>
              </a:solidFill>
            </a:endParaRPr>
          </a:p>
        </p:txBody>
      </p:sp>
      <p:sp>
        <p:nvSpPr>
          <p:cNvPr id="4" name="TextBox 3">
            <a:extLst>
              <a:ext uri="{FF2B5EF4-FFF2-40B4-BE49-F238E27FC236}">
                <a16:creationId xmlns:a16="http://schemas.microsoft.com/office/drawing/2014/main" id="{62041BCA-E9D0-DBD2-D59F-27F36991BE23}"/>
              </a:ext>
            </a:extLst>
          </p:cNvPr>
          <p:cNvSpPr txBox="1"/>
          <p:nvPr/>
        </p:nvSpPr>
        <p:spPr>
          <a:xfrm>
            <a:off x="2582476" y="844945"/>
            <a:ext cx="2231818" cy="369332"/>
          </a:xfrm>
          <a:prstGeom prst="rect">
            <a:avLst/>
          </a:prstGeom>
          <a:noFill/>
        </p:spPr>
        <p:txBody>
          <a:bodyPr wrap="square" rtlCol="0">
            <a:spAutoFit/>
          </a:bodyPr>
          <a:lstStyle/>
          <a:p>
            <a:r>
              <a:rPr lang="en-US" dirty="0">
                <a:solidFill>
                  <a:srgbClr val="FF0000"/>
                </a:solidFill>
              </a:rPr>
              <a:t>Optics</a:t>
            </a:r>
          </a:p>
        </p:txBody>
      </p:sp>
      <p:sp>
        <p:nvSpPr>
          <p:cNvPr id="5" name="TextBox 4">
            <a:extLst>
              <a:ext uri="{FF2B5EF4-FFF2-40B4-BE49-F238E27FC236}">
                <a16:creationId xmlns:a16="http://schemas.microsoft.com/office/drawing/2014/main" id="{12DA7B38-395E-E544-5841-41501B8E0BA0}"/>
              </a:ext>
            </a:extLst>
          </p:cNvPr>
          <p:cNvSpPr txBox="1"/>
          <p:nvPr/>
        </p:nvSpPr>
        <p:spPr>
          <a:xfrm>
            <a:off x="8957448" y="851814"/>
            <a:ext cx="2231818" cy="369332"/>
          </a:xfrm>
          <a:prstGeom prst="rect">
            <a:avLst/>
          </a:prstGeom>
          <a:noFill/>
        </p:spPr>
        <p:txBody>
          <a:bodyPr wrap="square" rtlCol="0">
            <a:spAutoFit/>
          </a:bodyPr>
          <a:lstStyle/>
          <a:p>
            <a:r>
              <a:rPr lang="en-US" dirty="0">
                <a:solidFill>
                  <a:srgbClr val="FF0000"/>
                </a:solidFill>
              </a:rPr>
              <a:t>Acoustics</a:t>
            </a:r>
          </a:p>
        </p:txBody>
      </p:sp>
      <p:sp>
        <p:nvSpPr>
          <p:cNvPr id="10" name="Oval 9">
            <a:extLst>
              <a:ext uri="{FF2B5EF4-FFF2-40B4-BE49-F238E27FC236}">
                <a16:creationId xmlns:a16="http://schemas.microsoft.com/office/drawing/2014/main" id="{0E60DF07-BFBC-8FCB-541B-02F2A25A1B5C}"/>
              </a:ext>
            </a:extLst>
          </p:cNvPr>
          <p:cNvSpPr/>
          <p:nvPr/>
        </p:nvSpPr>
        <p:spPr>
          <a:xfrm>
            <a:off x="2361159" y="3065645"/>
            <a:ext cx="4137124" cy="82084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01E1283-7093-DDCE-014C-D78EF4DB14FC}"/>
              </a:ext>
            </a:extLst>
          </p:cNvPr>
          <p:cNvSpPr/>
          <p:nvPr/>
        </p:nvSpPr>
        <p:spPr>
          <a:xfrm rot="5400000">
            <a:off x="7997330" y="3177341"/>
            <a:ext cx="4274313" cy="789448"/>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EA35F6D-4E70-078F-9256-984E7B5155E0}"/>
              </a:ext>
            </a:extLst>
          </p:cNvPr>
          <p:cNvSpPr txBox="1"/>
          <p:nvPr/>
        </p:nvSpPr>
        <p:spPr>
          <a:xfrm>
            <a:off x="10452548" y="713314"/>
            <a:ext cx="1578052" cy="646331"/>
          </a:xfrm>
          <a:prstGeom prst="rect">
            <a:avLst/>
          </a:prstGeom>
          <a:noFill/>
          <a:ln>
            <a:solidFill>
              <a:srgbClr val="FF0000"/>
            </a:solidFill>
          </a:ln>
        </p:spPr>
        <p:txBody>
          <a:bodyPr wrap="square" rtlCol="0">
            <a:spAutoFit/>
          </a:bodyPr>
          <a:lstStyle/>
          <a:p>
            <a:pPr algn="ctr"/>
            <a:r>
              <a:rPr lang="en-US" dirty="0"/>
              <a:t>LRAUV Bioacoustics</a:t>
            </a:r>
          </a:p>
        </p:txBody>
      </p:sp>
      <p:sp>
        <p:nvSpPr>
          <p:cNvPr id="14" name="TextBox 13">
            <a:extLst>
              <a:ext uri="{FF2B5EF4-FFF2-40B4-BE49-F238E27FC236}">
                <a16:creationId xmlns:a16="http://schemas.microsoft.com/office/drawing/2014/main" id="{9B04CFEE-4978-0A71-E167-760491163166}"/>
              </a:ext>
            </a:extLst>
          </p:cNvPr>
          <p:cNvSpPr txBox="1"/>
          <p:nvPr/>
        </p:nvSpPr>
        <p:spPr>
          <a:xfrm>
            <a:off x="5876317" y="2255144"/>
            <a:ext cx="1176530" cy="923330"/>
          </a:xfrm>
          <a:prstGeom prst="rect">
            <a:avLst/>
          </a:prstGeom>
          <a:noFill/>
          <a:ln>
            <a:solidFill>
              <a:srgbClr val="FF0000"/>
            </a:solidFill>
          </a:ln>
        </p:spPr>
        <p:txBody>
          <a:bodyPr wrap="square" rtlCol="0">
            <a:spAutoFit/>
          </a:bodyPr>
          <a:lstStyle/>
          <a:p>
            <a:pPr algn="ctr"/>
            <a:r>
              <a:rPr lang="en-US" dirty="0"/>
              <a:t>LRAUV Micro Imaging</a:t>
            </a:r>
          </a:p>
        </p:txBody>
      </p:sp>
    </p:spTree>
    <p:extLst>
      <p:ext uri="{BB962C8B-B14F-4D97-AF65-F5344CB8AC3E}">
        <p14:creationId xmlns:p14="http://schemas.microsoft.com/office/powerpoint/2010/main" val="3956527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F4C5E0-2E4D-4504-B0EA-C38850EC6DD1}"/>
              </a:ext>
            </a:extLst>
          </p:cNvPr>
          <p:cNvSpPr>
            <a:spLocks noGrp="1"/>
          </p:cNvSpPr>
          <p:nvPr>
            <p:ph type="title"/>
          </p:nvPr>
        </p:nvSpPr>
        <p:spPr>
          <a:xfrm>
            <a:off x="739840" y="-448779"/>
            <a:ext cx="9905998" cy="1905000"/>
          </a:xfrm>
        </p:spPr>
        <p:txBody>
          <a:bodyPr/>
          <a:lstStyle/>
          <a:p>
            <a:pPr algn="ctr"/>
            <a:br>
              <a:rPr lang="en-US" dirty="0">
                <a:solidFill>
                  <a:schemeClr val="accent1">
                    <a:lumMod val="75000"/>
                  </a:schemeClr>
                </a:solidFill>
              </a:rPr>
            </a:br>
            <a:r>
              <a:rPr lang="en-US" dirty="0">
                <a:solidFill>
                  <a:schemeClr val="accent1">
                    <a:lumMod val="75000"/>
                  </a:schemeClr>
                </a:solidFill>
              </a:rPr>
              <a:t> Emerging Technology</a:t>
            </a:r>
            <a:br>
              <a:rPr lang="en-US" dirty="0">
                <a:solidFill>
                  <a:schemeClr val="accent1">
                    <a:lumMod val="75000"/>
                  </a:schemeClr>
                </a:solidFill>
              </a:rPr>
            </a:br>
            <a:r>
              <a:rPr lang="en-US" dirty="0">
                <a:solidFill>
                  <a:schemeClr val="accent1">
                    <a:lumMod val="75000"/>
                  </a:schemeClr>
                </a:solidFill>
              </a:rPr>
              <a:t>eDNA</a:t>
            </a:r>
          </a:p>
        </p:txBody>
      </p:sp>
      <p:pic>
        <p:nvPicPr>
          <p:cNvPr id="2" name="Picture 1">
            <a:extLst>
              <a:ext uri="{FF2B5EF4-FFF2-40B4-BE49-F238E27FC236}">
                <a16:creationId xmlns:a16="http://schemas.microsoft.com/office/drawing/2014/main" id="{BFD58CB6-14BC-4BD2-8935-E79C7B79C3AB}"/>
              </a:ext>
            </a:extLst>
          </p:cNvPr>
          <p:cNvPicPr>
            <a:picLocks noChangeAspect="1"/>
          </p:cNvPicPr>
          <p:nvPr/>
        </p:nvPicPr>
        <p:blipFill>
          <a:blip r:embed="rId3"/>
          <a:stretch>
            <a:fillRect/>
          </a:stretch>
        </p:blipFill>
        <p:spPr>
          <a:xfrm>
            <a:off x="845127" y="1788730"/>
            <a:ext cx="10501745" cy="3793755"/>
          </a:xfrm>
          <a:prstGeom prst="rect">
            <a:avLst/>
          </a:prstGeom>
        </p:spPr>
      </p:pic>
      <p:sp>
        <p:nvSpPr>
          <p:cNvPr id="3" name="Rectangle 2">
            <a:extLst>
              <a:ext uri="{FF2B5EF4-FFF2-40B4-BE49-F238E27FC236}">
                <a16:creationId xmlns:a16="http://schemas.microsoft.com/office/drawing/2014/main" id="{2F2D11DF-EC3A-4D70-8DFD-90968091F721}"/>
              </a:ext>
            </a:extLst>
          </p:cNvPr>
          <p:cNvSpPr/>
          <p:nvPr/>
        </p:nvSpPr>
        <p:spPr>
          <a:xfrm>
            <a:off x="8659091" y="6196280"/>
            <a:ext cx="3532909" cy="338554"/>
          </a:xfrm>
          <a:prstGeom prst="rect">
            <a:avLst/>
          </a:prstGeom>
        </p:spPr>
        <p:txBody>
          <a:bodyPr wrap="square">
            <a:spAutoFit/>
          </a:bodyPr>
          <a:lstStyle/>
          <a:p>
            <a:r>
              <a:rPr lang="en-US" sz="1600" dirty="0">
                <a:solidFill>
                  <a:srgbClr val="070E13"/>
                </a:solidFill>
                <a:latin typeface="neue-haas-grotesk-display"/>
              </a:rPr>
              <a:t>Drawing by Kevan </a:t>
            </a:r>
            <a:r>
              <a:rPr lang="en-US" sz="1600" dirty="0" err="1">
                <a:solidFill>
                  <a:srgbClr val="070E13"/>
                </a:solidFill>
                <a:latin typeface="neue-haas-grotesk-display"/>
              </a:rPr>
              <a:t>Yamahara</a:t>
            </a:r>
            <a:r>
              <a:rPr lang="en-US" sz="1600" dirty="0">
                <a:solidFill>
                  <a:srgbClr val="070E13"/>
                </a:solidFill>
                <a:latin typeface="neue-haas-grotesk-display"/>
              </a:rPr>
              <a:t>, MBARI</a:t>
            </a:r>
            <a:endParaRPr lang="en-US" sz="1600" dirty="0"/>
          </a:p>
        </p:txBody>
      </p:sp>
    </p:spTree>
    <p:extLst>
      <p:ext uri="{BB962C8B-B14F-4D97-AF65-F5344CB8AC3E}">
        <p14:creationId xmlns:p14="http://schemas.microsoft.com/office/powerpoint/2010/main" val="1746137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1C6D-4EF6-8ED9-610D-2002996E32C2}"/>
              </a:ext>
            </a:extLst>
          </p:cNvPr>
          <p:cNvSpPr>
            <a:spLocks noGrp="1"/>
          </p:cNvSpPr>
          <p:nvPr>
            <p:ph type="title"/>
          </p:nvPr>
        </p:nvSpPr>
        <p:spPr/>
        <p:txBody>
          <a:bodyPr>
            <a:normAutofit fontScale="90000"/>
          </a:bodyPr>
          <a:lstStyle/>
          <a:p>
            <a:r>
              <a:rPr lang="en-US" dirty="0"/>
              <a:t>AUV Docking </a:t>
            </a:r>
            <a:br>
              <a:rPr lang="en-US" dirty="0"/>
            </a:br>
            <a:r>
              <a:rPr lang="en-US" dirty="0"/>
              <a:t>Science Deployment</a:t>
            </a:r>
          </a:p>
        </p:txBody>
      </p:sp>
      <p:pic>
        <p:nvPicPr>
          <p:cNvPr id="3" name="image4.png">
            <a:extLst>
              <a:ext uri="{FF2B5EF4-FFF2-40B4-BE49-F238E27FC236}">
                <a16:creationId xmlns:a16="http://schemas.microsoft.com/office/drawing/2014/main" id="{30075279-AFC7-149E-9208-29144479D757}"/>
              </a:ext>
            </a:extLst>
          </p:cNvPr>
          <p:cNvPicPr/>
          <p:nvPr/>
        </p:nvPicPr>
        <p:blipFill>
          <a:blip r:embed="rId2"/>
          <a:srcRect/>
          <a:stretch>
            <a:fillRect/>
          </a:stretch>
        </p:blipFill>
        <p:spPr>
          <a:xfrm>
            <a:off x="6668013" y="2516163"/>
            <a:ext cx="2386965" cy="1544320"/>
          </a:xfrm>
          <a:prstGeom prst="rect">
            <a:avLst/>
          </a:prstGeom>
          <a:ln/>
        </p:spPr>
      </p:pic>
    </p:spTree>
    <p:extLst>
      <p:ext uri="{BB962C8B-B14F-4D97-AF65-F5344CB8AC3E}">
        <p14:creationId xmlns:p14="http://schemas.microsoft.com/office/powerpoint/2010/main" val="1426656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pace shuttle in the sky&#10;&#10;Description automatically generated with low confidence">
            <a:extLst>
              <a:ext uri="{FF2B5EF4-FFF2-40B4-BE49-F238E27FC236}">
                <a16:creationId xmlns:a16="http://schemas.microsoft.com/office/drawing/2014/main" id="{88A02CD5-FFB5-CE88-6F99-3CBB24FA201E}"/>
              </a:ext>
            </a:extLst>
          </p:cNvPr>
          <p:cNvPicPr>
            <a:picLocks noChangeAspect="1"/>
          </p:cNvPicPr>
          <p:nvPr/>
        </p:nvPicPr>
        <p:blipFill rotWithShape="1">
          <a:blip r:embed="rId3" cstate="hqprint">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a:solidFill>
            <a:srgbClr val="004061"/>
          </a:solidFill>
        </p:spPr>
      </p:pic>
      <p:sp>
        <p:nvSpPr>
          <p:cNvPr id="10" name="Title 17">
            <a:extLst>
              <a:ext uri="{FF2B5EF4-FFF2-40B4-BE49-F238E27FC236}">
                <a16:creationId xmlns:a16="http://schemas.microsoft.com/office/drawing/2014/main" id="{CB097005-0217-44BF-62C3-883CCA26FF32}"/>
              </a:ext>
            </a:extLst>
          </p:cNvPr>
          <p:cNvSpPr>
            <a:spLocks noGrp="1"/>
          </p:cNvSpPr>
          <p:nvPr>
            <p:ph type="title"/>
          </p:nvPr>
        </p:nvSpPr>
        <p:spPr>
          <a:xfrm>
            <a:off x="1025012" y="1058957"/>
            <a:ext cx="4058264" cy="4726276"/>
          </a:xfrm>
        </p:spPr>
        <p:txBody>
          <a:bodyPr vert="horz" lIns="91440" tIns="45720" rIns="91440" bIns="45720" rtlCol="0" anchor="ctr">
            <a:normAutofit/>
          </a:bodyPr>
          <a:lstStyle/>
          <a:p>
            <a:pPr algn="r"/>
            <a:r>
              <a:rPr lang="en-US" sz="4000" dirty="0">
                <a:solidFill>
                  <a:srgbClr val="FFFFFF"/>
                </a:solidFill>
              </a:rPr>
              <a:t>Summary</a:t>
            </a:r>
            <a:br>
              <a:rPr lang="en-US" sz="4000" dirty="0">
                <a:solidFill>
                  <a:srgbClr val="FFFFFF"/>
                </a:solidFill>
              </a:rPr>
            </a:br>
            <a:r>
              <a:rPr lang="en-US" sz="3200" dirty="0">
                <a:solidFill>
                  <a:srgbClr val="FFFFFF"/>
                </a:solidFill>
                <a:latin typeface="Arial" panose="020B0604020202020204" pitchFamily="34" charset="0"/>
                <a:cs typeface="Arial" panose="020B0604020202020204" pitchFamily="34" charset="0"/>
              </a:rPr>
              <a:t>MBARI’s LRAUV is:</a:t>
            </a:r>
            <a:endParaRPr lang="en-US" sz="4000" dirty="0">
              <a:solidFill>
                <a:srgbClr val="FFFFFF"/>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4357653-8933-9D34-099F-D14A967F5CFB}"/>
              </a:ext>
            </a:extLst>
          </p:cNvPr>
          <p:cNvSpPr txBox="1"/>
          <p:nvPr/>
        </p:nvSpPr>
        <p:spPr>
          <a:xfrm>
            <a:off x="6282810" y="1058957"/>
            <a:ext cx="4621159" cy="4726276"/>
          </a:xfrm>
          <a:prstGeom prst="rect">
            <a:avLst/>
          </a:prstGeom>
        </p:spPr>
        <p:txBody>
          <a:bodyPr vert="horz" lIns="91440" tIns="45720" rIns="91440" bIns="45720" rtlCol="0" anchor="ctr">
            <a:normAutofit/>
          </a:bodyPr>
          <a:lstStyle/>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Medium Sized, Multi-Mission AUV</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 </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Long-Range Transit Mode </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Suite of Payloads, including</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eDNA Sampling, Fisheries Echo-sounder, Imaging and Mapping</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Solar-Powered Docking Station for persistent operations</a:t>
            </a:r>
          </a:p>
        </p:txBody>
      </p:sp>
      <p:cxnSp>
        <p:nvCxnSpPr>
          <p:cNvPr id="14" name="Straight Connector 13">
            <a:extLst>
              <a:ext uri="{FF2B5EF4-FFF2-40B4-BE49-F238E27FC236}">
                <a16:creationId xmlns:a16="http://schemas.microsoft.com/office/drawing/2014/main" id="{14CC8750-AF26-BF57-3266-54511824901A}"/>
              </a:ext>
            </a:extLst>
          </p:cNvPr>
          <p:cNvCxnSpPr>
            <a:cxnSpLocks/>
          </p:cNvCxnSpPr>
          <p:nvPr/>
        </p:nvCxnSpPr>
        <p:spPr>
          <a:xfrm>
            <a:off x="5643711" y="1814521"/>
            <a:ext cx="0" cy="321514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71594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22B4E-7800-1541-AA9B-2599D8518041}"/>
              </a:ext>
            </a:extLst>
          </p:cNvPr>
          <p:cNvSpPr>
            <a:spLocks noGrp="1"/>
          </p:cNvSpPr>
          <p:nvPr>
            <p:ph type="title"/>
          </p:nvPr>
        </p:nvSpPr>
        <p:spPr>
          <a:xfrm>
            <a:off x="1585056" y="120539"/>
            <a:ext cx="8229600" cy="1143000"/>
          </a:xfrm>
        </p:spPr>
        <p:txBody>
          <a:bodyPr>
            <a:normAutofit/>
          </a:bodyPr>
          <a:lstStyle/>
          <a:p>
            <a:r>
              <a:rPr lang="en-US" dirty="0"/>
              <a:t>Killer App1: </a:t>
            </a:r>
            <a:br>
              <a:rPr lang="en-US" dirty="0"/>
            </a:br>
            <a:r>
              <a:rPr lang="en-US" dirty="0"/>
              <a:t>Chasing Eddies</a:t>
            </a:r>
          </a:p>
        </p:txBody>
      </p:sp>
      <p:pic>
        <p:nvPicPr>
          <p:cNvPr id="6" name="Picture 5" descr="U:\Downloads\Fig3_LRAUV_SectionMap (1).jpg">
            <a:extLst>
              <a:ext uri="{FF2B5EF4-FFF2-40B4-BE49-F238E27FC236}">
                <a16:creationId xmlns:a16="http://schemas.microsoft.com/office/drawing/2014/main" id="{3B33081B-72C7-764C-926C-9221F76D44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545146"/>
            <a:ext cx="3553852" cy="3036798"/>
          </a:xfrm>
          <a:prstGeom prst="rect">
            <a:avLst/>
          </a:prstGeom>
          <a:noFill/>
          <a:ln>
            <a:noFill/>
          </a:ln>
        </p:spPr>
      </p:pic>
      <p:pic>
        <p:nvPicPr>
          <p:cNvPr id="7" name="Picture 6" descr="U:\Downloads\Fig4_LRAUV_Sections.jpg">
            <a:extLst>
              <a:ext uri="{FF2B5EF4-FFF2-40B4-BE49-F238E27FC236}">
                <a16:creationId xmlns:a16="http://schemas.microsoft.com/office/drawing/2014/main" id="{CBFADD09-9F61-A74B-B26D-80154CDEE7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5053" y="3575164"/>
            <a:ext cx="4964223" cy="3036798"/>
          </a:xfrm>
          <a:prstGeom prst="rect">
            <a:avLst/>
          </a:prstGeom>
          <a:noFill/>
          <a:ln>
            <a:noFill/>
          </a:ln>
        </p:spPr>
      </p:pic>
      <p:pic>
        <p:nvPicPr>
          <p:cNvPr id="12" name="Picture 11">
            <a:extLst>
              <a:ext uri="{FF2B5EF4-FFF2-40B4-BE49-F238E27FC236}">
                <a16:creationId xmlns:a16="http://schemas.microsoft.com/office/drawing/2014/main" id="{0D83FA7F-B3B9-9E4F-AF08-D42462C85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0132" y="794920"/>
            <a:ext cx="2958287" cy="2564821"/>
          </a:xfrm>
          <a:prstGeom prst="rect">
            <a:avLst/>
          </a:prstGeom>
        </p:spPr>
      </p:pic>
      <p:sp>
        <p:nvSpPr>
          <p:cNvPr id="14" name="Content Placeholder 13">
            <a:extLst>
              <a:ext uri="{FF2B5EF4-FFF2-40B4-BE49-F238E27FC236}">
                <a16:creationId xmlns:a16="http://schemas.microsoft.com/office/drawing/2014/main" id="{113E7D45-AD33-604D-90F8-E737E87ED620}"/>
              </a:ext>
            </a:extLst>
          </p:cNvPr>
          <p:cNvSpPr>
            <a:spLocks noGrp="1"/>
          </p:cNvSpPr>
          <p:nvPr>
            <p:ph idx="1"/>
          </p:nvPr>
        </p:nvSpPr>
        <p:spPr>
          <a:xfrm>
            <a:off x="-6705600" y="1524001"/>
            <a:ext cx="8229600" cy="4525963"/>
          </a:xfrm>
        </p:spPr>
        <p:txBody>
          <a:bodyPr/>
          <a:lstStyle/>
          <a:p>
            <a:endParaRPr lang="en-US" dirty="0"/>
          </a:p>
        </p:txBody>
      </p:sp>
      <p:sp>
        <p:nvSpPr>
          <p:cNvPr id="15" name="TextBox 14">
            <a:extLst>
              <a:ext uri="{FF2B5EF4-FFF2-40B4-BE49-F238E27FC236}">
                <a16:creationId xmlns:a16="http://schemas.microsoft.com/office/drawing/2014/main" id="{F52AFBD0-5112-BC48-BF65-A21D016857F2}"/>
              </a:ext>
            </a:extLst>
          </p:cNvPr>
          <p:cNvSpPr txBox="1"/>
          <p:nvPr/>
        </p:nvSpPr>
        <p:spPr>
          <a:xfrm>
            <a:off x="653881" y="1112972"/>
            <a:ext cx="6202488"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Surveyed eddy field north of Hawaii</a:t>
            </a:r>
          </a:p>
          <a:p>
            <a:pPr marL="285750" indent="-285750">
              <a:buFont typeface="Arial" panose="020B0604020202020204" pitchFamily="34" charset="0"/>
              <a:buChar char="•"/>
            </a:pPr>
            <a:r>
              <a:rPr lang="en-US" sz="2000" dirty="0"/>
              <a:t>Deployed</a:t>
            </a:r>
          </a:p>
          <a:p>
            <a:pPr marL="742950" lvl="1" indent="-285750">
              <a:buFont typeface="Arial" panose="020B0604020202020204" pitchFamily="34" charset="0"/>
              <a:buChar char="•"/>
            </a:pPr>
            <a:r>
              <a:rPr lang="en-US" sz="2000" dirty="0"/>
              <a:t> LRAUV </a:t>
            </a:r>
            <a:r>
              <a:rPr lang="en-US" sz="2000" i="1" dirty="0"/>
              <a:t>Opah</a:t>
            </a:r>
            <a:r>
              <a:rPr lang="en-US" sz="2000" dirty="0"/>
              <a:t> at N edge, head S</a:t>
            </a:r>
          </a:p>
          <a:p>
            <a:pPr marL="742950" lvl="1" indent="-285750">
              <a:buFont typeface="Arial" panose="020B0604020202020204" pitchFamily="34" charset="0"/>
              <a:buChar char="•"/>
            </a:pPr>
            <a:r>
              <a:rPr lang="en-US" sz="2000" dirty="0"/>
              <a:t>LRAUV</a:t>
            </a:r>
            <a:r>
              <a:rPr lang="en-US" sz="2000" i="1" dirty="0"/>
              <a:t> Aku</a:t>
            </a:r>
            <a:r>
              <a:rPr lang="en-US" sz="2000" dirty="0"/>
              <a:t> at E edge, head W</a:t>
            </a:r>
          </a:p>
          <a:p>
            <a:pPr marL="742950" lvl="1" indent="-285750">
              <a:buFont typeface="Arial" panose="020B0604020202020204" pitchFamily="34" charset="0"/>
              <a:buChar char="•"/>
            </a:pPr>
            <a:r>
              <a:rPr lang="en-US" sz="2000" dirty="0"/>
              <a:t>Eddy transect is really a glider task</a:t>
            </a:r>
          </a:p>
          <a:p>
            <a:pPr marL="285750" indent="-285750">
              <a:buFont typeface="Arial" panose="020B0604020202020204" pitchFamily="34" charset="0"/>
              <a:buChar char="•"/>
            </a:pPr>
            <a:r>
              <a:rPr lang="en-US" sz="2000" dirty="0"/>
              <a:t>Deep Chlorophyll Max (DCM)</a:t>
            </a:r>
          </a:p>
          <a:p>
            <a:pPr marL="285750" indent="-285750">
              <a:buFont typeface="Arial" panose="020B0604020202020204" pitchFamily="34" charset="0"/>
              <a:buChar char="•"/>
            </a:pPr>
            <a:r>
              <a:rPr lang="en-US" sz="2000" dirty="0"/>
              <a:t>Started multi-day observation and sampling missions</a:t>
            </a:r>
          </a:p>
        </p:txBody>
      </p:sp>
    </p:spTree>
    <p:extLst>
      <p:ext uri="{BB962C8B-B14F-4D97-AF65-F5344CB8AC3E}">
        <p14:creationId xmlns:p14="http://schemas.microsoft.com/office/powerpoint/2010/main" val="3862540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C9D7D3-7381-4243-8C0B-5AB3C133C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7">
            <a:extLst>
              <a:ext uri="{FF2B5EF4-FFF2-40B4-BE49-F238E27FC236}">
                <a16:creationId xmlns:a16="http://schemas.microsoft.com/office/drawing/2014/main" id="{CB097005-0217-44BF-62C3-883CCA26FF32}"/>
              </a:ext>
            </a:extLst>
          </p:cNvPr>
          <p:cNvSpPr>
            <a:spLocks noGrp="1"/>
          </p:cNvSpPr>
          <p:nvPr>
            <p:ph type="title"/>
          </p:nvPr>
        </p:nvSpPr>
        <p:spPr>
          <a:xfrm>
            <a:off x="0" y="-1159860"/>
            <a:ext cx="11845636" cy="4726276"/>
          </a:xfrm>
        </p:spPr>
        <p:txBody>
          <a:bodyPr vert="horz" lIns="91440" tIns="45720" rIns="91440" bIns="45720" rtlCol="0" anchor="ctr">
            <a:normAutofit/>
          </a:bodyPr>
          <a:lstStyle/>
          <a:p>
            <a:r>
              <a:rPr lang="en-US" sz="4000" dirty="0">
                <a:solidFill>
                  <a:schemeClr val="tx1"/>
                </a:solidFill>
              </a:rPr>
              <a:t>Project Update</a:t>
            </a:r>
            <a:br>
              <a:rPr lang="en-US" sz="4000" dirty="0">
                <a:solidFill>
                  <a:schemeClr val="tx1"/>
                </a:solidFill>
              </a:rPr>
            </a:br>
            <a:r>
              <a:rPr lang="en-US" sz="4000" dirty="0">
                <a:solidFill>
                  <a:schemeClr val="tx1"/>
                </a:solidFill>
              </a:rPr>
              <a:t> </a:t>
            </a:r>
            <a:r>
              <a:rPr lang="en-US" sz="2400" dirty="0">
                <a:solidFill>
                  <a:schemeClr val="tx1"/>
                </a:solidFill>
              </a:rPr>
              <a:t>MBARI LONG RANGE AUV - LRAUV</a:t>
            </a:r>
            <a:br>
              <a:rPr lang="en-US" sz="2400" dirty="0">
                <a:solidFill>
                  <a:schemeClr val="tx1"/>
                </a:solidFill>
              </a:rPr>
            </a:br>
            <a:endParaRPr lang="en-US" sz="4000"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698650F-93D7-391C-97A2-E45A9E6E28A5}"/>
              </a:ext>
            </a:extLst>
          </p:cNvPr>
          <p:cNvSpPr txBox="1"/>
          <p:nvPr/>
        </p:nvSpPr>
        <p:spPr>
          <a:xfrm>
            <a:off x="439153" y="4571999"/>
            <a:ext cx="5708428" cy="2465290"/>
          </a:xfrm>
          <a:prstGeom prst="rect">
            <a:avLst/>
          </a:prstGeom>
          <a:noFill/>
        </p:spPr>
        <p:txBody>
          <a:bodyPr wrap="square" rtlCol="0">
            <a:spAutoFit/>
          </a:bodyPr>
          <a:lstStyle/>
          <a:p>
            <a:pPr>
              <a:lnSpc>
                <a:spcPct val="90000"/>
              </a:lnSpc>
              <a:spcAft>
                <a:spcPts val="600"/>
              </a:spcAft>
              <a:buClr>
                <a:schemeClr val="bg1"/>
              </a:buClr>
              <a:buSzPct val="100000"/>
            </a:pPr>
            <a:r>
              <a:rPr lang="en-US" sz="1800" b="1" dirty="0">
                <a:solidFill>
                  <a:schemeClr val="bg1"/>
                </a:solidFill>
                <a:latin typeface="Arial" panose="020B0604020202020204" pitchFamily="34" charset="0"/>
                <a:cs typeface="Arial" panose="020B0604020202020204" pitchFamily="34" charset="0"/>
              </a:rPr>
              <a:t>SECTION OUTLINE:</a:t>
            </a:r>
          </a:p>
          <a:p>
            <a:pPr marL="342900" indent="-342900">
              <a:spcAft>
                <a:spcPts val="600"/>
              </a:spcAft>
              <a:buClr>
                <a:schemeClr val="bg1"/>
              </a:buClr>
              <a:buSzPct val="100000"/>
              <a:buFont typeface="+mj-lt"/>
              <a:buAutoNum type="arabicPeriod"/>
            </a:pPr>
            <a:r>
              <a:rPr lang="en-US" sz="1800" dirty="0">
                <a:solidFill>
                  <a:schemeClr val="bg1"/>
                </a:solidFill>
                <a:latin typeface="Arial" panose="020B0604020202020204" pitchFamily="34" charset="0"/>
                <a:cs typeface="Arial" panose="020B0604020202020204" pitchFamily="34" charset="0"/>
              </a:rPr>
              <a:t>Review of the LRAUV – Why it’s so cool</a:t>
            </a:r>
          </a:p>
          <a:p>
            <a:pPr marL="342900" indent="-342900">
              <a:spcAft>
                <a:spcPts val="600"/>
              </a:spcAft>
              <a:buClr>
                <a:schemeClr val="bg1"/>
              </a:buClr>
              <a:buSzPct val="100000"/>
              <a:buFont typeface="+mj-lt"/>
              <a:buAutoNum type="arabicPeriod"/>
            </a:pPr>
            <a:r>
              <a:rPr lang="en-US" sz="1800" dirty="0">
                <a:solidFill>
                  <a:schemeClr val="bg1"/>
                </a:solidFill>
                <a:latin typeface="Arial" panose="020B0604020202020204" pitchFamily="34" charset="0"/>
                <a:cs typeface="Arial" panose="020B0604020202020204" pitchFamily="34" charset="0"/>
              </a:rPr>
              <a:t>Current Payloads and Capabilities</a:t>
            </a:r>
          </a:p>
          <a:p>
            <a:pPr marL="342900" indent="-342900">
              <a:spcAft>
                <a:spcPts val="600"/>
              </a:spcAft>
              <a:buClr>
                <a:schemeClr val="bg1"/>
              </a:buClr>
              <a:buSzPct val="100000"/>
              <a:buFont typeface="+mj-lt"/>
              <a:buAutoNum type="arabicPeriod"/>
            </a:pPr>
            <a:r>
              <a:rPr lang="en-US" sz="1800" dirty="0">
                <a:solidFill>
                  <a:schemeClr val="bg1"/>
                </a:solidFill>
                <a:latin typeface="Arial" panose="020B0604020202020204" pitchFamily="34" charset="0"/>
                <a:cs typeface="Arial" panose="020B0604020202020204" pitchFamily="34" charset="0"/>
              </a:rPr>
              <a:t>Future Payloads, Capabilities and Export</a:t>
            </a:r>
          </a:p>
          <a:p>
            <a:pPr marL="342900" indent="-342900">
              <a:spcAft>
                <a:spcPts val="600"/>
              </a:spcAft>
              <a:buClr>
                <a:schemeClr val="bg1"/>
              </a:buClr>
              <a:buSzPct val="100000"/>
              <a:buFont typeface="+mj-lt"/>
              <a:buAutoNum type="arabicPeriod"/>
            </a:pPr>
            <a:r>
              <a:rPr lang="en-US" sz="1800" dirty="0">
                <a:solidFill>
                  <a:schemeClr val="bg1"/>
                </a:solidFill>
                <a:latin typeface="Arial" panose="020B0604020202020204" pitchFamily="34" charset="0"/>
                <a:cs typeface="Arial" panose="020B0604020202020204" pitchFamily="34" charset="0"/>
              </a:rPr>
              <a:t>Killer Apps</a:t>
            </a:r>
          </a:p>
          <a:p>
            <a:pPr marL="342900" indent="-342900">
              <a:spcAft>
                <a:spcPts val="600"/>
              </a:spcAft>
              <a:buClr>
                <a:schemeClr val="bg1"/>
              </a:buClr>
              <a:buSzPct val="100000"/>
              <a:buFont typeface="+mj-lt"/>
              <a:buAutoNum type="arabicPeriod"/>
            </a:pPr>
            <a:r>
              <a:rPr lang="en-US" dirty="0">
                <a:solidFill>
                  <a:schemeClr val="bg1"/>
                </a:solidFill>
                <a:latin typeface="Arial" panose="020B0604020202020204" pitchFamily="34" charset="0"/>
                <a:cs typeface="Arial" panose="020B0604020202020204" pitchFamily="34" charset="0"/>
              </a:rPr>
              <a:t>Call for new missions</a:t>
            </a:r>
            <a:endParaRPr lang="en-US" sz="1800" dirty="0">
              <a:solidFill>
                <a:schemeClr val="bg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583002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68891-5F89-3646-A9CC-3E008EDD9B38}"/>
              </a:ext>
            </a:extLst>
          </p:cNvPr>
          <p:cNvSpPr>
            <a:spLocks noGrp="1"/>
          </p:cNvSpPr>
          <p:nvPr>
            <p:ph type="title"/>
          </p:nvPr>
        </p:nvSpPr>
        <p:spPr>
          <a:xfrm>
            <a:off x="1969546" y="-152400"/>
            <a:ext cx="8229600" cy="1143000"/>
          </a:xfrm>
        </p:spPr>
        <p:txBody>
          <a:bodyPr>
            <a:normAutofit/>
          </a:bodyPr>
          <a:lstStyle/>
          <a:p>
            <a:r>
              <a:rPr lang="en-US" dirty="0"/>
              <a:t>Typical Mission</a:t>
            </a:r>
          </a:p>
        </p:txBody>
      </p:sp>
      <p:sp>
        <p:nvSpPr>
          <p:cNvPr id="3" name="Content Placeholder 2">
            <a:extLst>
              <a:ext uri="{FF2B5EF4-FFF2-40B4-BE49-F238E27FC236}">
                <a16:creationId xmlns:a16="http://schemas.microsoft.com/office/drawing/2014/main" id="{C5EE6987-4D07-0D40-94BE-BC252B8739C5}"/>
              </a:ext>
            </a:extLst>
          </p:cNvPr>
          <p:cNvSpPr>
            <a:spLocks noGrp="1"/>
          </p:cNvSpPr>
          <p:nvPr>
            <p:ph idx="1"/>
          </p:nvPr>
        </p:nvSpPr>
        <p:spPr>
          <a:xfrm>
            <a:off x="1747982" y="685801"/>
            <a:ext cx="9144000" cy="4525963"/>
          </a:xfrm>
        </p:spPr>
        <p:txBody>
          <a:bodyPr/>
          <a:lstStyle/>
          <a:p>
            <a:r>
              <a:rPr lang="en-US" dirty="0"/>
              <a:t>LRAUV </a:t>
            </a:r>
            <a:r>
              <a:rPr lang="en-US" i="1" dirty="0"/>
              <a:t>Aku</a:t>
            </a:r>
            <a:r>
              <a:rPr lang="en-US" dirty="0"/>
              <a:t> dives to 250m looking for the DCM</a:t>
            </a:r>
          </a:p>
          <a:p>
            <a:pPr lvl="1"/>
            <a:r>
              <a:rPr lang="en-US" dirty="0"/>
              <a:t>Notes temp at DCM</a:t>
            </a:r>
          </a:p>
          <a:p>
            <a:pPr lvl="1"/>
            <a:r>
              <a:rPr lang="en-US" dirty="0"/>
              <a:t>Drives back up and takes up station on DCM isotherm 21°C in this example </a:t>
            </a:r>
          </a:p>
          <a:p>
            <a:pPr lvl="1"/>
            <a:r>
              <a:rPr lang="en-US" dirty="0"/>
              <a:t>Samples ~ 1 liter every three hours – repeat</a:t>
            </a:r>
          </a:p>
          <a:p>
            <a:pPr lvl="1"/>
            <a:r>
              <a:rPr lang="en-US" dirty="0"/>
              <a:t>Occasionally sample above and below the DCM</a:t>
            </a:r>
          </a:p>
        </p:txBody>
      </p:sp>
      <p:pic>
        <p:nvPicPr>
          <p:cNvPr id="5" name="Content Placeholder 4">
            <a:extLst>
              <a:ext uri="{FF2B5EF4-FFF2-40B4-BE49-F238E27FC236}">
                <a16:creationId xmlns:a16="http://schemas.microsoft.com/office/drawing/2014/main" id="{2421FACE-6D22-5442-B5C3-E4F0BC6D382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362201" y="3886201"/>
            <a:ext cx="7444293" cy="2881601"/>
          </a:xfrm>
          <a:prstGeom prst="rect">
            <a:avLst/>
          </a:prstGeom>
        </p:spPr>
      </p:pic>
    </p:spTree>
    <p:extLst>
      <p:ext uri="{BB962C8B-B14F-4D97-AF65-F5344CB8AC3E}">
        <p14:creationId xmlns:p14="http://schemas.microsoft.com/office/powerpoint/2010/main" val="3188686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68891-5F89-3646-A9CC-3E008EDD9B38}"/>
              </a:ext>
            </a:extLst>
          </p:cNvPr>
          <p:cNvSpPr>
            <a:spLocks noGrp="1"/>
          </p:cNvSpPr>
          <p:nvPr>
            <p:ph type="title"/>
          </p:nvPr>
        </p:nvSpPr>
        <p:spPr>
          <a:xfrm>
            <a:off x="1767211" y="-76200"/>
            <a:ext cx="8229600" cy="1143000"/>
          </a:xfrm>
        </p:spPr>
        <p:txBody>
          <a:bodyPr>
            <a:normAutofit/>
          </a:bodyPr>
          <a:lstStyle/>
          <a:p>
            <a:r>
              <a:rPr lang="en-US" dirty="0"/>
              <a:t>Typical Mission 2</a:t>
            </a:r>
          </a:p>
        </p:txBody>
      </p:sp>
      <p:sp>
        <p:nvSpPr>
          <p:cNvPr id="3" name="Content Placeholder 2">
            <a:extLst>
              <a:ext uri="{FF2B5EF4-FFF2-40B4-BE49-F238E27FC236}">
                <a16:creationId xmlns:a16="http://schemas.microsoft.com/office/drawing/2014/main" id="{C5EE6987-4D07-0D40-94BE-BC252B8739C5}"/>
              </a:ext>
            </a:extLst>
          </p:cNvPr>
          <p:cNvSpPr>
            <a:spLocks noGrp="1"/>
          </p:cNvSpPr>
          <p:nvPr>
            <p:ph idx="1"/>
          </p:nvPr>
        </p:nvSpPr>
        <p:spPr>
          <a:xfrm>
            <a:off x="1524000" y="952501"/>
            <a:ext cx="9144000" cy="4525963"/>
          </a:xfrm>
        </p:spPr>
        <p:txBody>
          <a:bodyPr/>
          <a:lstStyle/>
          <a:p>
            <a:r>
              <a:rPr lang="en-US" dirty="0"/>
              <a:t>Did </a:t>
            </a:r>
            <a:r>
              <a:rPr lang="en-US" i="1" dirty="0"/>
              <a:t>Aku</a:t>
            </a:r>
            <a:r>
              <a:rPr lang="en-US" dirty="0"/>
              <a:t> stay in the DCM the entire time?</a:t>
            </a:r>
          </a:p>
          <a:p>
            <a:pPr lvl="1"/>
            <a:r>
              <a:rPr lang="en-US" dirty="0"/>
              <a:t>Was the DCM still at 21°C?</a:t>
            </a:r>
          </a:p>
          <a:p>
            <a:pPr lvl="1"/>
            <a:r>
              <a:rPr lang="en-US" dirty="0"/>
              <a:t>Did the patch move horizontally?</a:t>
            </a:r>
          </a:p>
          <a:p>
            <a:r>
              <a:rPr lang="en-US" dirty="0"/>
              <a:t>Nice to know </a:t>
            </a:r>
            <a:r>
              <a:rPr lang="en-US" i="1" dirty="0" err="1"/>
              <a:t>Aku’s</a:t>
            </a:r>
            <a:r>
              <a:rPr lang="en-US" dirty="0"/>
              <a:t> drift track</a:t>
            </a:r>
          </a:p>
          <a:p>
            <a:r>
              <a:rPr lang="en-US" dirty="0"/>
              <a:t>Nice to know if everything is OK &amp; be able to abort</a:t>
            </a:r>
          </a:p>
          <a:p>
            <a:pPr lvl="1"/>
            <a:r>
              <a:rPr lang="en-US" dirty="0"/>
              <a:t>Remember, this is supposed to work over the horizon, w/o ship </a:t>
            </a:r>
          </a:p>
        </p:txBody>
      </p:sp>
      <p:pic>
        <p:nvPicPr>
          <p:cNvPr id="5" name="Content Placeholder 4">
            <a:extLst>
              <a:ext uri="{FF2B5EF4-FFF2-40B4-BE49-F238E27FC236}">
                <a16:creationId xmlns:a16="http://schemas.microsoft.com/office/drawing/2014/main" id="{2421FACE-6D22-5442-B5C3-E4F0BC6D382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606041" y="4492652"/>
            <a:ext cx="6110611" cy="2365348"/>
          </a:xfrm>
          <a:prstGeom prst="rect">
            <a:avLst/>
          </a:prstGeom>
        </p:spPr>
      </p:pic>
    </p:spTree>
    <p:extLst>
      <p:ext uri="{BB962C8B-B14F-4D97-AF65-F5344CB8AC3E}">
        <p14:creationId xmlns:p14="http://schemas.microsoft.com/office/powerpoint/2010/main" val="889598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68891-5F89-3646-A9CC-3E008EDD9B38}"/>
              </a:ext>
            </a:extLst>
          </p:cNvPr>
          <p:cNvSpPr>
            <a:spLocks noGrp="1"/>
          </p:cNvSpPr>
          <p:nvPr>
            <p:ph type="title"/>
          </p:nvPr>
        </p:nvSpPr>
        <p:spPr>
          <a:xfrm>
            <a:off x="2057400" y="0"/>
            <a:ext cx="8229600" cy="1143000"/>
          </a:xfrm>
        </p:spPr>
        <p:txBody>
          <a:bodyPr>
            <a:normAutofit/>
          </a:bodyPr>
          <a:lstStyle/>
          <a:p>
            <a:r>
              <a:rPr lang="en-US" dirty="0"/>
              <a:t>Multi-Vehicle Collaboration</a:t>
            </a:r>
          </a:p>
        </p:txBody>
      </p:sp>
      <p:sp>
        <p:nvSpPr>
          <p:cNvPr id="3" name="Content Placeholder 2">
            <a:extLst>
              <a:ext uri="{FF2B5EF4-FFF2-40B4-BE49-F238E27FC236}">
                <a16:creationId xmlns:a16="http://schemas.microsoft.com/office/drawing/2014/main" id="{C5EE6987-4D07-0D40-94BE-BC252B8739C5}"/>
              </a:ext>
            </a:extLst>
          </p:cNvPr>
          <p:cNvSpPr>
            <a:spLocks noGrp="1"/>
          </p:cNvSpPr>
          <p:nvPr>
            <p:ph idx="1"/>
          </p:nvPr>
        </p:nvSpPr>
        <p:spPr>
          <a:xfrm>
            <a:off x="1528618" y="1066801"/>
            <a:ext cx="6172200" cy="4525963"/>
          </a:xfrm>
        </p:spPr>
        <p:txBody>
          <a:bodyPr>
            <a:normAutofit/>
          </a:bodyPr>
          <a:lstStyle/>
          <a:p>
            <a:r>
              <a:rPr lang="en-US" dirty="0"/>
              <a:t>Wave Glider SV-3 with MBARI Hotspot payload</a:t>
            </a:r>
          </a:p>
          <a:p>
            <a:pPr lvl="1"/>
            <a:r>
              <a:rPr lang="en-US" dirty="0"/>
              <a:t>USBL tracking, autonomous following</a:t>
            </a:r>
          </a:p>
          <a:p>
            <a:pPr lvl="1"/>
            <a:r>
              <a:rPr lang="en-US" dirty="0"/>
              <a:t>Acoustic/RF Gateway</a:t>
            </a:r>
          </a:p>
          <a:p>
            <a:r>
              <a:rPr lang="en-US" dirty="0"/>
              <a:t>2</a:t>
            </a:r>
            <a:r>
              <a:rPr lang="en-US" baseline="30000" dirty="0"/>
              <a:t>nd</a:t>
            </a:r>
            <a:r>
              <a:rPr lang="en-US" dirty="0"/>
              <a:t> LRAUV (</a:t>
            </a:r>
            <a:r>
              <a:rPr lang="en-US" i="1" dirty="0"/>
              <a:t>Opah</a:t>
            </a:r>
            <a:r>
              <a:rPr lang="en-US" dirty="0"/>
              <a:t>) to collect contextual data around sampler</a:t>
            </a:r>
          </a:p>
          <a:p>
            <a:pPr lvl="1"/>
            <a:r>
              <a:rPr lang="en-US" dirty="0"/>
              <a:t>USBL tracking, autonomous following: circle + </a:t>
            </a:r>
            <a:r>
              <a:rPr lang="en-US" dirty="0" err="1"/>
              <a:t>YoYo</a:t>
            </a:r>
            <a:endParaRPr lang="en-US" dirty="0"/>
          </a:p>
        </p:txBody>
      </p:sp>
      <p:pic>
        <p:nvPicPr>
          <p:cNvPr id="9" name="Picture 8" descr="Q:\Project.Publications and Presentations\AUV2018\Aku&amp;Opah&amp;Mola (1).png">
            <a:extLst>
              <a:ext uri="{FF2B5EF4-FFF2-40B4-BE49-F238E27FC236}">
                <a16:creationId xmlns:a16="http://schemas.microsoft.com/office/drawing/2014/main" id="{19150DA0-28AA-D64C-9E9E-7D8C9041D24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7506855" y="3480856"/>
            <a:ext cx="3124200" cy="3377145"/>
          </a:xfrm>
          <a:prstGeom prst="rect">
            <a:avLst/>
          </a:prstGeom>
          <a:noFill/>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657BE3A8-B438-8648-AC26-A59678CDE73E}"/>
              </a:ext>
            </a:extLst>
          </p:cNvPr>
          <p:cNvSpPr>
            <a:spLocks noChangeAspect="1"/>
          </p:cNvSpPr>
          <p:nvPr/>
        </p:nvSpPr>
        <p:spPr>
          <a:xfrm>
            <a:off x="8153400" y="863259"/>
            <a:ext cx="2133600" cy="2466522"/>
          </a:xfrm>
          <a:prstGeom prst="rect">
            <a:avLst/>
          </a:prstGeom>
          <a:blipFill dpi="0" rotWithShape="1">
            <a:blip r:embed="rId3">
              <a:alphaModFix/>
            </a:blip>
            <a:srcRect/>
            <a:stretch>
              <a:fillRect l="-121131" t="-282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Tree>
    <p:extLst>
      <p:ext uri="{BB962C8B-B14F-4D97-AF65-F5344CB8AC3E}">
        <p14:creationId xmlns:p14="http://schemas.microsoft.com/office/powerpoint/2010/main" val="4199730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23F4B-A739-3642-BDC4-AD5048E30BAD}"/>
              </a:ext>
            </a:extLst>
          </p:cNvPr>
          <p:cNvSpPr>
            <a:spLocks noGrp="1"/>
          </p:cNvSpPr>
          <p:nvPr>
            <p:ph type="title"/>
          </p:nvPr>
        </p:nvSpPr>
        <p:spPr>
          <a:xfrm>
            <a:off x="1981200" y="-156815"/>
            <a:ext cx="8229600" cy="1143000"/>
          </a:xfrm>
        </p:spPr>
        <p:txBody>
          <a:bodyPr>
            <a:normAutofit/>
          </a:bodyPr>
          <a:lstStyle/>
          <a:p>
            <a:r>
              <a:rPr lang="en-US" dirty="0"/>
              <a:t>Combined Dataset</a:t>
            </a:r>
          </a:p>
        </p:txBody>
      </p:sp>
      <p:sp>
        <p:nvSpPr>
          <p:cNvPr id="3" name="Content Placeholder 2">
            <a:extLst>
              <a:ext uri="{FF2B5EF4-FFF2-40B4-BE49-F238E27FC236}">
                <a16:creationId xmlns:a16="http://schemas.microsoft.com/office/drawing/2014/main" id="{F771E0AB-6BF4-AC40-960D-7FCC1A793A7E}"/>
              </a:ext>
            </a:extLst>
          </p:cNvPr>
          <p:cNvSpPr>
            <a:spLocks noGrp="1"/>
          </p:cNvSpPr>
          <p:nvPr>
            <p:ph idx="1"/>
          </p:nvPr>
        </p:nvSpPr>
        <p:spPr>
          <a:xfrm>
            <a:off x="1312026" y="850031"/>
            <a:ext cx="8229600" cy="4525963"/>
          </a:xfrm>
        </p:spPr>
        <p:txBody>
          <a:bodyPr/>
          <a:lstStyle/>
          <a:p>
            <a:r>
              <a:rPr lang="en-US" dirty="0"/>
              <a:t>Yes, </a:t>
            </a:r>
            <a:r>
              <a:rPr lang="en-US" i="1" dirty="0"/>
              <a:t>Aku</a:t>
            </a:r>
            <a:r>
              <a:rPr lang="en-US" dirty="0"/>
              <a:t> stayed in DCM, collected 24 samples and moved ~100 km!</a:t>
            </a:r>
          </a:p>
          <a:p>
            <a:r>
              <a:rPr lang="en-US" dirty="0"/>
              <a:t>Low-res data available on shore for review</a:t>
            </a:r>
          </a:p>
        </p:txBody>
      </p:sp>
      <p:pic>
        <p:nvPicPr>
          <p:cNvPr id="5" name="Picture 4" descr="Macintosh HD:Users:jbirch:Documents:MBARI:ESP documents:ESP Presentations:2018:IEEE Oceans (Charleston):paper figures:AkuDrift2_chlorophyll.png">
            <a:extLst>
              <a:ext uri="{FF2B5EF4-FFF2-40B4-BE49-F238E27FC236}">
                <a16:creationId xmlns:a16="http://schemas.microsoft.com/office/drawing/2014/main" id="{503C7BC5-00A7-2047-81E7-210EBEC6C53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1535545" y="2497809"/>
            <a:ext cx="6245572" cy="3809781"/>
          </a:xfrm>
          <a:prstGeom prst="rect">
            <a:avLst/>
          </a:prstGeom>
          <a:noFill/>
          <a:ln>
            <a:noFill/>
          </a:ln>
        </p:spPr>
      </p:pic>
      <p:pic>
        <p:nvPicPr>
          <p:cNvPr id="7" name="Picture 6">
            <a:extLst>
              <a:ext uri="{FF2B5EF4-FFF2-40B4-BE49-F238E27FC236}">
                <a16:creationId xmlns:a16="http://schemas.microsoft.com/office/drawing/2014/main" id="{3F923275-2787-E441-BF26-8DE400DDD73B}"/>
              </a:ext>
            </a:extLst>
          </p:cNvPr>
          <p:cNvPicPr/>
          <p:nvPr/>
        </p:nvPicPr>
        <p:blipFill rotWithShape="1">
          <a:blip r:embed="rId3"/>
          <a:srcRect l="12359" t="5925" r="8253"/>
          <a:stretch/>
        </p:blipFill>
        <p:spPr bwMode="auto">
          <a:xfrm>
            <a:off x="7781118" y="3113013"/>
            <a:ext cx="2856865" cy="25793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89425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BAB4C-0046-D743-8C5C-2E7598A58E01}"/>
              </a:ext>
            </a:extLst>
          </p:cNvPr>
          <p:cNvSpPr>
            <a:spLocks noGrp="1"/>
          </p:cNvSpPr>
          <p:nvPr>
            <p:ph type="title"/>
          </p:nvPr>
        </p:nvSpPr>
        <p:spPr>
          <a:xfrm>
            <a:off x="2057400" y="-152400"/>
            <a:ext cx="8229600" cy="1143000"/>
          </a:xfrm>
        </p:spPr>
        <p:txBody>
          <a:bodyPr/>
          <a:lstStyle/>
          <a:p>
            <a:r>
              <a:rPr lang="en-US" dirty="0"/>
              <a:t> Experiment Conclusions</a:t>
            </a:r>
          </a:p>
        </p:txBody>
      </p:sp>
      <p:sp>
        <p:nvSpPr>
          <p:cNvPr id="3" name="Content Placeholder 2">
            <a:extLst>
              <a:ext uri="{FF2B5EF4-FFF2-40B4-BE49-F238E27FC236}">
                <a16:creationId xmlns:a16="http://schemas.microsoft.com/office/drawing/2014/main" id="{F11FD3D1-85C5-9644-83F8-5F66BD3981A8}"/>
              </a:ext>
            </a:extLst>
          </p:cNvPr>
          <p:cNvSpPr>
            <a:spLocks noGrp="1"/>
          </p:cNvSpPr>
          <p:nvPr>
            <p:ph idx="1"/>
          </p:nvPr>
        </p:nvSpPr>
        <p:spPr>
          <a:xfrm>
            <a:off x="1752600" y="914401"/>
            <a:ext cx="8839200" cy="5211763"/>
          </a:xfrm>
        </p:spPr>
        <p:txBody>
          <a:bodyPr>
            <a:normAutofit/>
          </a:bodyPr>
          <a:lstStyle/>
          <a:p>
            <a:pPr marL="0" indent="0">
              <a:buNone/>
            </a:pPr>
            <a:r>
              <a:rPr lang="en-US" dirty="0"/>
              <a:t>Demonstrated </a:t>
            </a:r>
            <a:r>
              <a:rPr lang="en-US" i="1" dirty="0"/>
              <a:t>An Autonomous Vehicle Based Open Ocean Lagrangian Observatory</a:t>
            </a:r>
          </a:p>
          <a:p>
            <a:pPr lvl="1"/>
            <a:r>
              <a:rPr lang="en-US" dirty="0"/>
              <a:t>Long transit to work site – could have been ship-less</a:t>
            </a:r>
          </a:p>
          <a:p>
            <a:pPr lvl="1"/>
            <a:r>
              <a:rPr lang="en-US" dirty="0"/>
              <a:t>Autonomous targeted sampling</a:t>
            </a:r>
          </a:p>
          <a:p>
            <a:pPr lvl="1"/>
            <a:r>
              <a:rPr lang="en-US" dirty="0"/>
              <a:t>Collected 82 samples at, above and below the DCM over 9 diel cycles (4, 3 and 2 days continuous)</a:t>
            </a:r>
          </a:p>
          <a:p>
            <a:pPr lvl="1"/>
            <a:r>
              <a:rPr lang="en-US" dirty="0"/>
              <a:t>3 vehicles working collaboratively</a:t>
            </a:r>
          </a:p>
          <a:p>
            <a:pPr lvl="0"/>
            <a:r>
              <a:rPr lang="en-US" dirty="0"/>
              <a:t>Subsurface tracking and acoustic/RF gateway</a:t>
            </a:r>
          </a:p>
          <a:p>
            <a:pPr lvl="0"/>
            <a:r>
              <a:rPr lang="en-US" dirty="0"/>
              <a:t>Produced a 4-D 'motion picture' of the genetic, taxonomic, transcriptional, metabolic, physical and chemical fields that drive the ecological dynamics of microbes in the DCM of a cycloidal eddy</a:t>
            </a:r>
          </a:p>
          <a:p>
            <a:endParaRPr lang="en-US" dirty="0"/>
          </a:p>
        </p:txBody>
      </p:sp>
    </p:spTree>
    <p:extLst>
      <p:ext uri="{BB962C8B-B14F-4D97-AF65-F5344CB8AC3E}">
        <p14:creationId xmlns:p14="http://schemas.microsoft.com/office/powerpoint/2010/main" val="1763833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6E812-F23F-B33C-24AF-3A29184B2469}"/>
              </a:ext>
            </a:extLst>
          </p:cNvPr>
          <p:cNvSpPr>
            <a:spLocks noGrp="1"/>
          </p:cNvSpPr>
          <p:nvPr>
            <p:ph type="title"/>
          </p:nvPr>
        </p:nvSpPr>
        <p:spPr>
          <a:xfrm>
            <a:off x="1351671" y="-34011"/>
            <a:ext cx="10515600" cy="1325563"/>
          </a:xfrm>
        </p:spPr>
        <p:txBody>
          <a:bodyPr/>
          <a:lstStyle/>
          <a:p>
            <a:r>
              <a:rPr lang="en-US" dirty="0"/>
              <a:t>Killer App – Bio Hotspot Following</a:t>
            </a:r>
          </a:p>
        </p:txBody>
      </p:sp>
      <p:sp>
        <p:nvSpPr>
          <p:cNvPr id="3" name="Content Placeholder 2">
            <a:extLst>
              <a:ext uri="{FF2B5EF4-FFF2-40B4-BE49-F238E27FC236}">
                <a16:creationId xmlns:a16="http://schemas.microsoft.com/office/drawing/2014/main" id="{5CB37141-8E92-BADD-60D5-94954C868F65}"/>
              </a:ext>
            </a:extLst>
          </p:cNvPr>
          <p:cNvSpPr>
            <a:spLocks noGrp="1"/>
          </p:cNvSpPr>
          <p:nvPr>
            <p:ph idx="1"/>
          </p:nvPr>
        </p:nvSpPr>
        <p:spPr/>
        <p:txBody>
          <a:bodyPr/>
          <a:lstStyle/>
          <a:p>
            <a:pPr marL="514350" indent="-514350">
              <a:buFont typeface="+mj-lt"/>
              <a:buAutoNum type="arabicPeriod"/>
            </a:pPr>
            <a:r>
              <a:rPr lang="en-US" dirty="0"/>
              <a:t>Upwelling-relaxation</a:t>
            </a:r>
          </a:p>
          <a:p>
            <a:pPr marL="514350" indent="-514350">
              <a:buFont typeface="+mj-lt"/>
              <a:buAutoNum type="arabicPeriod"/>
            </a:pPr>
            <a:r>
              <a:rPr lang="en-US" dirty="0"/>
              <a:t>Bloom</a:t>
            </a:r>
          </a:p>
          <a:p>
            <a:pPr marL="514350" indent="-514350">
              <a:buFont typeface="+mj-lt"/>
              <a:buAutoNum type="arabicPeriod"/>
            </a:pPr>
            <a:r>
              <a:rPr lang="en-US" dirty="0" err="1"/>
              <a:t>Advect</a:t>
            </a:r>
            <a:r>
              <a:rPr lang="en-US" dirty="0"/>
              <a:t> out of Bay</a:t>
            </a:r>
          </a:p>
          <a:p>
            <a:pPr marL="514350" indent="-514350">
              <a:buFont typeface="+mj-lt"/>
              <a:buAutoNum type="arabicPeriod"/>
            </a:pPr>
            <a:r>
              <a:rPr lang="en-US" dirty="0"/>
              <a:t>Zooplankton</a:t>
            </a:r>
          </a:p>
          <a:p>
            <a:pPr marL="514350" indent="-514350">
              <a:buFont typeface="+mj-lt"/>
              <a:buAutoNum type="arabicPeriod"/>
            </a:pPr>
            <a:r>
              <a:rPr lang="en-US" dirty="0"/>
              <a:t>Carbon Export</a:t>
            </a:r>
          </a:p>
        </p:txBody>
      </p:sp>
      <p:pic>
        <p:nvPicPr>
          <p:cNvPr id="5" name="Picture 4">
            <a:extLst>
              <a:ext uri="{FF2B5EF4-FFF2-40B4-BE49-F238E27FC236}">
                <a16:creationId xmlns:a16="http://schemas.microsoft.com/office/drawing/2014/main" id="{4986FFBC-CB71-3CCA-CE2A-3A2D7EBFCA38}"/>
              </a:ext>
            </a:extLst>
          </p:cNvPr>
          <p:cNvPicPr>
            <a:picLocks noChangeAspect="1"/>
          </p:cNvPicPr>
          <p:nvPr/>
        </p:nvPicPr>
        <p:blipFill>
          <a:blip r:embed="rId2"/>
          <a:stretch>
            <a:fillRect/>
          </a:stretch>
        </p:blipFill>
        <p:spPr>
          <a:xfrm>
            <a:off x="5338688" y="1585706"/>
            <a:ext cx="6424680" cy="5068311"/>
          </a:xfrm>
          <a:prstGeom prst="rect">
            <a:avLst/>
          </a:prstGeom>
        </p:spPr>
      </p:pic>
      <p:sp>
        <p:nvSpPr>
          <p:cNvPr id="6" name="Oval 5">
            <a:extLst>
              <a:ext uri="{FF2B5EF4-FFF2-40B4-BE49-F238E27FC236}">
                <a16:creationId xmlns:a16="http://schemas.microsoft.com/office/drawing/2014/main" id="{98780ABE-DA02-7E1D-2FFC-695778E1B140}"/>
              </a:ext>
            </a:extLst>
          </p:cNvPr>
          <p:cNvSpPr/>
          <p:nvPr/>
        </p:nvSpPr>
        <p:spPr>
          <a:xfrm>
            <a:off x="9207304" y="2173458"/>
            <a:ext cx="168813" cy="49237"/>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3EB83EF-9A9B-34CD-3A88-30D90A1011A5}"/>
              </a:ext>
            </a:extLst>
          </p:cNvPr>
          <p:cNvPicPr>
            <a:picLocks noChangeAspect="1"/>
          </p:cNvPicPr>
          <p:nvPr/>
        </p:nvPicPr>
        <p:blipFill>
          <a:blip r:embed="rId3"/>
          <a:stretch>
            <a:fillRect/>
          </a:stretch>
        </p:blipFill>
        <p:spPr>
          <a:xfrm>
            <a:off x="838200" y="4343280"/>
            <a:ext cx="3709618" cy="1833683"/>
          </a:xfrm>
          <a:prstGeom prst="rect">
            <a:avLst/>
          </a:prstGeom>
        </p:spPr>
      </p:pic>
      <p:sp>
        <p:nvSpPr>
          <p:cNvPr id="9" name="TextBox 8">
            <a:extLst>
              <a:ext uri="{FF2B5EF4-FFF2-40B4-BE49-F238E27FC236}">
                <a16:creationId xmlns:a16="http://schemas.microsoft.com/office/drawing/2014/main" id="{1B508536-873E-88B3-482C-61E261EA899B}"/>
              </a:ext>
            </a:extLst>
          </p:cNvPr>
          <p:cNvSpPr txBox="1"/>
          <p:nvPr/>
        </p:nvSpPr>
        <p:spPr>
          <a:xfrm>
            <a:off x="2384474" y="6107091"/>
            <a:ext cx="3115994" cy="307777"/>
          </a:xfrm>
          <a:prstGeom prst="rect">
            <a:avLst/>
          </a:prstGeom>
          <a:noFill/>
        </p:spPr>
        <p:txBody>
          <a:bodyPr wrap="square" rtlCol="0">
            <a:spAutoFit/>
          </a:bodyPr>
          <a:lstStyle/>
          <a:p>
            <a:r>
              <a:rPr lang="en-US" sz="1400" i="1" dirty="0"/>
              <a:t>MESSIÉ AND CHAVEZ 2017</a:t>
            </a:r>
          </a:p>
        </p:txBody>
      </p:sp>
    </p:spTree>
    <p:extLst>
      <p:ext uri="{BB962C8B-B14F-4D97-AF65-F5344CB8AC3E}">
        <p14:creationId xmlns:p14="http://schemas.microsoft.com/office/powerpoint/2010/main" val="36486356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6E812-F23F-B33C-24AF-3A29184B2469}"/>
              </a:ext>
            </a:extLst>
          </p:cNvPr>
          <p:cNvSpPr>
            <a:spLocks noGrp="1"/>
          </p:cNvSpPr>
          <p:nvPr>
            <p:ph type="title"/>
          </p:nvPr>
        </p:nvSpPr>
        <p:spPr>
          <a:xfrm>
            <a:off x="1182859" y="27331"/>
            <a:ext cx="10515600" cy="1325563"/>
          </a:xfrm>
        </p:spPr>
        <p:txBody>
          <a:bodyPr/>
          <a:lstStyle/>
          <a:p>
            <a:r>
              <a:rPr lang="en-US" dirty="0"/>
              <a:t>Killer App – Biological Hotspot Following</a:t>
            </a:r>
          </a:p>
        </p:txBody>
      </p:sp>
      <p:sp>
        <p:nvSpPr>
          <p:cNvPr id="3" name="Content Placeholder 2">
            <a:extLst>
              <a:ext uri="{FF2B5EF4-FFF2-40B4-BE49-F238E27FC236}">
                <a16:creationId xmlns:a16="http://schemas.microsoft.com/office/drawing/2014/main" id="{5CB37141-8E92-BADD-60D5-94954C868F65}"/>
              </a:ext>
            </a:extLst>
          </p:cNvPr>
          <p:cNvSpPr>
            <a:spLocks noGrp="1"/>
          </p:cNvSpPr>
          <p:nvPr>
            <p:ph idx="1"/>
          </p:nvPr>
        </p:nvSpPr>
        <p:spPr>
          <a:xfrm>
            <a:off x="138676" y="1728867"/>
            <a:ext cx="7188591" cy="4351338"/>
          </a:xfrm>
        </p:spPr>
        <p:txBody>
          <a:bodyPr>
            <a:normAutofit/>
          </a:bodyPr>
          <a:lstStyle/>
          <a:p>
            <a:pPr marL="514350" indent="-514350">
              <a:buFont typeface="+mj-lt"/>
              <a:buAutoNum type="arabicPeriod"/>
            </a:pPr>
            <a:r>
              <a:rPr lang="en-US" dirty="0"/>
              <a:t>Dock-supported LRAUVs monitor evolution of hotspot – 1 month</a:t>
            </a:r>
          </a:p>
          <a:p>
            <a:pPr marL="514350" indent="-514350">
              <a:buFont typeface="+mj-lt"/>
              <a:buAutoNum type="arabicPeriod"/>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4986FFBC-CB71-3CCA-CE2A-3A2D7EBFCA38}"/>
              </a:ext>
            </a:extLst>
          </p:cNvPr>
          <p:cNvPicPr>
            <a:picLocks noChangeAspect="1"/>
          </p:cNvPicPr>
          <p:nvPr/>
        </p:nvPicPr>
        <p:blipFill>
          <a:blip r:embed="rId2"/>
          <a:srcRect l="8021" r="-333"/>
          <a:stretch/>
        </p:blipFill>
        <p:spPr>
          <a:xfrm>
            <a:off x="7164354" y="2054977"/>
            <a:ext cx="5089878" cy="4349764"/>
          </a:xfrm>
          <a:prstGeom prst="rect">
            <a:avLst/>
          </a:prstGeom>
        </p:spPr>
      </p:pic>
      <p:sp>
        <p:nvSpPr>
          <p:cNvPr id="6" name="Oval 5">
            <a:extLst>
              <a:ext uri="{FF2B5EF4-FFF2-40B4-BE49-F238E27FC236}">
                <a16:creationId xmlns:a16="http://schemas.microsoft.com/office/drawing/2014/main" id="{98780ABE-DA02-7E1D-2FFC-695778E1B140}"/>
              </a:ext>
            </a:extLst>
          </p:cNvPr>
          <p:cNvSpPr/>
          <p:nvPr/>
        </p:nvSpPr>
        <p:spPr>
          <a:xfrm>
            <a:off x="9986302" y="2564000"/>
            <a:ext cx="168813" cy="49237"/>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7D6E0B-239A-1764-D93C-3005CB0BDAAF}"/>
              </a:ext>
            </a:extLst>
          </p:cNvPr>
          <p:cNvSpPr txBox="1"/>
          <p:nvPr/>
        </p:nvSpPr>
        <p:spPr>
          <a:xfrm>
            <a:off x="919676" y="2542790"/>
            <a:ext cx="4908452" cy="369332"/>
          </a:xfrm>
          <a:prstGeom prst="rect">
            <a:avLst/>
          </a:prstGeom>
          <a:noFill/>
        </p:spPr>
        <p:txBody>
          <a:bodyPr wrap="square" rtlCol="0">
            <a:spAutoFit/>
          </a:bodyPr>
          <a:lstStyle/>
          <a:p>
            <a:r>
              <a:rPr lang="en-US" sz="1800" dirty="0">
                <a:solidFill>
                  <a:srgbClr val="0070C0"/>
                </a:solidFill>
              </a:rPr>
              <a:t>Payloads: </a:t>
            </a:r>
            <a:r>
              <a:rPr lang="en-US" sz="1800" dirty="0" err="1">
                <a:solidFill>
                  <a:srgbClr val="0070C0"/>
                </a:solidFill>
              </a:rPr>
              <a:t>Chl</a:t>
            </a:r>
            <a:r>
              <a:rPr lang="en-US" sz="1800" dirty="0">
                <a:solidFill>
                  <a:srgbClr val="0070C0"/>
                </a:solidFill>
              </a:rPr>
              <a:t>/</a:t>
            </a:r>
            <a:r>
              <a:rPr lang="en-US" sz="1800" dirty="0" err="1">
                <a:solidFill>
                  <a:srgbClr val="0070C0"/>
                </a:solidFill>
              </a:rPr>
              <a:t>Biolum</a:t>
            </a:r>
            <a:r>
              <a:rPr lang="en-US" sz="1800" dirty="0">
                <a:solidFill>
                  <a:srgbClr val="0070C0"/>
                </a:solidFill>
              </a:rPr>
              <a:t> + </a:t>
            </a:r>
            <a:r>
              <a:rPr lang="en-US" sz="1800" dirty="0" err="1">
                <a:solidFill>
                  <a:srgbClr val="0070C0"/>
                </a:solidFill>
              </a:rPr>
              <a:t>Planktivore</a:t>
            </a:r>
            <a:endParaRPr lang="en-US" dirty="0"/>
          </a:p>
        </p:txBody>
      </p:sp>
      <p:sp>
        <p:nvSpPr>
          <p:cNvPr id="7" name="Oval 6">
            <a:extLst>
              <a:ext uri="{FF2B5EF4-FFF2-40B4-BE49-F238E27FC236}">
                <a16:creationId xmlns:a16="http://schemas.microsoft.com/office/drawing/2014/main" id="{B37368BB-AFE6-1297-09C7-DF90A02833AD}"/>
              </a:ext>
            </a:extLst>
          </p:cNvPr>
          <p:cNvSpPr/>
          <p:nvPr/>
        </p:nvSpPr>
        <p:spPr>
          <a:xfrm>
            <a:off x="9826285" y="2567408"/>
            <a:ext cx="45719" cy="4923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E08B39E8-7B58-F803-2C51-EE7EFF862703}"/>
              </a:ext>
            </a:extLst>
          </p:cNvPr>
          <p:cNvCxnSpPr>
            <a:cxnSpLocks/>
          </p:cNvCxnSpPr>
          <p:nvPr/>
        </p:nvCxnSpPr>
        <p:spPr>
          <a:xfrm>
            <a:off x="9872004" y="2592026"/>
            <a:ext cx="28311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07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6E812-F23F-B33C-24AF-3A29184B2469}"/>
              </a:ext>
            </a:extLst>
          </p:cNvPr>
          <p:cNvSpPr>
            <a:spLocks noGrp="1"/>
          </p:cNvSpPr>
          <p:nvPr>
            <p:ph type="title"/>
          </p:nvPr>
        </p:nvSpPr>
        <p:spPr>
          <a:xfrm>
            <a:off x="1133622" y="-125868"/>
            <a:ext cx="10515600" cy="1325563"/>
          </a:xfrm>
        </p:spPr>
        <p:txBody>
          <a:bodyPr/>
          <a:lstStyle/>
          <a:p>
            <a:r>
              <a:rPr lang="en-US" dirty="0"/>
              <a:t>Killer App – Biological Hotspot Following</a:t>
            </a:r>
          </a:p>
        </p:txBody>
      </p:sp>
      <p:sp>
        <p:nvSpPr>
          <p:cNvPr id="3" name="Content Placeholder 2">
            <a:extLst>
              <a:ext uri="{FF2B5EF4-FFF2-40B4-BE49-F238E27FC236}">
                <a16:creationId xmlns:a16="http://schemas.microsoft.com/office/drawing/2014/main" id="{5CB37141-8E92-BADD-60D5-94954C868F65}"/>
              </a:ext>
            </a:extLst>
          </p:cNvPr>
          <p:cNvSpPr>
            <a:spLocks noGrp="1"/>
          </p:cNvSpPr>
          <p:nvPr>
            <p:ph idx="1"/>
          </p:nvPr>
        </p:nvSpPr>
        <p:spPr>
          <a:xfrm>
            <a:off x="168813" y="1433446"/>
            <a:ext cx="6933310" cy="4351338"/>
          </a:xfrm>
        </p:spPr>
        <p:txBody>
          <a:bodyPr>
            <a:normAutofit/>
          </a:bodyPr>
          <a:lstStyle/>
          <a:p>
            <a:pPr marL="514350" indent="-514350">
              <a:buFont typeface="+mj-lt"/>
              <a:buAutoNum type="arabicPeriod"/>
            </a:pPr>
            <a:r>
              <a:rPr lang="en-US" dirty="0"/>
              <a:t>Dock-supported LRAUVs monitor evolution of hotspot – 1 month</a:t>
            </a:r>
          </a:p>
          <a:p>
            <a:pPr marL="514350" indent="-514350">
              <a:buFont typeface="+mj-lt"/>
              <a:buAutoNum type="arabicPeriod"/>
            </a:pPr>
            <a:endParaRPr lang="en-US" dirty="0"/>
          </a:p>
          <a:p>
            <a:pPr marL="514350" indent="-514350">
              <a:buFont typeface="+mj-lt"/>
              <a:buAutoNum type="arabicPeriod"/>
            </a:pPr>
            <a:r>
              <a:rPr lang="en-US" dirty="0"/>
              <a:t>Patch-Tracking to follow hotspot offshore - 1 week</a:t>
            </a:r>
          </a:p>
        </p:txBody>
      </p:sp>
      <p:sp>
        <p:nvSpPr>
          <p:cNvPr id="4" name="TextBox 3">
            <a:extLst>
              <a:ext uri="{FF2B5EF4-FFF2-40B4-BE49-F238E27FC236}">
                <a16:creationId xmlns:a16="http://schemas.microsoft.com/office/drawing/2014/main" id="{A87D6E0B-239A-1764-D93C-3005CB0BDAAF}"/>
              </a:ext>
            </a:extLst>
          </p:cNvPr>
          <p:cNvSpPr txBox="1"/>
          <p:nvPr/>
        </p:nvSpPr>
        <p:spPr>
          <a:xfrm>
            <a:off x="811159" y="2173458"/>
            <a:ext cx="4908452" cy="369332"/>
          </a:xfrm>
          <a:prstGeom prst="rect">
            <a:avLst/>
          </a:prstGeom>
          <a:noFill/>
        </p:spPr>
        <p:txBody>
          <a:bodyPr wrap="square" rtlCol="0">
            <a:spAutoFit/>
          </a:bodyPr>
          <a:lstStyle/>
          <a:p>
            <a:r>
              <a:rPr lang="en-US" sz="1800" dirty="0">
                <a:solidFill>
                  <a:srgbClr val="0070C0"/>
                </a:solidFill>
              </a:rPr>
              <a:t>Payloads: </a:t>
            </a:r>
            <a:r>
              <a:rPr lang="en-US" sz="1800" dirty="0" err="1">
                <a:solidFill>
                  <a:srgbClr val="0070C0"/>
                </a:solidFill>
              </a:rPr>
              <a:t>Chl</a:t>
            </a:r>
            <a:r>
              <a:rPr lang="en-US" sz="1800" dirty="0">
                <a:solidFill>
                  <a:srgbClr val="0070C0"/>
                </a:solidFill>
              </a:rPr>
              <a:t>/</a:t>
            </a:r>
            <a:r>
              <a:rPr lang="en-US" sz="1800" dirty="0" err="1">
                <a:solidFill>
                  <a:srgbClr val="0070C0"/>
                </a:solidFill>
              </a:rPr>
              <a:t>Biolum</a:t>
            </a:r>
            <a:r>
              <a:rPr lang="en-US" sz="1800" dirty="0">
                <a:solidFill>
                  <a:srgbClr val="0070C0"/>
                </a:solidFill>
              </a:rPr>
              <a:t> + </a:t>
            </a:r>
            <a:r>
              <a:rPr lang="en-US" sz="1800" dirty="0" err="1">
                <a:solidFill>
                  <a:srgbClr val="0070C0"/>
                </a:solidFill>
              </a:rPr>
              <a:t>Planktivore</a:t>
            </a:r>
            <a:endParaRPr lang="en-US" dirty="0"/>
          </a:p>
        </p:txBody>
      </p:sp>
      <p:sp>
        <p:nvSpPr>
          <p:cNvPr id="11" name="TextBox 10">
            <a:extLst>
              <a:ext uri="{FF2B5EF4-FFF2-40B4-BE49-F238E27FC236}">
                <a16:creationId xmlns:a16="http://schemas.microsoft.com/office/drawing/2014/main" id="{3EDB8B27-8095-2F85-52A5-2D9B3D9D2DD0}"/>
              </a:ext>
            </a:extLst>
          </p:cNvPr>
          <p:cNvSpPr txBox="1"/>
          <p:nvPr/>
        </p:nvSpPr>
        <p:spPr>
          <a:xfrm>
            <a:off x="594792" y="3743148"/>
            <a:ext cx="5589563" cy="646331"/>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endParaRPr lang="en-US" dirty="0"/>
          </a:p>
        </p:txBody>
      </p:sp>
      <p:grpSp>
        <p:nvGrpSpPr>
          <p:cNvPr id="15" name="Group 14">
            <a:extLst>
              <a:ext uri="{FF2B5EF4-FFF2-40B4-BE49-F238E27FC236}">
                <a16:creationId xmlns:a16="http://schemas.microsoft.com/office/drawing/2014/main" id="{5B7BAE1A-D281-E047-F60A-BB3F263F7CCD}"/>
              </a:ext>
            </a:extLst>
          </p:cNvPr>
          <p:cNvGrpSpPr/>
          <p:nvPr/>
        </p:nvGrpSpPr>
        <p:grpSpPr>
          <a:xfrm>
            <a:off x="7102122" y="1568266"/>
            <a:ext cx="5089878" cy="4349764"/>
            <a:chOff x="7164354" y="2054977"/>
            <a:chExt cx="5089878" cy="4349764"/>
          </a:xfrm>
        </p:grpSpPr>
        <p:pic>
          <p:nvPicPr>
            <p:cNvPr id="5" name="Picture 4">
              <a:extLst>
                <a:ext uri="{FF2B5EF4-FFF2-40B4-BE49-F238E27FC236}">
                  <a16:creationId xmlns:a16="http://schemas.microsoft.com/office/drawing/2014/main" id="{4986FFBC-CB71-3CCA-CE2A-3A2D7EBFCA38}"/>
                </a:ext>
              </a:extLst>
            </p:cNvPr>
            <p:cNvPicPr>
              <a:picLocks noChangeAspect="1"/>
            </p:cNvPicPr>
            <p:nvPr/>
          </p:nvPicPr>
          <p:blipFill>
            <a:blip r:embed="rId2"/>
            <a:srcRect l="8021" r="-333"/>
            <a:stretch/>
          </p:blipFill>
          <p:spPr>
            <a:xfrm>
              <a:off x="7164354" y="2054977"/>
              <a:ext cx="5089878" cy="4349764"/>
            </a:xfrm>
            <a:prstGeom prst="rect">
              <a:avLst/>
            </a:prstGeom>
          </p:spPr>
        </p:pic>
        <p:sp>
          <p:nvSpPr>
            <p:cNvPr id="7" name="Oval 6">
              <a:extLst>
                <a:ext uri="{FF2B5EF4-FFF2-40B4-BE49-F238E27FC236}">
                  <a16:creationId xmlns:a16="http://schemas.microsoft.com/office/drawing/2014/main" id="{D65369A1-FACF-F6F6-52CF-9BCE1A6A9CD2}"/>
                </a:ext>
              </a:extLst>
            </p:cNvPr>
            <p:cNvSpPr/>
            <p:nvPr/>
          </p:nvSpPr>
          <p:spPr>
            <a:xfrm>
              <a:off x="9391063" y="3163808"/>
              <a:ext cx="202223" cy="17166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E4B5C04-EF11-42F8-7FEC-F32C56E67A74}"/>
                </a:ext>
              </a:extLst>
            </p:cNvPr>
            <p:cNvSpPr/>
            <p:nvPr/>
          </p:nvSpPr>
          <p:spPr>
            <a:xfrm>
              <a:off x="9826285" y="2567408"/>
              <a:ext cx="45719" cy="4923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449719C-1824-7B7E-2BE3-37AA98A0B92F}"/>
                </a:ext>
              </a:extLst>
            </p:cNvPr>
            <p:cNvCxnSpPr>
              <a:cxnSpLocks/>
            </p:cNvCxnSpPr>
            <p:nvPr/>
          </p:nvCxnSpPr>
          <p:spPr>
            <a:xfrm flipH="1">
              <a:off x="9492175" y="2592026"/>
              <a:ext cx="355210" cy="5591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32F5D8E-219E-057C-F0AE-34D0B9B69063}"/>
                </a:ext>
              </a:extLst>
            </p:cNvPr>
            <p:cNvSpPr/>
            <p:nvPr/>
          </p:nvSpPr>
          <p:spPr>
            <a:xfrm>
              <a:off x="9474549" y="2588455"/>
              <a:ext cx="365802" cy="710419"/>
            </a:xfrm>
            <a:custGeom>
              <a:avLst/>
              <a:gdLst>
                <a:gd name="connsiteX0" fmla="*/ 365802 w 365802"/>
                <a:gd name="connsiteY0" fmla="*/ 0 h 710419"/>
                <a:gd name="connsiteX1" fmla="*/ 330633 w 365802"/>
                <a:gd name="connsiteY1" fmla="*/ 7034 h 710419"/>
                <a:gd name="connsiteX2" fmla="*/ 323599 w 365802"/>
                <a:gd name="connsiteY2" fmla="*/ 70339 h 710419"/>
                <a:gd name="connsiteX3" fmla="*/ 295463 w 365802"/>
                <a:gd name="connsiteY3" fmla="*/ 84407 h 710419"/>
                <a:gd name="connsiteX4" fmla="*/ 281396 w 365802"/>
                <a:gd name="connsiteY4" fmla="*/ 133643 h 710419"/>
                <a:gd name="connsiteX5" fmla="*/ 253260 w 365802"/>
                <a:gd name="connsiteY5" fmla="*/ 161779 h 710419"/>
                <a:gd name="connsiteX6" fmla="*/ 274362 w 365802"/>
                <a:gd name="connsiteY6" fmla="*/ 168813 h 710419"/>
                <a:gd name="connsiteX7" fmla="*/ 309531 w 365802"/>
                <a:gd name="connsiteY7" fmla="*/ 182880 h 710419"/>
                <a:gd name="connsiteX8" fmla="*/ 344700 w 365802"/>
                <a:gd name="connsiteY8" fmla="*/ 140677 h 710419"/>
                <a:gd name="connsiteX9" fmla="*/ 337666 w 365802"/>
                <a:gd name="connsiteY9" fmla="*/ 112542 h 710419"/>
                <a:gd name="connsiteX10" fmla="*/ 225125 w 365802"/>
                <a:gd name="connsiteY10" fmla="*/ 147711 h 710419"/>
                <a:gd name="connsiteX11" fmla="*/ 211057 w 365802"/>
                <a:gd name="connsiteY11" fmla="*/ 182880 h 710419"/>
                <a:gd name="connsiteX12" fmla="*/ 204023 w 365802"/>
                <a:gd name="connsiteY12" fmla="*/ 218050 h 710419"/>
                <a:gd name="connsiteX13" fmla="*/ 218091 w 365802"/>
                <a:gd name="connsiteY13" fmla="*/ 239151 h 710419"/>
                <a:gd name="connsiteX14" fmla="*/ 239193 w 365802"/>
                <a:gd name="connsiteY14" fmla="*/ 218050 h 710419"/>
                <a:gd name="connsiteX15" fmla="*/ 253260 w 365802"/>
                <a:gd name="connsiteY15" fmla="*/ 175847 h 710419"/>
                <a:gd name="connsiteX16" fmla="*/ 204023 w 365802"/>
                <a:gd name="connsiteY16" fmla="*/ 161779 h 710419"/>
                <a:gd name="connsiteX17" fmla="*/ 189956 w 365802"/>
                <a:gd name="connsiteY17" fmla="*/ 189914 h 710419"/>
                <a:gd name="connsiteX18" fmla="*/ 112583 w 365802"/>
                <a:gd name="connsiteY18" fmla="*/ 253219 h 710419"/>
                <a:gd name="connsiteX19" fmla="*/ 133685 w 365802"/>
                <a:gd name="connsiteY19" fmla="*/ 295422 h 710419"/>
                <a:gd name="connsiteX20" fmla="*/ 246226 w 365802"/>
                <a:gd name="connsiteY20" fmla="*/ 281354 h 710419"/>
                <a:gd name="connsiteX21" fmla="*/ 147753 w 365802"/>
                <a:gd name="connsiteY21" fmla="*/ 274320 h 710419"/>
                <a:gd name="connsiteX22" fmla="*/ 133685 w 365802"/>
                <a:gd name="connsiteY22" fmla="*/ 309490 h 710419"/>
                <a:gd name="connsiteX23" fmla="*/ 140719 w 365802"/>
                <a:gd name="connsiteY23" fmla="*/ 351693 h 710419"/>
                <a:gd name="connsiteX24" fmla="*/ 161820 w 365802"/>
                <a:gd name="connsiteY24" fmla="*/ 358727 h 710419"/>
                <a:gd name="connsiteX25" fmla="*/ 225125 w 365802"/>
                <a:gd name="connsiteY25" fmla="*/ 344659 h 710419"/>
                <a:gd name="connsiteX26" fmla="*/ 232159 w 365802"/>
                <a:gd name="connsiteY26" fmla="*/ 323557 h 710419"/>
                <a:gd name="connsiteX27" fmla="*/ 133685 w 365802"/>
                <a:gd name="connsiteY27" fmla="*/ 316523 h 710419"/>
                <a:gd name="connsiteX28" fmla="*/ 112583 w 365802"/>
                <a:gd name="connsiteY28" fmla="*/ 330591 h 710419"/>
                <a:gd name="connsiteX29" fmla="*/ 91482 w 365802"/>
                <a:gd name="connsiteY29" fmla="*/ 379828 h 710419"/>
                <a:gd name="connsiteX30" fmla="*/ 98516 w 365802"/>
                <a:gd name="connsiteY30" fmla="*/ 407963 h 710419"/>
                <a:gd name="connsiteX31" fmla="*/ 246226 w 365802"/>
                <a:gd name="connsiteY31" fmla="*/ 400930 h 710419"/>
                <a:gd name="connsiteX32" fmla="*/ 253260 w 365802"/>
                <a:gd name="connsiteY32" fmla="*/ 365760 h 710419"/>
                <a:gd name="connsiteX33" fmla="*/ 225125 w 365802"/>
                <a:gd name="connsiteY33" fmla="*/ 358727 h 710419"/>
                <a:gd name="connsiteX34" fmla="*/ 126651 w 365802"/>
                <a:gd name="connsiteY34" fmla="*/ 365760 h 710419"/>
                <a:gd name="connsiteX35" fmla="*/ 98516 w 365802"/>
                <a:gd name="connsiteY35" fmla="*/ 372794 h 710419"/>
                <a:gd name="connsiteX36" fmla="*/ 84448 w 365802"/>
                <a:gd name="connsiteY36" fmla="*/ 393896 h 710419"/>
                <a:gd name="connsiteX37" fmla="*/ 56313 w 365802"/>
                <a:gd name="connsiteY37" fmla="*/ 443133 h 710419"/>
                <a:gd name="connsiteX38" fmla="*/ 42245 w 365802"/>
                <a:gd name="connsiteY38" fmla="*/ 499403 h 710419"/>
                <a:gd name="connsiteX39" fmla="*/ 28177 w 365802"/>
                <a:gd name="connsiteY39" fmla="*/ 548640 h 710419"/>
                <a:gd name="connsiteX40" fmla="*/ 35211 w 365802"/>
                <a:gd name="connsiteY40" fmla="*/ 576776 h 710419"/>
                <a:gd name="connsiteX41" fmla="*/ 84448 w 365802"/>
                <a:gd name="connsiteY41" fmla="*/ 534573 h 710419"/>
                <a:gd name="connsiteX42" fmla="*/ 112583 w 365802"/>
                <a:gd name="connsiteY42" fmla="*/ 492370 h 710419"/>
                <a:gd name="connsiteX43" fmla="*/ 105549 w 365802"/>
                <a:gd name="connsiteY43" fmla="*/ 457200 h 710419"/>
                <a:gd name="connsiteX44" fmla="*/ 77414 w 365802"/>
                <a:gd name="connsiteY44" fmla="*/ 464234 h 710419"/>
                <a:gd name="connsiteX45" fmla="*/ 14109 w 365802"/>
                <a:gd name="connsiteY45" fmla="*/ 513471 h 710419"/>
                <a:gd name="connsiteX46" fmla="*/ 7076 w 365802"/>
                <a:gd name="connsiteY46" fmla="*/ 569742 h 710419"/>
                <a:gd name="connsiteX47" fmla="*/ 42 w 365802"/>
                <a:gd name="connsiteY47" fmla="*/ 604911 h 710419"/>
                <a:gd name="connsiteX48" fmla="*/ 14109 w 365802"/>
                <a:gd name="connsiteY48" fmla="*/ 710419 h 710419"/>
                <a:gd name="connsiteX49" fmla="*/ 70380 w 365802"/>
                <a:gd name="connsiteY49" fmla="*/ 675250 h 710419"/>
                <a:gd name="connsiteX50" fmla="*/ 84448 w 365802"/>
                <a:gd name="connsiteY50" fmla="*/ 640080 h 7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5802" h="710419">
                  <a:moveTo>
                    <a:pt x="365802" y="0"/>
                  </a:moveTo>
                  <a:cubicBezTo>
                    <a:pt x="354079" y="2345"/>
                    <a:pt x="339710" y="-746"/>
                    <a:pt x="330633" y="7034"/>
                  </a:cubicBezTo>
                  <a:cubicBezTo>
                    <a:pt x="307002" y="27289"/>
                    <a:pt x="318076" y="48245"/>
                    <a:pt x="323599" y="70339"/>
                  </a:cubicBezTo>
                  <a:cubicBezTo>
                    <a:pt x="314220" y="75028"/>
                    <a:pt x="302878" y="76993"/>
                    <a:pt x="295463" y="84407"/>
                  </a:cubicBezTo>
                  <a:cubicBezTo>
                    <a:pt x="292098" y="87772"/>
                    <a:pt x="281457" y="133397"/>
                    <a:pt x="281396" y="133643"/>
                  </a:cubicBezTo>
                  <a:cubicBezTo>
                    <a:pt x="253261" y="124265"/>
                    <a:pt x="206368" y="96130"/>
                    <a:pt x="253260" y="161779"/>
                  </a:cubicBezTo>
                  <a:cubicBezTo>
                    <a:pt x="257570" y="167812"/>
                    <a:pt x="267420" y="166210"/>
                    <a:pt x="274362" y="168813"/>
                  </a:cubicBezTo>
                  <a:cubicBezTo>
                    <a:pt x="286184" y="173246"/>
                    <a:pt x="297808" y="178191"/>
                    <a:pt x="309531" y="182880"/>
                  </a:cubicBezTo>
                  <a:cubicBezTo>
                    <a:pt x="326615" y="170067"/>
                    <a:pt x="344700" y="164845"/>
                    <a:pt x="344700" y="140677"/>
                  </a:cubicBezTo>
                  <a:cubicBezTo>
                    <a:pt x="344700" y="131010"/>
                    <a:pt x="340011" y="121920"/>
                    <a:pt x="337666" y="112542"/>
                  </a:cubicBezTo>
                  <a:cubicBezTo>
                    <a:pt x="284186" y="117404"/>
                    <a:pt x="257999" y="105445"/>
                    <a:pt x="225125" y="147711"/>
                  </a:cubicBezTo>
                  <a:cubicBezTo>
                    <a:pt x="217373" y="157677"/>
                    <a:pt x="215746" y="171157"/>
                    <a:pt x="211057" y="182880"/>
                  </a:cubicBezTo>
                  <a:cubicBezTo>
                    <a:pt x="208712" y="194603"/>
                    <a:pt x="202540" y="206187"/>
                    <a:pt x="204023" y="218050"/>
                  </a:cubicBezTo>
                  <a:cubicBezTo>
                    <a:pt x="205072" y="226438"/>
                    <a:pt x="209637" y="239151"/>
                    <a:pt x="218091" y="239151"/>
                  </a:cubicBezTo>
                  <a:cubicBezTo>
                    <a:pt x="228038" y="239151"/>
                    <a:pt x="232159" y="225084"/>
                    <a:pt x="239193" y="218050"/>
                  </a:cubicBezTo>
                  <a:cubicBezTo>
                    <a:pt x="243882" y="203982"/>
                    <a:pt x="247238" y="189398"/>
                    <a:pt x="253260" y="175847"/>
                  </a:cubicBezTo>
                  <a:cubicBezTo>
                    <a:pt x="270042" y="138086"/>
                    <a:pt x="298491" y="151282"/>
                    <a:pt x="204023" y="161779"/>
                  </a:cubicBezTo>
                  <a:cubicBezTo>
                    <a:pt x="199334" y="171157"/>
                    <a:pt x="197370" y="182500"/>
                    <a:pt x="189956" y="189914"/>
                  </a:cubicBezTo>
                  <a:cubicBezTo>
                    <a:pt x="166393" y="213477"/>
                    <a:pt x="112583" y="253219"/>
                    <a:pt x="112583" y="253219"/>
                  </a:cubicBezTo>
                  <a:cubicBezTo>
                    <a:pt x="119617" y="267287"/>
                    <a:pt x="121403" y="285597"/>
                    <a:pt x="133685" y="295422"/>
                  </a:cubicBezTo>
                  <a:cubicBezTo>
                    <a:pt x="175602" y="328956"/>
                    <a:pt x="207264" y="298671"/>
                    <a:pt x="246226" y="281354"/>
                  </a:cubicBezTo>
                  <a:cubicBezTo>
                    <a:pt x="220918" y="243392"/>
                    <a:pt x="225040" y="235677"/>
                    <a:pt x="147753" y="274320"/>
                  </a:cubicBezTo>
                  <a:cubicBezTo>
                    <a:pt x="136460" y="279967"/>
                    <a:pt x="138374" y="297767"/>
                    <a:pt x="133685" y="309490"/>
                  </a:cubicBezTo>
                  <a:cubicBezTo>
                    <a:pt x="136030" y="323558"/>
                    <a:pt x="133643" y="339310"/>
                    <a:pt x="140719" y="351693"/>
                  </a:cubicBezTo>
                  <a:cubicBezTo>
                    <a:pt x="144397" y="358130"/>
                    <a:pt x="154431" y="359343"/>
                    <a:pt x="161820" y="358727"/>
                  </a:cubicBezTo>
                  <a:cubicBezTo>
                    <a:pt x="183362" y="356932"/>
                    <a:pt x="204023" y="349348"/>
                    <a:pt x="225125" y="344659"/>
                  </a:cubicBezTo>
                  <a:cubicBezTo>
                    <a:pt x="227470" y="337625"/>
                    <a:pt x="235974" y="329915"/>
                    <a:pt x="232159" y="323557"/>
                  </a:cubicBezTo>
                  <a:cubicBezTo>
                    <a:pt x="215446" y="295703"/>
                    <a:pt x="141425" y="315749"/>
                    <a:pt x="133685" y="316523"/>
                  </a:cubicBezTo>
                  <a:cubicBezTo>
                    <a:pt x="126651" y="321212"/>
                    <a:pt x="117995" y="324097"/>
                    <a:pt x="112583" y="330591"/>
                  </a:cubicBezTo>
                  <a:cubicBezTo>
                    <a:pt x="102928" y="342178"/>
                    <a:pt x="96368" y="365171"/>
                    <a:pt x="91482" y="379828"/>
                  </a:cubicBezTo>
                  <a:cubicBezTo>
                    <a:pt x="93827" y="389206"/>
                    <a:pt x="92327" y="400537"/>
                    <a:pt x="98516" y="407963"/>
                  </a:cubicBezTo>
                  <a:cubicBezTo>
                    <a:pt x="130135" y="445906"/>
                    <a:pt x="242616" y="401567"/>
                    <a:pt x="246226" y="400930"/>
                  </a:cubicBezTo>
                  <a:cubicBezTo>
                    <a:pt x="248571" y="389207"/>
                    <a:pt x="258607" y="376453"/>
                    <a:pt x="253260" y="365760"/>
                  </a:cubicBezTo>
                  <a:cubicBezTo>
                    <a:pt x="248937" y="357114"/>
                    <a:pt x="234792" y="358727"/>
                    <a:pt x="225125" y="358727"/>
                  </a:cubicBezTo>
                  <a:cubicBezTo>
                    <a:pt x="192217" y="358727"/>
                    <a:pt x="159476" y="363416"/>
                    <a:pt x="126651" y="365760"/>
                  </a:cubicBezTo>
                  <a:cubicBezTo>
                    <a:pt x="117273" y="368105"/>
                    <a:pt x="106559" y="367432"/>
                    <a:pt x="98516" y="372794"/>
                  </a:cubicBezTo>
                  <a:cubicBezTo>
                    <a:pt x="91482" y="377483"/>
                    <a:pt x="88797" y="386647"/>
                    <a:pt x="84448" y="393896"/>
                  </a:cubicBezTo>
                  <a:cubicBezTo>
                    <a:pt x="74723" y="410105"/>
                    <a:pt x="65691" y="426721"/>
                    <a:pt x="56313" y="443133"/>
                  </a:cubicBezTo>
                  <a:cubicBezTo>
                    <a:pt x="51624" y="461890"/>
                    <a:pt x="47227" y="480722"/>
                    <a:pt x="42245" y="499403"/>
                  </a:cubicBezTo>
                  <a:cubicBezTo>
                    <a:pt x="37847" y="515896"/>
                    <a:pt x="29722" y="531641"/>
                    <a:pt x="28177" y="548640"/>
                  </a:cubicBezTo>
                  <a:cubicBezTo>
                    <a:pt x="27302" y="558268"/>
                    <a:pt x="32866" y="567397"/>
                    <a:pt x="35211" y="576776"/>
                  </a:cubicBezTo>
                  <a:cubicBezTo>
                    <a:pt x="51623" y="562708"/>
                    <a:pt x="69841" y="550508"/>
                    <a:pt x="84448" y="534573"/>
                  </a:cubicBezTo>
                  <a:cubicBezTo>
                    <a:pt x="95873" y="522110"/>
                    <a:pt x="112583" y="492370"/>
                    <a:pt x="112583" y="492370"/>
                  </a:cubicBezTo>
                  <a:cubicBezTo>
                    <a:pt x="110238" y="480647"/>
                    <a:pt x="114885" y="464669"/>
                    <a:pt x="105549" y="457200"/>
                  </a:cubicBezTo>
                  <a:cubicBezTo>
                    <a:pt x="98000" y="451161"/>
                    <a:pt x="85647" y="459168"/>
                    <a:pt x="77414" y="464234"/>
                  </a:cubicBezTo>
                  <a:cubicBezTo>
                    <a:pt x="54647" y="478245"/>
                    <a:pt x="14109" y="513471"/>
                    <a:pt x="14109" y="513471"/>
                  </a:cubicBezTo>
                  <a:cubicBezTo>
                    <a:pt x="11765" y="532228"/>
                    <a:pt x="9950" y="551059"/>
                    <a:pt x="7076" y="569742"/>
                  </a:cubicBezTo>
                  <a:cubicBezTo>
                    <a:pt x="5258" y="581558"/>
                    <a:pt x="-555" y="592971"/>
                    <a:pt x="42" y="604911"/>
                  </a:cubicBezTo>
                  <a:cubicBezTo>
                    <a:pt x="1814" y="640347"/>
                    <a:pt x="9420" y="675250"/>
                    <a:pt x="14109" y="710419"/>
                  </a:cubicBezTo>
                  <a:cubicBezTo>
                    <a:pt x="32866" y="698696"/>
                    <a:pt x="54739" y="690891"/>
                    <a:pt x="70380" y="675250"/>
                  </a:cubicBezTo>
                  <a:cubicBezTo>
                    <a:pt x="79308" y="666322"/>
                    <a:pt x="84448" y="640080"/>
                    <a:pt x="84448" y="640080"/>
                  </a:cubicBez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2459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6E812-F23F-B33C-24AF-3A29184B2469}"/>
              </a:ext>
            </a:extLst>
          </p:cNvPr>
          <p:cNvSpPr>
            <a:spLocks noGrp="1"/>
          </p:cNvSpPr>
          <p:nvPr>
            <p:ph type="title"/>
          </p:nvPr>
        </p:nvSpPr>
        <p:spPr>
          <a:xfrm>
            <a:off x="1133622" y="-125868"/>
            <a:ext cx="10515600" cy="1325563"/>
          </a:xfrm>
        </p:spPr>
        <p:txBody>
          <a:bodyPr/>
          <a:lstStyle/>
          <a:p>
            <a:r>
              <a:rPr lang="en-US" dirty="0"/>
              <a:t>Killer App – Biological Hotspot Following</a:t>
            </a:r>
          </a:p>
        </p:txBody>
      </p:sp>
      <p:sp>
        <p:nvSpPr>
          <p:cNvPr id="3" name="Content Placeholder 2">
            <a:extLst>
              <a:ext uri="{FF2B5EF4-FFF2-40B4-BE49-F238E27FC236}">
                <a16:creationId xmlns:a16="http://schemas.microsoft.com/office/drawing/2014/main" id="{5CB37141-8E92-BADD-60D5-94954C868F65}"/>
              </a:ext>
            </a:extLst>
          </p:cNvPr>
          <p:cNvSpPr>
            <a:spLocks noGrp="1"/>
          </p:cNvSpPr>
          <p:nvPr>
            <p:ph idx="1"/>
          </p:nvPr>
        </p:nvSpPr>
        <p:spPr>
          <a:xfrm>
            <a:off x="168812" y="1728867"/>
            <a:ext cx="7188591" cy="4351338"/>
          </a:xfrm>
        </p:spPr>
        <p:txBody>
          <a:bodyPr>
            <a:normAutofit fontScale="85000" lnSpcReduction="20000"/>
          </a:bodyPr>
          <a:lstStyle/>
          <a:p>
            <a:pPr marL="514350" indent="-514350">
              <a:buFont typeface="+mj-lt"/>
              <a:buAutoNum type="arabicPeriod"/>
            </a:pPr>
            <a:r>
              <a:rPr lang="en-US" dirty="0"/>
              <a:t>Dock-supported LRAUVs monitor evolution of hotspot – 1 month</a:t>
            </a:r>
          </a:p>
          <a:p>
            <a:pPr marL="514350" indent="-514350">
              <a:buFont typeface="+mj-lt"/>
              <a:buAutoNum type="arabicPeriod"/>
            </a:pPr>
            <a:endParaRPr lang="en-US" dirty="0"/>
          </a:p>
          <a:p>
            <a:pPr marL="514350" indent="-514350">
              <a:buFont typeface="+mj-lt"/>
              <a:buAutoNum type="arabicPeriod"/>
            </a:pPr>
            <a:r>
              <a:rPr lang="en-US" dirty="0"/>
              <a:t>Patch-Tracking to follow hotspot offshore - 1 week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LRAUVs with Primary Batts replace originals – 2/3 weeks</a:t>
            </a:r>
          </a:p>
          <a:p>
            <a:pPr marL="514350" indent="-514350">
              <a:buFont typeface="+mj-lt"/>
              <a:buAutoNum type="arabicPeriod"/>
            </a:pPr>
            <a:endParaRPr lang="en-US" dirty="0"/>
          </a:p>
          <a:p>
            <a:pPr marL="514350" indent="-514350">
              <a:buFont typeface="+mj-lt"/>
              <a:buAutoNum type="arabicPeriod"/>
            </a:pPr>
            <a:endParaRPr lang="en-US" dirty="0"/>
          </a:p>
          <a:p>
            <a:pPr marL="0" indent="0">
              <a:buNone/>
            </a:pPr>
            <a:r>
              <a:rPr lang="en-US" sz="2000" dirty="0">
                <a:solidFill>
                  <a:srgbClr val="0070C0"/>
                </a:solidFill>
              </a:rPr>
              <a:t>		</a:t>
            </a:r>
          </a:p>
          <a:p>
            <a:pPr marL="457200" lvl="1" indent="0">
              <a:buNone/>
            </a:pPr>
            <a:endParaRPr lang="en-US" dirty="0"/>
          </a:p>
        </p:txBody>
      </p:sp>
      <p:sp>
        <p:nvSpPr>
          <p:cNvPr id="4" name="TextBox 3">
            <a:extLst>
              <a:ext uri="{FF2B5EF4-FFF2-40B4-BE49-F238E27FC236}">
                <a16:creationId xmlns:a16="http://schemas.microsoft.com/office/drawing/2014/main" id="{A87D6E0B-239A-1764-D93C-3005CB0BDAAF}"/>
              </a:ext>
            </a:extLst>
          </p:cNvPr>
          <p:cNvSpPr txBox="1"/>
          <p:nvPr/>
        </p:nvSpPr>
        <p:spPr>
          <a:xfrm>
            <a:off x="691584" y="2272202"/>
            <a:ext cx="4908452" cy="369332"/>
          </a:xfrm>
          <a:prstGeom prst="rect">
            <a:avLst/>
          </a:prstGeom>
          <a:noFill/>
        </p:spPr>
        <p:txBody>
          <a:bodyPr wrap="square" rtlCol="0">
            <a:spAutoFit/>
          </a:bodyPr>
          <a:lstStyle/>
          <a:p>
            <a:r>
              <a:rPr lang="en-US" sz="1800" dirty="0">
                <a:solidFill>
                  <a:srgbClr val="0070C0"/>
                </a:solidFill>
              </a:rPr>
              <a:t>Payloads: </a:t>
            </a:r>
            <a:r>
              <a:rPr lang="en-US" sz="1800" dirty="0" err="1">
                <a:solidFill>
                  <a:srgbClr val="0070C0"/>
                </a:solidFill>
              </a:rPr>
              <a:t>Chl</a:t>
            </a:r>
            <a:r>
              <a:rPr lang="en-US" sz="1800" dirty="0">
                <a:solidFill>
                  <a:srgbClr val="0070C0"/>
                </a:solidFill>
              </a:rPr>
              <a:t>/</a:t>
            </a:r>
            <a:r>
              <a:rPr lang="en-US" sz="1800" dirty="0" err="1">
                <a:solidFill>
                  <a:srgbClr val="0070C0"/>
                </a:solidFill>
              </a:rPr>
              <a:t>Biolum</a:t>
            </a:r>
            <a:r>
              <a:rPr lang="en-US" sz="1800" dirty="0">
                <a:solidFill>
                  <a:srgbClr val="0070C0"/>
                </a:solidFill>
              </a:rPr>
              <a:t> + </a:t>
            </a:r>
            <a:r>
              <a:rPr lang="en-US" sz="1800" dirty="0" err="1">
                <a:solidFill>
                  <a:srgbClr val="0070C0"/>
                </a:solidFill>
              </a:rPr>
              <a:t>Planktivore</a:t>
            </a:r>
            <a:endParaRPr lang="en-US" dirty="0"/>
          </a:p>
        </p:txBody>
      </p:sp>
      <p:sp>
        <p:nvSpPr>
          <p:cNvPr id="11" name="TextBox 10">
            <a:extLst>
              <a:ext uri="{FF2B5EF4-FFF2-40B4-BE49-F238E27FC236}">
                <a16:creationId xmlns:a16="http://schemas.microsoft.com/office/drawing/2014/main" id="{3EDB8B27-8095-2F85-52A5-2D9B3D9D2DD0}"/>
              </a:ext>
            </a:extLst>
          </p:cNvPr>
          <p:cNvSpPr txBox="1"/>
          <p:nvPr/>
        </p:nvSpPr>
        <p:spPr>
          <a:xfrm>
            <a:off x="691584" y="3299200"/>
            <a:ext cx="5589563" cy="646331"/>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endParaRPr lang="en-US" dirty="0"/>
          </a:p>
        </p:txBody>
      </p:sp>
      <p:sp>
        <p:nvSpPr>
          <p:cNvPr id="12" name="TextBox 11">
            <a:extLst>
              <a:ext uri="{FF2B5EF4-FFF2-40B4-BE49-F238E27FC236}">
                <a16:creationId xmlns:a16="http://schemas.microsoft.com/office/drawing/2014/main" id="{08F4D4F6-73EB-5467-94A6-B71BEA1B2000}"/>
              </a:ext>
            </a:extLst>
          </p:cNvPr>
          <p:cNvSpPr txBox="1"/>
          <p:nvPr/>
        </p:nvSpPr>
        <p:spPr>
          <a:xfrm>
            <a:off x="691584" y="4741727"/>
            <a:ext cx="5589563" cy="1200329"/>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p>
          <a:p>
            <a:r>
              <a:rPr lang="en-US" dirty="0">
                <a:solidFill>
                  <a:srgbClr val="0070C0"/>
                </a:solidFill>
              </a:rPr>
              <a:t>Triton below for carbon export mapping</a:t>
            </a:r>
            <a:endParaRPr lang="en-US" sz="1800" dirty="0">
              <a:solidFill>
                <a:srgbClr val="0070C0"/>
              </a:solidFill>
            </a:endParaRPr>
          </a:p>
          <a:p>
            <a:endParaRPr lang="en-US" dirty="0"/>
          </a:p>
        </p:txBody>
      </p:sp>
      <p:pic>
        <p:nvPicPr>
          <p:cNvPr id="8" name="Picture 7">
            <a:extLst>
              <a:ext uri="{FF2B5EF4-FFF2-40B4-BE49-F238E27FC236}">
                <a16:creationId xmlns:a16="http://schemas.microsoft.com/office/drawing/2014/main" id="{CD3AB059-819C-C68F-9BA0-6C1A895ED487}"/>
              </a:ext>
            </a:extLst>
          </p:cNvPr>
          <p:cNvPicPr>
            <a:picLocks noChangeAspect="1"/>
          </p:cNvPicPr>
          <p:nvPr/>
        </p:nvPicPr>
        <p:blipFill>
          <a:blip r:embed="rId2"/>
          <a:srcRect l="8021" r="-333"/>
          <a:stretch/>
        </p:blipFill>
        <p:spPr>
          <a:xfrm>
            <a:off x="7102122" y="1568266"/>
            <a:ext cx="5089878" cy="4349764"/>
          </a:xfrm>
          <a:prstGeom prst="rect">
            <a:avLst/>
          </a:prstGeom>
        </p:spPr>
      </p:pic>
      <p:sp>
        <p:nvSpPr>
          <p:cNvPr id="9" name="Oval 8">
            <a:extLst>
              <a:ext uri="{FF2B5EF4-FFF2-40B4-BE49-F238E27FC236}">
                <a16:creationId xmlns:a16="http://schemas.microsoft.com/office/drawing/2014/main" id="{FCA1AEF8-3A20-6D67-9DC3-497664B88394}"/>
              </a:ext>
            </a:extLst>
          </p:cNvPr>
          <p:cNvSpPr/>
          <p:nvPr/>
        </p:nvSpPr>
        <p:spPr>
          <a:xfrm>
            <a:off x="8758377" y="4210475"/>
            <a:ext cx="202223" cy="17166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DC83FFA-CEE9-FF34-A3E1-9001C27B3F85}"/>
              </a:ext>
            </a:extLst>
          </p:cNvPr>
          <p:cNvSpPr/>
          <p:nvPr/>
        </p:nvSpPr>
        <p:spPr>
          <a:xfrm>
            <a:off x="9764053" y="2080697"/>
            <a:ext cx="45719" cy="4923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8BC99D92-3A93-3817-5E99-FFEAD6589EFC}"/>
              </a:ext>
            </a:extLst>
          </p:cNvPr>
          <p:cNvCxnSpPr>
            <a:cxnSpLocks/>
          </p:cNvCxnSpPr>
          <p:nvPr/>
        </p:nvCxnSpPr>
        <p:spPr>
          <a:xfrm flipH="1">
            <a:off x="9429943" y="2105315"/>
            <a:ext cx="355210" cy="5591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4B70FF73-C518-9B8D-9504-11BAD01C7C4F}"/>
              </a:ext>
            </a:extLst>
          </p:cNvPr>
          <p:cNvSpPr/>
          <p:nvPr/>
        </p:nvSpPr>
        <p:spPr>
          <a:xfrm>
            <a:off x="9412317" y="2101744"/>
            <a:ext cx="365802" cy="710419"/>
          </a:xfrm>
          <a:custGeom>
            <a:avLst/>
            <a:gdLst>
              <a:gd name="connsiteX0" fmla="*/ 365802 w 365802"/>
              <a:gd name="connsiteY0" fmla="*/ 0 h 710419"/>
              <a:gd name="connsiteX1" fmla="*/ 330633 w 365802"/>
              <a:gd name="connsiteY1" fmla="*/ 7034 h 710419"/>
              <a:gd name="connsiteX2" fmla="*/ 323599 w 365802"/>
              <a:gd name="connsiteY2" fmla="*/ 70339 h 710419"/>
              <a:gd name="connsiteX3" fmla="*/ 295463 w 365802"/>
              <a:gd name="connsiteY3" fmla="*/ 84407 h 710419"/>
              <a:gd name="connsiteX4" fmla="*/ 281396 w 365802"/>
              <a:gd name="connsiteY4" fmla="*/ 133643 h 710419"/>
              <a:gd name="connsiteX5" fmla="*/ 253260 w 365802"/>
              <a:gd name="connsiteY5" fmla="*/ 161779 h 710419"/>
              <a:gd name="connsiteX6" fmla="*/ 274362 w 365802"/>
              <a:gd name="connsiteY6" fmla="*/ 168813 h 710419"/>
              <a:gd name="connsiteX7" fmla="*/ 309531 w 365802"/>
              <a:gd name="connsiteY7" fmla="*/ 182880 h 710419"/>
              <a:gd name="connsiteX8" fmla="*/ 344700 w 365802"/>
              <a:gd name="connsiteY8" fmla="*/ 140677 h 710419"/>
              <a:gd name="connsiteX9" fmla="*/ 337666 w 365802"/>
              <a:gd name="connsiteY9" fmla="*/ 112542 h 710419"/>
              <a:gd name="connsiteX10" fmla="*/ 225125 w 365802"/>
              <a:gd name="connsiteY10" fmla="*/ 147711 h 710419"/>
              <a:gd name="connsiteX11" fmla="*/ 211057 w 365802"/>
              <a:gd name="connsiteY11" fmla="*/ 182880 h 710419"/>
              <a:gd name="connsiteX12" fmla="*/ 204023 w 365802"/>
              <a:gd name="connsiteY12" fmla="*/ 218050 h 710419"/>
              <a:gd name="connsiteX13" fmla="*/ 218091 w 365802"/>
              <a:gd name="connsiteY13" fmla="*/ 239151 h 710419"/>
              <a:gd name="connsiteX14" fmla="*/ 239193 w 365802"/>
              <a:gd name="connsiteY14" fmla="*/ 218050 h 710419"/>
              <a:gd name="connsiteX15" fmla="*/ 253260 w 365802"/>
              <a:gd name="connsiteY15" fmla="*/ 175847 h 710419"/>
              <a:gd name="connsiteX16" fmla="*/ 204023 w 365802"/>
              <a:gd name="connsiteY16" fmla="*/ 161779 h 710419"/>
              <a:gd name="connsiteX17" fmla="*/ 189956 w 365802"/>
              <a:gd name="connsiteY17" fmla="*/ 189914 h 710419"/>
              <a:gd name="connsiteX18" fmla="*/ 112583 w 365802"/>
              <a:gd name="connsiteY18" fmla="*/ 253219 h 710419"/>
              <a:gd name="connsiteX19" fmla="*/ 133685 w 365802"/>
              <a:gd name="connsiteY19" fmla="*/ 295422 h 710419"/>
              <a:gd name="connsiteX20" fmla="*/ 246226 w 365802"/>
              <a:gd name="connsiteY20" fmla="*/ 281354 h 710419"/>
              <a:gd name="connsiteX21" fmla="*/ 147753 w 365802"/>
              <a:gd name="connsiteY21" fmla="*/ 274320 h 710419"/>
              <a:gd name="connsiteX22" fmla="*/ 133685 w 365802"/>
              <a:gd name="connsiteY22" fmla="*/ 309490 h 710419"/>
              <a:gd name="connsiteX23" fmla="*/ 140719 w 365802"/>
              <a:gd name="connsiteY23" fmla="*/ 351693 h 710419"/>
              <a:gd name="connsiteX24" fmla="*/ 161820 w 365802"/>
              <a:gd name="connsiteY24" fmla="*/ 358727 h 710419"/>
              <a:gd name="connsiteX25" fmla="*/ 225125 w 365802"/>
              <a:gd name="connsiteY25" fmla="*/ 344659 h 710419"/>
              <a:gd name="connsiteX26" fmla="*/ 232159 w 365802"/>
              <a:gd name="connsiteY26" fmla="*/ 323557 h 710419"/>
              <a:gd name="connsiteX27" fmla="*/ 133685 w 365802"/>
              <a:gd name="connsiteY27" fmla="*/ 316523 h 710419"/>
              <a:gd name="connsiteX28" fmla="*/ 112583 w 365802"/>
              <a:gd name="connsiteY28" fmla="*/ 330591 h 710419"/>
              <a:gd name="connsiteX29" fmla="*/ 91482 w 365802"/>
              <a:gd name="connsiteY29" fmla="*/ 379828 h 710419"/>
              <a:gd name="connsiteX30" fmla="*/ 98516 w 365802"/>
              <a:gd name="connsiteY30" fmla="*/ 407963 h 710419"/>
              <a:gd name="connsiteX31" fmla="*/ 246226 w 365802"/>
              <a:gd name="connsiteY31" fmla="*/ 400930 h 710419"/>
              <a:gd name="connsiteX32" fmla="*/ 253260 w 365802"/>
              <a:gd name="connsiteY32" fmla="*/ 365760 h 710419"/>
              <a:gd name="connsiteX33" fmla="*/ 225125 w 365802"/>
              <a:gd name="connsiteY33" fmla="*/ 358727 h 710419"/>
              <a:gd name="connsiteX34" fmla="*/ 126651 w 365802"/>
              <a:gd name="connsiteY34" fmla="*/ 365760 h 710419"/>
              <a:gd name="connsiteX35" fmla="*/ 98516 w 365802"/>
              <a:gd name="connsiteY35" fmla="*/ 372794 h 710419"/>
              <a:gd name="connsiteX36" fmla="*/ 84448 w 365802"/>
              <a:gd name="connsiteY36" fmla="*/ 393896 h 710419"/>
              <a:gd name="connsiteX37" fmla="*/ 56313 w 365802"/>
              <a:gd name="connsiteY37" fmla="*/ 443133 h 710419"/>
              <a:gd name="connsiteX38" fmla="*/ 42245 w 365802"/>
              <a:gd name="connsiteY38" fmla="*/ 499403 h 710419"/>
              <a:gd name="connsiteX39" fmla="*/ 28177 w 365802"/>
              <a:gd name="connsiteY39" fmla="*/ 548640 h 710419"/>
              <a:gd name="connsiteX40" fmla="*/ 35211 w 365802"/>
              <a:gd name="connsiteY40" fmla="*/ 576776 h 710419"/>
              <a:gd name="connsiteX41" fmla="*/ 84448 w 365802"/>
              <a:gd name="connsiteY41" fmla="*/ 534573 h 710419"/>
              <a:gd name="connsiteX42" fmla="*/ 112583 w 365802"/>
              <a:gd name="connsiteY42" fmla="*/ 492370 h 710419"/>
              <a:gd name="connsiteX43" fmla="*/ 105549 w 365802"/>
              <a:gd name="connsiteY43" fmla="*/ 457200 h 710419"/>
              <a:gd name="connsiteX44" fmla="*/ 77414 w 365802"/>
              <a:gd name="connsiteY44" fmla="*/ 464234 h 710419"/>
              <a:gd name="connsiteX45" fmla="*/ 14109 w 365802"/>
              <a:gd name="connsiteY45" fmla="*/ 513471 h 710419"/>
              <a:gd name="connsiteX46" fmla="*/ 7076 w 365802"/>
              <a:gd name="connsiteY46" fmla="*/ 569742 h 710419"/>
              <a:gd name="connsiteX47" fmla="*/ 42 w 365802"/>
              <a:gd name="connsiteY47" fmla="*/ 604911 h 710419"/>
              <a:gd name="connsiteX48" fmla="*/ 14109 w 365802"/>
              <a:gd name="connsiteY48" fmla="*/ 710419 h 710419"/>
              <a:gd name="connsiteX49" fmla="*/ 70380 w 365802"/>
              <a:gd name="connsiteY49" fmla="*/ 675250 h 710419"/>
              <a:gd name="connsiteX50" fmla="*/ 84448 w 365802"/>
              <a:gd name="connsiteY50" fmla="*/ 640080 h 7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5802" h="710419">
                <a:moveTo>
                  <a:pt x="365802" y="0"/>
                </a:moveTo>
                <a:cubicBezTo>
                  <a:pt x="354079" y="2345"/>
                  <a:pt x="339710" y="-746"/>
                  <a:pt x="330633" y="7034"/>
                </a:cubicBezTo>
                <a:cubicBezTo>
                  <a:pt x="307002" y="27289"/>
                  <a:pt x="318076" y="48245"/>
                  <a:pt x="323599" y="70339"/>
                </a:cubicBezTo>
                <a:cubicBezTo>
                  <a:pt x="314220" y="75028"/>
                  <a:pt x="302878" y="76993"/>
                  <a:pt x="295463" y="84407"/>
                </a:cubicBezTo>
                <a:cubicBezTo>
                  <a:pt x="292098" y="87772"/>
                  <a:pt x="281457" y="133397"/>
                  <a:pt x="281396" y="133643"/>
                </a:cubicBezTo>
                <a:cubicBezTo>
                  <a:pt x="253261" y="124265"/>
                  <a:pt x="206368" y="96130"/>
                  <a:pt x="253260" y="161779"/>
                </a:cubicBezTo>
                <a:cubicBezTo>
                  <a:pt x="257570" y="167812"/>
                  <a:pt x="267420" y="166210"/>
                  <a:pt x="274362" y="168813"/>
                </a:cubicBezTo>
                <a:cubicBezTo>
                  <a:pt x="286184" y="173246"/>
                  <a:pt x="297808" y="178191"/>
                  <a:pt x="309531" y="182880"/>
                </a:cubicBezTo>
                <a:cubicBezTo>
                  <a:pt x="326615" y="170067"/>
                  <a:pt x="344700" y="164845"/>
                  <a:pt x="344700" y="140677"/>
                </a:cubicBezTo>
                <a:cubicBezTo>
                  <a:pt x="344700" y="131010"/>
                  <a:pt x="340011" y="121920"/>
                  <a:pt x="337666" y="112542"/>
                </a:cubicBezTo>
                <a:cubicBezTo>
                  <a:pt x="284186" y="117404"/>
                  <a:pt x="257999" y="105445"/>
                  <a:pt x="225125" y="147711"/>
                </a:cubicBezTo>
                <a:cubicBezTo>
                  <a:pt x="217373" y="157677"/>
                  <a:pt x="215746" y="171157"/>
                  <a:pt x="211057" y="182880"/>
                </a:cubicBezTo>
                <a:cubicBezTo>
                  <a:pt x="208712" y="194603"/>
                  <a:pt x="202540" y="206187"/>
                  <a:pt x="204023" y="218050"/>
                </a:cubicBezTo>
                <a:cubicBezTo>
                  <a:pt x="205072" y="226438"/>
                  <a:pt x="209637" y="239151"/>
                  <a:pt x="218091" y="239151"/>
                </a:cubicBezTo>
                <a:cubicBezTo>
                  <a:pt x="228038" y="239151"/>
                  <a:pt x="232159" y="225084"/>
                  <a:pt x="239193" y="218050"/>
                </a:cubicBezTo>
                <a:cubicBezTo>
                  <a:pt x="243882" y="203982"/>
                  <a:pt x="247238" y="189398"/>
                  <a:pt x="253260" y="175847"/>
                </a:cubicBezTo>
                <a:cubicBezTo>
                  <a:pt x="270042" y="138086"/>
                  <a:pt x="298491" y="151282"/>
                  <a:pt x="204023" y="161779"/>
                </a:cubicBezTo>
                <a:cubicBezTo>
                  <a:pt x="199334" y="171157"/>
                  <a:pt x="197370" y="182500"/>
                  <a:pt x="189956" y="189914"/>
                </a:cubicBezTo>
                <a:cubicBezTo>
                  <a:pt x="166393" y="213477"/>
                  <a:pt x="112583" y="253219"/>
                  <a:pt x="112583" y="253219"/>
                </a:cubicBezTo>
                <a:cubicBezTo>
                  <a:pt x="119617" y="267287"/>
                  <a:pt x="121403" y="285597"/>
                  <a:pt x="133685" y="295422"/>
                </a:cubicBezTo>
                <a:cubicBezTo>
                  <a:pt x="175602" y="328956"/>
                  <a:pt x="207264" y="298671"/>
                  <a:pt x="246226" y="281354"/>
                </a:cubicBezTo>
                <a:cubicBezTo>
                  <a:pt x="220918" y="243392"/>
                  <a:pt x="225040" y="235677"/>
                  <a:pt x="147753" y="274320"/>
                </a:cubicBezTo>
                <a:cubicBezTo>
                  <a:pt x="136460" y="279967"/>
                  <a:pt x="138374" y="297767"/>
                  <a:pt x="133685" y="309490"/>
                </a:cubicBezTo>
                <a:cubicBezTo>
                  <a:pt x="136030" y="323558"/>
                  <a:pt x="133643" y="339310"/>
                  <a:pt x="140719" y="351693"/>
                </a:cubicBezTo>
                <a:cubicBezTo>
                  <a:pt x="144397" y="358130"/>
                  <a:pt x="154431" y="359343"/>
                  <a:pt x="161820" y="358727"/>
                </a:cubicBezTo>
                <a:cubicBezTo>
                  <a:pt x="183362" y="356932"/>
                  <a:pt x="204023" y="349348"/>
                  <a:pt x="225125" y="344659"/>
                </a:cubicBezTo>
                <a:cubicBezTo>
                  <a:pt x="227470" y="337625"/>
                  <a:pt x="235974" y="329915"/>
                  <a:pt x="232159" y="323557"/>
                </a:cubicBezTo>
                <a:cubicBezTo>
                  <a:pt x="215446" y="295703"/>
                  <a:pt x="141425" y="315749"/>
                  <a:pt x="133685" y="316523"/>
                </a:cubicBezTo>
                <a:cubicBezTo>
                  <a:pt x="126651" y="321212"/>
                  <a:pt x="117995" y="324097"/>
                  <a:pt x="112583" y="330591"/>
                </a:cubicBezTo>
                <a:cubicBezTo>
                  <a:pt x="102928" y="342178"/>
                  <a:pt x="96368" y="365171"/>
                  <a:pt x="91482" y="379828"/>
                </a:cubicBezTo>
                <a:cubicBezTo>
                  <a:pt x="93827" y="389206"/>
                  <a:pt x="92327" y="400537"/>
                  <a:pt x="98516" y="407963"/>
                </a:cubicBezTo>
                <a:cubicBezTo>
                  <a:pt x="130135" y="445906"/>
                  <a:pt x="242616" y="401567"/>
                  <a:pt x="246226" y="400930"/>
                </a:cubicBezTo>
                <a:cubicBezTo>
                  <a:pt x="248571" y="389207"/>
                  <a:pt x="258607" y="376453"/>
                  <a:pt x="253260" y="365760"/>
                </a:cubicBezTo>
                <a:cubicBezTo>
                  <a:pt x="248937" y="357114"/>
                  <a:pt x="234792" y="358727"/>
                  <a:pt x="225125" y="358727"/>
                </a:cubicBezTo>
                <a:cubicBezTo>
                  <a:pt x="192217" y="358727"/>
                  <a:pt x="159476" y="363416"/>
                  <a:pt x="126651" y="365760"/>
                </a:cubicBezTo>
                <a:cubicBezTo>
                  <a:pt x="117273" y="368105"/>
                  <a:pt x="106559" y="367432"/>
                  <a:pt x="98516" y="372794"/>
                </a:cubicBezTo>
                <a:cubicBezTo>
                  <a:pt x="91482" y="377483"/>
                  <a:pt x="88797" y="386647"/>
                  <a:pt x="84448" y="393896"/>
                </a:cubicBezTo>
                <a:cubicBezTo>
                  <a:pt x="74723" y="410105"/>
                  <a:pt x="65691" y="426721"/>
                  <a:pt x="56313" y="443133"/>
                </a:cubicBezTo>
                <a:cubicBezTo>
                  <a:pt x="51624" y="461890"/>
                  <a:pt x="47227" y="480722"/>
                  <a:pt x="42245" y="499403"/>
                </a:cubicBezTo>
                <a:cubicBezTo>
                  <a:pt x="37847" y="515896"/>
                  <a:pt x="29722" y="531641"/>
                  <a:pt x="28177" y="548640"/>
                </a:cubicBezTo>
                <a:cubicBezTo>
                  <a:pt x="27302" y="558268"/>
                  <a:pt x="32866" y="567397"/>
                  <a:pt x="35211" y="576776"/>
                </a:cubicBezTo>
                <a:cubicBezTo>
                  <a:pt x="51623" y="562708"/>
                  <a:pt x="69841" y="550508"/>
                  <a:pt x="84448" y="534573"/>
                </a:cubicBezTo>
                <a:cubicBezTo>
                  <a:pt x="95873" y="522110"/>
                  <a:pt x="112583" y="492370"/>
                  <a:pt x="112583" y="492370"/>
                </a:cubicBezTo>
                <a:cubicBezTo>
                  <a:pt x="110238" y="480647"/>
                  <a:pt x="114885" y="464669"/>
                  <a:pt x="105549" y="457200"/>
                </a:cubicBezTo>
                <a:cubicBezTo>
                  <a:pt x="98000" y="451161"/>
                  <a:pt x="85647" y="459168"/>
                  <a:pt x="77414" y="464234"/>
                </a:cubicBezTo>
                <a:cubicBezTo>
                  <a:pt x="54647" y="478245"/>
                  <a:pt x="14109" y="513471"/>
                  <a:pt x="14109" y="513471"/>
                </a:cubicBezTo>
                <a:cubicBezTo>
                  <a:pt x="11765" y="532228"/>
                  <a:pt x="9950" y="551059"/>
                  <a:pt x="7076" y="569742"/>
                </a:cubicBezTo>
                <a:cubicBezTo>
                  <a:pt x="5258" y="581558"/>
                  <a:pt x="-555" y="592971"/>
                  <a:pt x="42" y="604911"/>
                </a:cubicBezTo>
                <a:cubicBezTo>
                  <a:pt x="1814" y="640347"/>
                  <a:pt x="9420" y="675250"/>
                  <a:pt x="14109" y="710419"/>
                </a:cubicBezTo>
                <a:cubicBezTo>
                  <a:pt x="32866" y="698696"/>
                  <a:pt x="54739" y="690891"/>
                  <a:pt x="70380" y="675250"/>
                </a:cubicBezTo>
                <a:cubicBezTo>
                  <a:pt x="79308" y="666322"/>
                  <a:pt x="84448" y="640080"/>
                  <a:pt x="84448" y="640080"/>
                </a:cubicBez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26569A6-D607-9E21-2B3D-1B05AE4F89BC}"/>
              </a:ext>
            </a:extLst>
          </p:cNvPr>
          <p:cNvSpPr/>
          <p:nvPr/>
        </p:nvSpPr>
        <p:spPr>
          <a:xfrm>
            <a:off x="8784624" y="2314135"/>
            <a:ext cx="1449622" cy="2032782"/>
          </a:xfrm>
          <a:custGeom>
            <a:avLst/>
            <a:gdLst>
              <a:gd name="connsiteX0" fmla="*/ 1449622 w 1449622"/>
              <a:gd name="connsiteY0" fmla="*/ 0 h 2032782"/>
              <a:gd name="connsiteX1" fmla="*/ 1372250 w 1449622"/>
              <a:gd name="connsiteY1" fmla="*/ 70339 h 2032782"/>
              <a:gd name="connsiteX2" fmla="*/ 1301911 w 1449622"/>
              <a:gd name="connsiteY2" fmla="*/ 112542 h 2032782"/>
              <a:gd name="connsiteX3" fmla="*/ 1280810 w 1449622"/>
              <a:gd name="connsiteY3" fmla="*/ 133643 h 2032782"/>
              <a:gd name="connsiteX4" fmla="*/ 1224539 w 1449622"/>
              <a:gd name="connsiteY4" fmla="*/ 154745 h 2032782"/>
              <a:gd name="connsiteX5" fmla="*/ 1189370 w 1449622"/>
              <a:gd name="connsiteY5" fmla="*/ 182880 h 2032782"/>
              <a:gd name="connsiteX6" fmla="*/ 1168268 w 1449622"/>
              <a:gd name="connsiteY6" fmla="*/ 203982 h 2032782"/>
              <a:gd name="connsiteX7" fmla="*/ 1097930 w 1449622"/>
              <a:gd name="connsiteY7" fmla="*/ 232117 h 2032782"/>
              <a:gd name="connsiteX8" fmla="*/ 1055727 w 1449622"/>
              <a:gd name="connsiteY8" fmla="*/ 267287 h 2032782"/>
              <a:gd name="connsiteX9" fmla="*/ 1020558 w 1449622"/>
              <a:gd name="connsiteY9" fmla="*/ 281354 h 2032782"/>
              <a:gd name="connsiteX10" fmla="*/ 999456 w 1449622"/>
              <a:gd name="connsiteY10" fmla="*/ 309490 h 2032782"/>
              <a:gd name="connsiteX11" fmla="*/ 936151 w 1449622"/>
              <a:gd name="connsiteY11" fmla="*/ 365760 h 2032782"/>
              <a:gd name="connsiteX12" fmla="*/ 872847 w 1449622"/>
              <a:gd name="connsiteY12" fmla="*/ 400930 h 2032782"/>
              <a:gd name="connsiteX13" fmla="*/ 816576 w 1449622"/>
              <a:gd name="connsiteY13" fmla="*/ 436099 h 2032782"/>
              <a:gd name="connsiteX14" fmla="*/ 739204 w 1449622"/>
              <a:gd name="connsiteY14" fmla="*/ 464234 h 2032782"/>
              <a:gd name="connsiteX15" fmla="*/ 718102 w 1449622"/>
              <a:gd name="connsiteY15" fmla="*/ 478302 h 2032782"/>
              <a:gd name="connsiteX16" fmla="*/ 647764 w 1449622"/>
              <a:gd name="connsiteY16" fmla="*/ 520505 h 2032782"/>
              <a:gd name="connsiteX17" fmla="*/ 612594 w 1449622"/>
              <a:gd name="connsiteY17" fmla="*/ 555674 h 2032782"/>
              <a:gd name="connsiteX18" fmla="*/ 556324 w 1449622"/>
              <a:gd name="connsiteY18" fmla="*/ 604911 h 2032782"/>
              <a:gd name="connsiteX19" fmla="*/ 521154 w 1449622"/>
              <a:gd name="connsiteY19" fmla="*/ 661182 h 2032782"/>
              <a:gd name="connsiteX20" fmla="*/ 507087 w 1449622"/>
              <a:gd name="connsiteY20" fmla="*/ 710419 h 2032782"/>
              <a:gd name="connsiteX21" fmla="*/ 549290 w 1449622"/>
              <a:gd name="connsiteY21" fmla="*/ 703385 h 2032782"/>
              <a:gd name="connsiteX22" fmla="*/ 605561 w 1449622"/>
              <a:gd name="connsiteY22" fmla="*/ 654148 h 2032782"/>
              <a:gd name="connsiteX23" fmla="*/ 500053 w 1449622"/>
              <a:gd name="connsiteY23" fmla="*/ 640080 h 2032782"/>
              <a:gd name="connsiteX24" fmla="*/ 507087 w 1449622"/>
              <a:gd name="connsiteY24" fmla="*/ 717453 h 2032782"/>
              <a:gd name="connsiteX25" fmla="*/ 514121 w 1449622"/>
              <a:gd name="connsiteY25" fmla="*/ 752622 h 2032782"/>
              <a:gd name="connsiteX26" fmla="*/ 563358 w 1449622"/>
              <a:gd name="connsiteY26" fmla="*/ 780757 h 2032782"/>
              <a:gd name="connsiteX27" fmla="*/ 570391 w 1449622"/>
              <a:gd name="connsiteY27" fmla="*/ 808893 h 2032782"/>
              <a:gd name="connsiteX28" fmla="*/ 577425 w 1449622"/>
              <a:gd name="connsiteY28" fmla="*/ 773723 h 2032782"/>
              <a:gd name="connsiteX29" fmla="*/ 591493 w 1449622"/>
              <a:gd name="connsiteY29" fmla="*/ 710419 h 2032782"/>
              <a:gd name="connsiteX30" fmla="*/ 563358 w 1449622"/>
              <a:gd name="connsiteY30" fmla="*/ 689317 h 2032782"/>
              <a:gd name="connsiteX31" fmla="*/ 471918 w 1449622"/>
              <a:gd name="connsiteY31" fmla="*/ 696351 h 2032782"/>
              <a:gd name="connsiteX32" fmla="*/ 429714 w 1449622"/>
              <a:gd name="connsiteY32" fmla="*/ 745588 h 2032782"/>
              <a:gd name="connsiteX33" fmla="*/ 401579 w 1449622"/>
              <a:gd name="connsiteY33" fmla="*/ 815927 h 2032782"/>
              <a:gd name="connsiteX34" fmla="*/ 394545 w 1449622"/>
              <a:gd name="connsiteY34" fmla="*/ 858130 h 2032782"/>
              <a:gd name="connsiteX35" fmla="*/ 443782 w 1449622"/>
              <a:gd name="connsiteY35" fmla="*/ 879231 h 2032782"/>
              <a:gd name="connsiteX36" fmla="*/ 485985 w 1449622"/>
              <a:gd name="connsiteY36" fmla="*/ 872197 h 2032782"/>
              <a:gd name="connsiteX37" fmla="*/ 500053 w 1449622"/>
              <a:gd name="connsiteY37" fmla="*/ 851096 h 2032782"/>
              <a:gd name="connsiteX38" fmla="*/ 514121 w 1449622"/>
              <a:gd name="connsiteY38" fmla="*/ 801859 h 2032782"/>
              <a:gd name="connsiteX39" fmla="*/ 493019 w 1449622"/>
              <a:gd name="connsiteY39" fmla="*/ 780757 h 2032782"/>
              <a:gd name="connsiteX40" fmla="*/ 450816 w 1449622"/>
              <a:gd name="connsiteY40" fmla="*/ 801859 h 2032782"/>
              <a:gd name="connsiteX41" fmla="*/ 429714 w 1449622"/>
              <a:gd name="connsiteY41" fmla="*/ 808893 h 2032782"/>
              <a:gd name="connsiteX42" fmla="*/ 387511 w 1449622"/>
              <a:gd name="connsiteY42" fmla="*/ 886265 h 2032782"/>
              <a:gd name="connsiteX43" fmla="*/ 373444 w 1449622"/>
              <a:gd name="connsiteY43" fmla="*/ 928468 h 2032782"/>
              <a:gd name="connsiteX44" fmla="*/ 359376 w 1449622"/>
              <a:gd name="connsiteY44" fmla="*/ 1026942 h 2032782"/>
              <a:gd name="connsiteX45" fmla="*/ 443782 w 1449622"/>
              <a:gd name="connsiteY45" fmla="*/ 1076179 h 2032782"/>
              <a:gd name="connsiteX46" fmla="*/ 457850 w 1449622"/>
              <a:gd name="connsiteY46" fmla="*/ 1048043 h 2032782"/>
              <a:gd name="connsiteX47" fmla="*/ 450816 w 1449622"/>
              <a:gd name="connsiteY47" fmla="*/ 1012874 h 2032782"/>
              <a:gd name="connsiteX48" fmla="*/ 401579 w 1449622"/>
              <a:gd name="connsiteY48" fmla="*/ 984739 h 2032782"/>
              <a:gd name="connsiteX49" fmla="*/ 359376 w 1449622"/>
              <a:gd name="connsiteY49" fmla="*/ 1005840 h 2032782"/>
              <a:gd name="connsiteX50" fmla="*/ 338274 w 1449622"/>
              <a:gd name="connsiteY50" fmla="*/ 1012874 h 2032782"/>
              <a:gd name="connsiteX51" fmla="*/ 345308 w 1449622"/>
              <a:gd name="connsiteY51" fmla="*/ 1090247 h 2032782"/>
              <a:gd name="connsiteX52" fmla="*/ 387511 w 1449622"/>
              <a:gd name="connsiteY52" fmla="*/ 1118382 h 2032782"/>
              <a:gd name="connsiteX53" fmla="*/ 422681 w 1449622"/>
              <a:gd name="connsiteY53" fmla="*/ 1132450 h 2032782"/>
              <a:gd name="connsiteX54" fmla="*/ 457850 w 1449622"/>
              <a:gd name="connsiteY54" fmla="*/ 1125416 h 2032782"/>
              <a:gd name="connsiteX55" fmla="*/ 464884 w 1449622"/>
              <a:gd name="connsiteY55" fmla="*/ 1104314 h 2032782"/>
              <a:gd name="connsiteX56" fmla="*/ 436748 w 1449622"/>
              <a:gd name="connsiteY56" fmla="*/ 1048043 h 2032782"/>
              <a:gd name="connsiteX57" fmla="*/ 359376 w 1449622"/>
              <a:gd name="connsiteY57" fmla="*/ 1069145 h 2032782"/>
              <a:gd name="connsiteX58" fmla="*/ 324207 w 1449622"/>
              <a:gd name="connsiteY58" fmla="*/ 1111348 h 2032782"/>
              <a:gd name="connsiteX59" fmla="*/ 331241 w 1449622"/>
              <a:gd name="connsiteY59" fmla="*/ 1266093 h 2032782"/>
              <a:gd name="connsiteX60" fmla="*/ 345308 w 1449622"/>
              <a:gd name="connsiteY60" fmla="*/ 1294228 h 2032782"/>
              <a:gd name="connsiteX61" fmla="*/ 415647 w 1449622"/>
              <a:gd name="connsiteY61" fmla="*/ 1266093 h 2032782"/>
              <a:gd name="connsiteX62" fmla="*/ 415647 w 1449622"/>
              <a:gd name="connsiteY62" fmla="*/ 1195754 h 2032782"/>
              <a:gd name="connsiteX63" fmla="*/ 387511 w 1449622"/>
              <a:gd name="connsiteY63" fmla="*/ 1188720 h 2032782"/>
              <a:gd name="connsiteX64" fmla="*/ 352342 w 1449622"/>
              <a:gd name="connsiteY64" fmla="*/ 1202788 h 2032782"/>
              <a:gd name="connsiteX65" fmla="*/ 324207 w 1449622"/>
              <a:gd name="connsiteY65" fmla="*/ 1230923 h 2032782"/>
              <a:gd name="connsiteX66" fmla="*/ 274970 w 1449622"/>
              <a:gd name="connsiteY66" fmla="*/ 1315330 h 2032782"/>
              <a:gd name="connsiteX67" fmla="*/ 246834 w 1449622"/>
              <a:gd name="connsiteY67" fmla="*/ 1364567 h 2032782"/>
              <a:gd name="connsiteX68" fmla="*/ 253868 w 1449622"/>
              <a:gd name="connsiteY68" fmla="*/ 1392702 h 2032782"/>
              <a:gd name="connsiteX69" fmla="*/ 359376 w 1449622"/>
              <a:gd name="connsiteY69" fmla="*/ 1378634 h 2032782"/>
              <a:gd name="connsiteX70" fmla="*/ 359376 w 1449622"/>
              <a:gd name="connsiteY70" fmla="*/ 1336431 h 2032782"/>
              <a:gd name="connsiteX71" fmla="*/ 338274 w 1449622"/>
              <a:gd name="connsiteY71" fmla="*/ 1329397 h 2032782"/>
              <a:gd name="connsiteX72" fmla="*/ 260902 w 1449622"/>
              <a:gd name="connsiteY72" fmla="*/ 1343465 h 2032782"/>
              <a:gd name="connsiteX73" fmla="*/ 204631 w 1449622"/>
              <a:gd name="connsiteY73" fmla="*/ 1406770 h 2032782"/>
              <a:gd name="connsiteX74" fmla="*/ 169462 w 1449622"/>
              <a:gd name="connsiteY74" fmla="*/ 1456007 h 2032782"/>
              <a:gd name="connsiteX75" fmla="*/ 127259 w 1449622"/>
              <a:gd name="connsiteY75" fmla="*/ 1561514 h 2032782"/>
              <a:gd name="connsiteX76" fmla="*/ 141327 w 1449622"/>
              <a:gd name="connsiteY76" fmla="*/ 1596683 h 2032782"/>
              <a:gd name="connsiteX77" fmla="*/ 232767 w 1449622"/>
              <a:gd name="connsiteY77" fmla="*/ 1624819 h 2032782"/>
              <a:gd name="connsiteX78" fmla="*/ 317173 w 1449622"/>
              <a:gd name="connsiteY78" fmla="*/ 1589650 h 2032782"/>
              <a:gd name="connsiteX79" fmla="*/ 324207 w 1449622"/>
              <a:gd name="connsiteY79" fmla="*/ 1547447 h 2032782"/>
              <a:gd name="connsiteX80" fmla="*/ 317173 w 1449622"/>
              <a:gd name="connsiteY80" fmla="*/ 1512277 h 2032782"/>
              <a:gd name="connsiteX81" fmla="*/ 260902 w 1449622"/>
              <a:gd name="connsiteY81" fmla="*/ 1477108 h 2032782"/>
              <a:gd name="connsiteX82" fmla="*/ 204631 w 1449622"/>
              <a:gd name="connsiteY82" fmla="*/ 1498210 h 2032782"/>
              <a:gd name="connsiteX83" fmla="*/ 176496 w 1449622"/>
              <a:gd name="connsiteY83" fmla="*/ 1512277 h 2032782"/>
              <a:gd name="connsiteX84" fmla="*/ 148361 w 1449622"/>
              <a:gd name="connsiteY84" fmla="*/ 1575582 h 2032782"/>
              <a:gd name="connsiteX85" fmla="*/ 204631 w 1449622"/>
              <a:gd name="connsiteY85" fmla="*/ 1603717 h 2032782"/>
              <a:gd name="connsiteX86" fmla="*/ 225733 w 1449622"/>
              <a:gd name="connsiteY86" fmla="*/ 1582616 h 2032782"/>
              <a:gd name="connsiteX87" fmla="*/ 218699 w 1449622"/>
              <a:gd name="connsiteY87" fmla="*/ 1547447 h 2032782"/>
              <a:gd name="connsiteX88" fmla="*/ 204631 w 1449622"/>
              <a:gd name="connsiteY88" fmla="*/ 1568548 h 2032782"/>
              <a:gd name="connsiteX89" fmla="*/ 183530 w 1449622"/>
              <a:gd name="connsiteY89" fmla="*/ 1589650 h 2032782"/>
              <a:gd name="connsiteX90" fmla="*/ 148361 w 1449622"/>
              <a:gd name="connsiteY90" fmla="*/ 1631853 h 2032782"/>
              <a:gd name="connsiteX91" fmla="*/ 120225 w 1449622"/>
              <a:gd name="connsiteY91" fmla="*/ 1695157 h 2032782"/>
              <a:gd name="connsiteX92" fmla="*/ 99124 w 1449622"/>
              <a:gd name="connsiteY92" fmla="*/ 1751428 h 2032782"/>
              <a:gd name="connsiteX93" fmla="*/ 78022 w 1449622"/>
              <a:gd name="connsiteY93" fmla="*/ 1800665 h 2032782"/>
              <a:gd name="connsiteX94" fmla="*/ 204631 w 1449622"/>
              <a:gd name="connsiteY94" fmla="*/ 1772530 h 2032782"/>
              <a:gd name="connsiteX95" fmla="*/ 211665 w 1449622"/>
              <a:gd name="connsiteY95" fmla="*/ 1730327 h 2032782"/>
              <a:gd name="connsiteX96" fmla="*/ 190564 w 1449622"/>
              <a:gd name="connsiteY96" fmla="*/ 1695157 h 2032782"/>
              <a:gd name="connsiteX97" fmla="*/ 120225 w 1449622"/>
              <a:gd name="connsiteY97" fmla="*/ 1702191 h 2032782"/>
              <a:gd name="connsiteX98" fmla="*/ 99124 w 1449622"/>
              <a:gd name="connsiteY98" fmla="*/ 1723293 h 2032782"/>
              <a:gd name="connsiteX99" fmla="*/ 78022 w 1449622"/>
              <a:gd name="connsiteY99" fmla="*/ 1772530 h 2032782"/>
              <a:gd name="connsiteX100" fmla="*/ 85056 w 1449622"/>
              <a:gd name="connsiteY100" fmla="*/ 1821767 h 2032782"/>
              <a:gd name="connsiteX101" fmla="*/ 106158 w 1449622"/>
              <a:gd name="connsiteY101" fmla="*/ 1828800 h 2032782"/>
              <a:gd name="connsiteX102" fmla="*/ 176496 w 1449622"/>
              <a:gd name="connsiteY102" fmla="*/ 1793631 h 2032782"/>
              <a:gd name="connsiteX103" fmla="*/ 141327 w 1449622"/>
              <a:gd name="connsiteY103" fmla="*/ 1758462 h 2032782"/>
              <a:gd name="connsiteX104" fmla="*/ 113191 w 1449622"/>
              <a:gd name="connsiteY104" fmla="*/ 1765496 h 2032782"/>
              <a:gd name="connsiteX105" fmla="*/ 70988 w 1449622"/>
              <a:gd name="connsiteY105" fmla="*/ 1800665 h 2032782"/>
              <a:gd name="connsiteX106" fmla="*/ 7684 w 1449622"/>
              <a:gd name="connsiteY106" fmla="*/ 1969477 h 2032782"/>
              <a:gd name="connsiteX107" fmla="*/ 650 w 1449622"/>
              <a:gd name="connsiteY107" fmla="*/ 2004647 h 2032782"/>
              <a:gd name="connsiteX108" fmla="*/ 70988 w 1449622"/>
              <a:gd name="connsiteY108" fmla="*/ 2032782 h 2032782"/>
              <a:gd name="connsiteX109" fmla="*/ 92090 w 1449622"/>
              <a:gd name="connsiteY109" fmla="*/ 2011680 h 2032782"/>
              <a:gd name="connsiteX110" fmla="*/ 120225 w 1449622"/>
              <a:gd name="connsiteY110" fmla="*/ 1983545 h 20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49622" h="2032782">
                <a:moveTo>
                  <a:pt x="1449622" y="0"/>
                </a:moveTo>
                <a:cubicBezTo>
                  <a:pt x="1417114" y="65017"/>
                  <a:pt x="1445293" y="29759"/>
                  <a:pt x="1372250" y="70339"/>
                </a:cubicBezTo>
                <a:cubicBezTo>
                  <a:pt x="1348348" y="83618"/>
                  <a:pt x="1324392" y="96978"/>
                  <a:pt x="1301911" y="112542"/>
                </a:cubicBezTo>
                <a:cubicBezTo>
                  <a:pt x="1293733" y="118204"/>
                  <a:pt x="1289245" y="128371"/>
                  <a:pt x="1280810" y="133643"/>
                </a:cubicBezTo>
                <a:cubicBezTo>
                  <a:pt x="1271196" y="139652"/>
                  <a:pt x="1238570" y="150068"/>
                  <a:pt x="1224539" y="154745"/>
                </a:cubicBezTo>
                <a:cubicBezTo>
                  <a:pt x="1212816" y="164123"/>
                  <a:pt x="1200668" y="172994"/>
                  <a:pt x="1189370" y="182880"/>
                </a:cubicBezTo>
                <a:cubicBezTo>
                  <a:pt x="1181884" y="189431"/>
                  <a:pt x="1177027" y="199266"/>
                  <a:pt x="1168268" y="203982"/>
                </a:cubicBezTo>
                <a:cubicBezTo>
                  <a:pt x="1146034" y="215954"/>
                  <a:pt x="1121376" y="222739"/>
                  <a:pt x="1097930" y="232117"/>
                </a:cubicBezTo>
                <a:cubicBezTo>
                  <a:pt x="1083862" y="243840"/>
                  <a:pt x="1071176" y="257456"/>
                  <a:pt x="1055727" y="267287"/>
                </a:cubicBezTo>
                <a:cubicBezTo>
                  <a:pt x="1045075" y="274066"/>
                  <a:pt x="1030659" y="273778"/>
                  <a:pt x="1020558" y="281354"/>
                </a:cubicBezTo>
                <a:cubicBezTo>
                  <a:pt x="1011179" y="288388"/>
                  <a:pt x="1007298" y="300776"/>
                  <a:pt x="999456" y="309490"/>
                </a:cubicBezTo>
                <a:cubicBezTo>
                  <a:pt x="963319" y="349642"/>
                  <a:pt x="968689" y="344070"/>
                  <a:pt x="936151" y="365760"/>
                </a:cubicBezTo>
                <a:cubicBezTo>
                  <a:pt x="907642" y="408527"/>
                  <a:pt x="940257" y="369472"/>
                  <a:pt x="872847" y="400930"/>
                </a:cubicBezTo>
                <a:cubicBezTo>
                  <a:pt x="852803" y="410284"/>
                  <a:pt x="837560" y="429104"/>
                  <a:pt x="816576" y="436099"/>
                </a:cubicBezTo>
                <a:cubicBezTo>
                  <a:pt x="796886" y="442663"/>
                  <a:pt x="758773" y="454449"/>
                  <a:pt x="739204" y="464234"/>
                </a:cubicBezTo>
                <a:cubicBezTo>
                  <a:pt x="731643" y="468015"/>
                  <a:pt x="725492" y="474197"/>
                  <a:pt x="718102" y="478302"/>
                </a:cubicBezTo>
                <a:cubicBezTo>
                  <a:pt x="679388" y="499810"/>
                  <a:pt x="678065" y="493571"/>
                  <a:pt x="647764" y="520505"/>
                </a:cubicBezTo>
                <a:cubicBezTo>
                  <a:pt x="635373" y="531520"/>
                  <a:pt x="625071" y="544757"/>
                  <a:pt x="612594" y="555674"/>
                </a:cubicBezTo>
                <a:cubicBezTo>
                  <a:pt x="575405" y="588214"/>
                  <a:pt x="601968" y="545574"/>
                  <a:pt x="556324" y="604911"/>
                </a:cubicBezTo>
                <a:cubicBezTo>
                  <a:pt x="542838" y="622443"/>
                  <a:pt x="532877" y="642425"/>
                  <a:pt x="521154" y="661182"/>
                </a:cubicBezTo>
                <a:cubicBezTo>
                  <a:pt x="516465" y="677594"/>
                  <a:pt x="497619" y="696217"/>
                  <a:pt x="507087" y="710419"/>
                </a:cubicBezTo>
                <a:cubicBezTo>
                  <a:pt x="514998" y="722285"/>
                  <a:pt x="536307" y="709287"/>
                  <a:pt x="549290" y="703385"/>
                </a:cubicBezTo>
                <a:cubicBezTo>
                  <a:pt x="565034" y="696229"/>
                  <a:pt x="591862" y="667847"/>
                  <a:pt x="605561" y="654148"/>
                </a:cubicBezTo>
                <a:cubicBezTo>
                  <a:pt x="597513" y="613907"/>
                  <a:pt x="594578" y="538283"/>
                  <a:pt x="500053" y="640080"/>
                </a:cubicBezTo>
                <a:cubicBezTo>
                  <a:pt x="482431" y="659057"/>
                  <a:pt x="503875" y="691756"/>
                  <a:pt x="507087" y="717453"/>
                </a:cubicBezTo>
                <a:cubicBezTo>
                  <a:pt x="508570" y="729316"/>
                  <a:pt x="507785" y="742484"/>
                  <a:pt x="514121" y="752622"/>
                </a:cubicBezTo>
                <a:cubicBezTo>
                  <a:pt x="525327" y="770551"/>
                  <a:pt x="545594" y="774836"/>
                  <a:pt x="563358" y="780757"/>
                </a:cubicBezTo>
                <a:cubicBezTo>
                  <a:pt x="565702" y="790136"/>
                  <a:pt x="561744" y="813217"/>
                  <a:pt x="570391" y="808893"/>
                </a:cubicBezTo>
                <a:cubicBezTo>
                  <a:pt x="581084" y="803546"/>
                  <a:pt x="575286" y="785486"/>
                  <a:pt x="577425" y="773723"/>
                </a:cubicBezTo>
                <a:cubicBezTo>
                  <a:pt x="587328" y="719256"/>
                  <a:pt x="579091" y="747623"/>
                  <a:pt x="591493" y="710419"/>
                </a:cubicBezTo>
                <a:cubicBezTo>
                  <a:pt x="582115" y="703385"/>
                  <a:pt x="574375" y="693323"/>
                  <a:pt x="563358" y="689317"/>
                </a:cubicBezTo>
                <a:cubicBezTo>
                  <a:pt x="519688" y="673437"/>
                  <a:pt x="511740" y="683077"/>
                  <a:pt x="471918" y="696351"/>
                </a:cubicBezTo>
                <a:cubicBezTo>
                  <a:pt x="457016" y="711253"/>
                  <a:pt x="438895" y="725696"/>
                  <a:pt x="429714" y="745588"/>
                </a:cubicBezTo>
                <a:cubicBezTo>
                  <a:pt x="419132" y="768516"/>
                  <a:pt x="401579" y="815927"/>
                  <a:pt x="401579" y="815927"/>
                </a:cubicBezTo>
                <a:cubicBezTo>
                  <a:pt x="399234" y="829995"/>
                  <a:pt x="391086" y="844294"/>
                  <a:pt x="394545" y="858130"/>
                </a:cubicBezTo>
                <a:cubicBezTo>
                  <a:pt x="397783" y="871082"/>
                  <a:pt x="437072" y="877553"/>
                  <a:pt x="443782" y="879231"/>
                </a:cubicBezTo>
                <a:cubicBezTo>
                  <a:pt x="457850" y="876886"/>
                  <a:pt x="473229" y="878575"/>
                  <a:pt x="485985" y="872197"/>
                </a:cubicBezTo>
                <a:cubicBezTo>
                  <a:pt x="493546" y="868417"/>
                  <a:pt x="496272" y="858657"/>
                  <a:pt x="500053" y="851096"/>
                </a:cubicBezTo>
                <a:cubicBezTo>
                  <a:pt x="505098" y="841006"/>
                  <a:pt x="511868" y="810872"/>
                  <a:pt x="514121" y="801859"/>
                </a:cubicBezTo>
                <a:cubicBezTo>
                  <a:pt x="507087" y="794825"/>
                  <a:pt x="502967" y="780757"/>
                  <a:pt x="493019" y="780757"/>
                </a:cubicBezTo>
                <a:cubicBezTo>
                  <a:pt x="477291" y="780757"/>
                  <a:pt x="465189" y="795471"/>
                  <a:pt x="450816" y="801859"/>
                </a:cubicBezTo>
                <a:cubicBezTo>
                  <a:pt x="444041" y="804870"/>
                  <a:pt x="436748" y="806548"/>
                  <a:pt x="429714" y="808893"/>
                </a:cubicBezTo>
                <a:cubicBezTo>
                  <a:pt x="413427" y="836039"/>
                  <a:pt x="399879" y="856581"/>
                  <a:pt x="387511" y="886265"/>
                </a:cubicBezTo>
                <a:cubicBezTo>
                  <a:pt x="381808" y="899953"/>
                  <a:pt x="377346" y="914162"/>
                  <a:pt x="373444" y="928468"/>
                </a:cubicBezTo>
                <a:cubicBezTo>
                  <a:pt x="365045" y="959264"/>
                  <a:pt x="362759" y="996494"/>
                  <a:pt x="359376" y="1026942"/>
                </a:cubicBezTo>
                <a:cubicBezTo>
                  <a:pt x="385162" y="1068199"/>
                  <a:pt x="386267" y="1108132"/>
                  <a:pt x="443782" y="1076179"/>
                </a:cubicBezTo>
                <a:cubicBezTo>
                  <a:pt x="452948" y="1071087"/>
                  <a:pt x="453161" y="1057422"/>
                  <a:pt x="457850" y="1048043"/>
                </a:cubicBezTo>
                <a:cubicBezTo>
                  <a:pt x="455505" y="1036320"/>
                  <a:pt x="457152" y="1023012"/>
                  <a:pt x="450816" y="1012874"/>
                </a:cubicBezTo>
                <a:cubicBezTo>
                  <a:pt x="439610" y="994945"/>
                  <a:pt x="419343" y="990660"/>
                  <a:pt x="401579" y="984739"/>
                </a:cubicBezTo>
                <a:cubicBezTo>
                  <a:pt x="387511" y="991773"/>
                  <a:pt x="373749" y="999452"/>
                  <a:pt x="359376" y="1005840"/>
                </a:cubicBezTo>
                <a:cubicBezTo>
                  <a:pt x="352601" y="1008851"/>
                  <a:pt x="339493" y="1005560"/>
                  <a:pt x="338274" y="1012874"/>
                </a:cubicBezTo>
                <a:cubicBezTo>
                  <a:pt x="334016" y="1038419"/>
                  <a:pt x="338193" y="1065346"/>
                  <a:pt x="345308" y="1090247"/>
                </a:cubicBezTo>
                <a:cubicBezTo>
                  <a:pt x="351123" y="1110598"/>
                  <a:pt x="372275" y="1112668"/>
                  <a:pt x="387511" y="1118382"/>
                </a:cubicBezTo>
                <a:cubicBezTo>
                  <a:pt x="399333" y="1122815"/>
                  <a:pt x="410958" y="1127761"/>
                  <a:pt x="422681" y="1132450"/>
                </a:cubicBezTo>
                <a:cubicBezTo>
                  <a:pt x="434404" y="1130105"/>
                  <a:pt x="447903" y="1132048"/>
                  <a:pt x="457850" y="1125416"/>
                </a:cubicBezTo>
                <a:cubicBezTo>
                  <a:pt x="464019" y="1121303"/>
                  <a:pt x="466835" y="1111467"/>
                  <a:pt x="464884" y="1104314"/>
                </a:cubicBezTo>
                <a:cubicBezTo>
                  <a:pt x="459366" y="1084082"/>
                  <a:pt x="446127" y="1066800"/>
                  <a:pt x="436748" y="1048043"/>
                </a:cubicBezTo>
                <a:cubicBezTo>
                  <a:pt x="412541" y="1051501"/>
                  <a:pt x="379944" y="1050862"/>
                  <a:pt x="359376" y="1069145"/>
                </a:cubicBezTo>
                <a:cubicBezTo>
                  <a:pt x="345690" y="1081311"/>
                  <a:pt x="335930" y="1097280"/>
                  <a:pt x="324207" y="1111348"/>
                </a:cubicBezTo>
                <a:cubicBezTo>
                  <a:pt x="326552" y="1162930"/>
                  <a:pt x="325323" y="1214798"/>
                  <a:pt x="331241" y="1266093"/>
                </a:cubicBezTo>
                <a:cubicBezTo>
                  <a:pt x="332443" y="1276509"/>
                  <a:pt x="334823" y="1294228"/>
                  <a:pt x="345308" y="1294228"/>
                </a:cubicBezTo>
                <a:cubicBezTo>
                  <a:pt x="370560" y="1294228"/>
                  <a:pt x="392201" y="1275471"/>
                  <a:pt x="415647" y="1266093"/>
                </a:cubicBezTo>
                <a:cubicBezTo>
                  <a:pt x="421161" y="1244038"/>
                  <a:pt x="431616" y="1218110"/>
                  <a:pt x="415647" y="1195754"/>
                </a:cubicBezTo>
                <a:cubicBezTo>
                  <a:pt x="410028" y="1187887"/>
                  <a:pt x="396890" y="1191065"/>
                  <a:pt x="387511" y="1188720"/>
                </a:cubicBezTo>
                <a:cubicBezTo>
                  <a:pt x="375788" y="1193409"/>
                  <a:pt x="362848" y="1195784"/>
                  <a:pt x="352342" y="1202788"/>
                </a:cubicBezTo>
                <a:cubicBezTo>
                  <a:pt x="341307" y="1210145"/>
                  <a:pt x="332941" y="1220942"/>
                  <a:pt x="324207" y="1230923"/>
                </a:cubicBezTo>
                <a:cubicBezTo>
                  <a:pt x="296099" y="1263046"/>
                  <a:pt x="298372" y="1271451"/>
                  <a:pt x="274970" y="1315330"/>
                </a:cubicBezTo>
                <a:cubicBezTo>
                  <a:pt x="266074" y="1332009"/>
                  <a:pt x="256213" y="1348155"/>
                  <a:pt x="246834" y="1364567"/>
                </a:cubicBezTo>
                <a:cubicBezTo>
                  <a:pt x="249179" y="1373945"/>
                  <a:pt x="245418" y="1388007"/>
                  <a:pt x="253868" y="1392702"/>
                </a:cubicBezTo>
                <a:cubicBezTo>
                  <a:pt x="295488" y="1415824"/>
                  <a:pt x="323341" y="1394078"/>
                  <a:pt x="359376" y="1378634"/>
                </a:cubicBezTo>
                <a:cubicBezTo>
                  <a:pt x="364066" y="1364566"/>
                  <a:pt x="373444" y="1350499"/>
                  <a:pt x="359376" y="1336431"/>
                </a:cubicBezTo>
                <a:cubicBezTo>
                  <a:pt x="354133" y="1331188"/>
                  <a:pt x="345308" y="1331742"/>
                  <a:pt x="338274" y="1329397"/>
                </a:cubicBezTo>
                <a:cubicBezTo>
                  <a:pt x="312483" y="1334086"/>
                  <a:pt x="285141" y="1333484"/>
                  <a:pt x="260902" y="1343465"/>
                </a:cubicBezTo>
                <a:cubicBezTo>
                  <a:pt x="214549" y="1362552"/>
                  <a:pt x="224652" y="1375308"/>
                  <a:pt x="204631" y="1406770"/>
                </a:cubicBezTo>
                <a:cubicBezTo>
                  <a:pt x="193803" y="1423786"/>
                  <a:pt x="179839" y="1438712"/>
                  <a:pt x="169462" y="1456007"/>
                </a:cubicBezTo>
                <a:cubicBezTo>
                  <a:pt x="140197" y="1504782"/>
                  <a:pt x="141795" y="1510640"/>
                  <a:pt x="127259" y="1561514"/>
                </a:cubicBezTo>
                <a:cubicBezTo>
                  <a:pt x="131948" y="1573237"/>
                  <a:pt x="133013" y="1587181"/>
                  <a:pt x="141327" y="1596683"/>
                </a:cubicBezTo>
                <a:cubicBezTo>
                  <a:pt x="165304" y="1624086"/>
                  <a:pt x="200817" y="1620825"/>
                  <a:pt x="232767" y="1624819"/>
                </a:cubicBezTo>
                <a:cubicBezTo>
                  <a:pt x="266645" y="1619979"/>
                  <a:pt x="296424" y="1624232"/>
                  <a:pt x="317173" y="1589650"/>
                </a:cubicBezTo>
                <a:cubicBezTo>
                  <a:pt x="324511" y="1577421"/>
                  <a:pt x="321862" y="1561515"/>
                  <a:pt x="324207" y="1547447"/>
                </a:cubicBezTo>
                <a:cubicBezTo>
                  <a:pt x="321862" y="1535724"/>
                  <a:pt x="322520" y="1522970"/>
                  <a:pt x="317173" y="1512277"/>
                </a:cubicBezTo>
                <a:cubicBezTo>
                  <a:pt x="305912" y="1489756"/>
                  <a:pt x="281483" y="1485340"/>
                  <a:pt x="260902" y="1477108"/>
                </a:cubicBezTo>
                <a:cubicBezTo>
                  <a:pt x="242145" y="1484142"/>
                  <a:pt x="223123" y="1490505"/>
                  <a:pt x="204631" y="1498210"/>
                </a:cubicBezTo>
                <a:cubicBezTo>
                  <a:pt x="194952" y="1502243"/>
                  <a:pt x="183910" y="1504863"/>
                  <a:pt x="176496" y="1512277"/>
                </a:cubicBezTo>
                <a:cubicBezTo>
                  <a:pt x="169924" y="1518849"/>
                  <a:pt x="150498" y="1570240"/>
                  <a:pt x="148361" y="1575582"/>
                </a:cubicBezTo>
                <a:cubicBezTo>
                  <a:pt x="160868" y="1583921"/>
                  <a:pt x="190139" y="1605529"/>
                  <a:pt x="204631" y="1603717"/>
                </a:cubicBezTo>
                <a:cubicBezTo>
                  <a:pt x="214502" y="1602483"/>
                  <a:pt x="218699" y="1589650"/>
                  <a:pt x="225733" y="1582616"/>
                </a:cubicBezTo>
                <a:cubicBezTo>
                  <a:pt x="223388" y="1570893"/>
                  <a:pt x="228646" y="1554079"/>
                  <a:pt x="218699" y="1547447"/>
                </a:cubicBezTo>
                <a:cubicBezTo>
                  <a:pt x="211665" y="1542758"/>
                  <a:pt x="210043" y="1562054"/>
                  <a:pt x="204631" y="1568548"/>
                </a:cubicBezTo>
                <a:cubicBezTo>
                  <a:pt x="198263" y="1576190"/>
                  <a:pt x="190139" y="1582215"/>
                  <a:pt x="183530" y="1589650"/>
                </a:cubicBezTo>
                <a:cubicBezTo>
                  <a:pt x="171364" y="1603337"/>
                  <a:pt x="157783" y="1616151"/>
                  <a:pt x="148361" y="1631853"/>
                </a:cubicBezTo>
                <a:cubicBezTo>
                  <a:pt x="136480" y="1651654"/>
                  <a:pt x="129017" y="1673805"/>
                  <a:pt x="120225" y="1695157"/>
                </a:cubicBezTo>
                <a:cubicBezTo>
                  <a:pt x="112598" y="1713681"/>
                  <a:pt x="106564" y="1732828"/>
                  <a:pt x="99124" y="1751428"/>
                </a:cubicBezTo>
                <a:cubicBezTo>
                  <a:pt x="92492" y="1768007"/>
                  <a:pt x="85056" y="1784253"/>
                  <a:pt x="78022" y="1800665"/>
                </a:cubicBezTo>
                <a:cubicBezTo>
                  <a:pt x="153214" y="1812233"/>
                  <a:pt x="170115" y="1841562"/>
                  <a:pt x="204631" y="1772530"/>
                </a:cubicBezTo>
                <a:cubicBezTo>
                  <a:pt x="211009" y="1759774"/>
                  <a:pt x="209320" y="1744395"/>
                  <a:pt x="211665" y="1730327"/>
                </a:cubicBezTo>
                <a:cubicBezTo>
                  <a:pt x="204631" y="1718604"/>
                  <a:pt x="203631" y="1699178"/>
                  <a:pt x="190564" y="1695157"/>
                </a:cubicBezTo>
                <a:cubicBezTo>
                  <a:pt x="168043" y="1688227"/>
                  <a:pt x="142746" y="1695261"/>
                  <a:pt x="120225" y="1702191"/>
                </a:cubicBezTo>
                <a:cubicBezTo>
                  <a:pt x="110718" y="1705116"/>
                  <a:pt x="104906" y="1715198"/>
                  <a:pt x="99124" y="1723293"/>
                </a:cubicBezTo>
                <a:cubicBezTo>
                  <a:pt x="88258" y="1738505"/>
                  <a:pt x="83763" y="1755308"/>
                  <a:pt x="78022" y="1772530"/>
                </a:cubicBezTo>
                <a:cubicBezTo>
                  <a:pt x="80367" y="1788942"/>
                  <a:pt x="77641" y="1806938"/>
                  <a:pt x="85056" y="1821767"/>
                </a:cubicBezTo>
                <a:cubicBezTo>
                  <a:pt x="88372" y="1828399"/>
                  <a:pt x="99072" y="1830981"/>
                  <a:pt x="106158" y="1828800"/>
                </a:cubicBezTo>
                <a:cubicBezTo>
                  <a:pt x="131212" y="1821091"/>
                  <a:pt x="153050" y="1805354"/>
                  <a:pt x="176496" y="1793631"/>
                </a:cubicBezTo>
                <a:cubicBezTo>
                  <a:pt x="164773" y="1781908"/>
                  <a:pt x="156477" y="1765195"/>
                  <a:pt x="141327" y="1758462"/>
                </a:cubicBezTo>
                <a:cubicBezTo>
                  <a:pt x="132493" y="1754536"/>
                  <a:pt x="122077" y="1761688"/>
                  <a:pt x="113191" y="1765496"/>
                </a:cubicBezTo>
                <a:cubicBezTo>
                  <a:pt x="96053" y="1772840"/>
                  <a:pt x="83663" y="1787990"/>
                  <a:pt x="70988" y="1800665"/>
                </a:cubicBezTo>
                <a:cubicBezTo>
                  <a:pt x="22842" y="1937078"/>
                  <a:pt x="45435" y="1881389"/>
                  <a:pt x="7684" y="1969477"/>
                </a:cubicBezTo>
                <a:cubicBezTo>
                  <a:pt x="5339" y="1981200"/>
                  <a:pt x="-2249" y="1993048"/>
                  <a:pt x="650" y="2004647"/>
                </a:cubicBezTo>
                <a:cubicBezTo>
                  <a:pt x="7944" y="2033824"/>
                  <a:pt x="54456" y="2030420"/>
                  <a:pt x="70988" y="2032782"/>
                </a:cubicBezTo>
                <a:cubicBezTo>
                  <a:pt x="78022" y="2025748"/>
                  <a:pt x="84448" y="2018048"/>
                  <a:pt x="92090" y="2011680"/>
                </a:cubicBezTo>
                <a:cubicBezTo>
                  <a:pt x="121191" y="1987429"/>
                  <a:pt x="107154" y="2009686"/>
                  <a:pt x="120225" y="1983545"/>
                </a:cubicBez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F68AD2A-26A3-6D54-A482-B52226E0385C}"/>
              </a:ext>
            </a:extLst>
          </p:cNvPr>
          <p:cNvSpPr/>
          <p:nvPr/>
        </p:nvSpPr>
        <p:spPr>
          <a:xfrm>
            <a:off x="9495692" y="2314135"/>
            <a:ext cx="731520" cy="429065"/>
          </a:xfrm>
          <a:custGeom>
            <a:avLst/>
            <a:gdLst>
              <a:gd name="connsiteX0" fmla="*/ 0 w 731520"/>
              <a:gd name="connsiteY0" fmla="*/ 429065 h 429065"/>
              <a:gd name="connsiteX1" fmla="*/ 70339 w 731520"/>
              <a:gd name="connsiteY1" fmla="*/ 393896 h 429065"/>
              <a:gd name="connsiteX2" fmla="*/ 133643 w 731520"/>
              <a:gd name="connsiteY2" fmla="*/ 358727 h 429065"/>
              <a:gd name="connsiteX3" fmla="*/ 182880 w 731520"/>
              <a:gd name="connsiteY3" fmla="*/ 323557 h 429065"/>
              <a:gd name="connsiteX4" fmla="*/ 281354 w 731520"/>
              <a:gd name="connsiteY4" fmla="*/ 267287 h 429065"/>
              <a:gd name="connsiteX5" fmla="*/ 323557 w 731520"/>
              <a:gd name="connsiteY5" fmla="*/ 239151 h 429065"/>
              <a:gd name="connsiteX6" fmla="*/ 379828 w 731520"/>
              <a:gd name="connsiteY6" fmla="*/ 211016 h 429065"/>
              <a:gd name="connsiteX7" fmla="*/ 450166 w 731520"/>
              <a:gd name="connsiteY7" fmla="*/ 161779 h 429065"/>
              <a:gd name="connsiteX8" fmla="*/ 499403 w 731520"/>
              <a:gd name="connsiteY8" fmla="*/ 140677 h 429065"/>
              <a:gd name="connsiteX9" fmla="*/ 555674 w 731520"/>
              <a:gd name="connsiteY9" fmla="*/ 98474 h 429065"/>
              <a:gd name="connsiteX10" fmla="*/ 597877 w 731520"/>
              <a:gd name="connsiteY10" fmla="*/ 77373 h 429065"/>
              <a:gd name="connsiteX11" fmla="*/ 647114 w 731520"/>
              <a:gd name="connsiteY11" fmla="*/ 49237 h 429065"/>
              <a:gd name="connsiteX12" fmla="*/ 689317 w 731520"/>
              <a:gd name="connsiteY12" fmla="*/ 21102 h 429065"/>
              <a:gd name="connsiteX13" fmla="*/ 731520 w 731520"/>
              <a:gd name="connsiteY13" fmla="*/ 0 h 42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20" h="429065">
                <a:moveTo>
                  <a:pt x="0" y="429065"/>
                </a:moveTo>
                <a:cubicBezTo>
                  <a:pt x="59997" y="405066"/>
                  <a:pt x="11205" y="426748"/>
                  <a:pt x="70339" y="393896"/>
                </a:cubicBezTo>
                <a:cubicBezTo>
                  <a:pt x="110551" y="371556"/>
                  <a:pt x="89679" y="388036"/>
                  <a:pt x="133643" y="358727"/>
                </a:cubicBezTo>
                <a:cubicBezTo>
                  <a:pt x="150425" y="347539"/>
                  <a:pt x="165731" y="334173"/>
                  <a:pt x="182880" y="323557"/>
                </a:cubicBezTo>
                <a:cubicBezTo>
                  <a:pt x="215025" y="303658"/>
                  <a:pt x="249898" y="288258"/>
                  <a:pt x="281354" y="267287"/>
                </a:cubicBezTo>
                <a:cubicBezTo>
                  <a:pt x="295422" y="257908"/>
                  <a:pt x="308877" y="247539"/>
                  <a:pt x="323557" y="239151"/>
                </a:cubicBezTo>
                <a:cubicBezTo>
                  <a:pt x="341765" y="228747"/>
                  <a:pt x="361934" y="221951"/>
                  <a:pt x="379828" y="211016"/>
                </a:cubicBezTo>
                <a:cubicBezTo>
                  <a:pt x="404249" y="196092"/>
                  <a:pt x="425498" y="176290"/>
                  <a:pt x="450166" y="161779"/>
                </a:cubicBezTo>
                <a:cubicBezTo>
                  <a:pt x="465557" y="152726"/>
                  <a:pt x="484091" y="149864"/>
                  <a:pt x="499403" y="140677"/>
                </a:cubicBezTo>
                <a:cubicBezTo>
                  <a:pt x="519508" y="128614"/>
                  <a:pt x="535951" y="111153"/>
                  <a:pt x="555674" y="98474"/>
                </a:cubicBezTo>
                <a:cubicBezTo>
                  <a:pt x="568904" y="89969"/>
                  <a:pt x="584029" y="84830"/>
                  <a:pt x="597877" y="77373"/>
                </a:cubicBezTo>
                <a:cubicBezTo>
                  <a:pt x="614521" y="68411"/>
                  <a:pt x="631015" y="59144"/>
                  <a:pt x="647114" y="49237"/>
                </a:cubicBezTo>
                <a:cubicBezTo>
                  <a:pt x="661513" y="40376"/>
                  <a:pt x="674195" y="28663"/>
                  <a:pt x="689317" y="21102"/>
                </a:cubicBezTo>
                <a:lnTo>
                  <a:pt x="731520" y="0"/>
                </a:ln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90933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6E812-F23F-B33C-24AF-3A29184B2469}"/>
              </a:ext>
            </a:extLst>
          </p:cNvPr>
          <p:cNvSpPr>
            <a:spLocks noGrp="1"/>
          </p:cNvSpPr>
          <p:nvPr>
            <p:ph type="title"/>
          </p:nvPr>
        </p:nvSpPr>
        <p:spPr>
          <a:xfrm>
            <a:off x="1133622" y="-125868"/>
            <a:ext cx="10515600" cy="1325563"/>
          </a:xfrm>
        </p:spPr>
        <p:txBody>
          <a:bodyPr/>
          <a:lstStyle/>
          <a:p>
            <a:r>
              <a:rPr lang="en-US" dirty="0"/>
              <a:t>Killer App – Biological Hotspot Following</a:t>
            </a:r>
          </a:p>
        </p:txBody>
      </p:sp>
      <p:sp>
        <p:nvSpPr>
          <p:cNvPr id="3" name="Content Placeholder 2">
            <a:extLst>
              <a:ext uri="{FF2B5EF4-FFF2-40B4-BE49-F238E27FC236}">
                <a16:creationId xmlns:a16="http://schemas.microsoft.com/office/drawing/2014/main" id="{5CB37141-8E92-BADD-60D5-94954C868F65}"/>
              </a:ext>
            </a:extLst>
          </p:cNvPr>
          <p:cNvSpPr>
            <a:spLocks noGrp="1"/>
          </p:cNvSpPr>
          <p:nvPr>
            <p:ph idx="1"/>
          </p:nvPr>
        </p:nvSpPr>
        <p:spPr>
          <a:xfrm>
            <a:off x="168812" y="1376782"/>
            <a:ext cx="7188591" cy="4351338"/>
          </a:xfrm>
        </p:spPr>
        <p:txBody>
          <a:bodyPr>
            <a:normAutofit fontScale="70000" lnSpcReduction="20000"/>
          </a:bodyPr>
          <a:lstStyle/>
          <a:p>
            <a:pPr marL="514350" indent="-514350">
              <a:buFont typeface="+mj-lt"/>
              <a:buAutoNum type="arabicPeriod"/>
            </a:pPr>
            <a:r>
              <a:rPr lang="en-US" dirty="0"/>
              <a:t>Dock-supported LRAUVs monitor evolution of hotspot – 1 month</a:t>
            </a:r>
          </a:p>
          <a:p>
            <a:pPr marL="514350" indent="-514350">
              <a:buFont typeface="+mj-lt"/>
              <a:buAutoNum type="arabicPeriod"/>
            </a:pPr>
            <a:endParaRPr lang="en-US" dirty="0"/>
          </a:p>
          <a:p>
            <a:pPr marL="514350" indent="-514350">
              <a:buFont typeface="+mj-lt"/>
              <a:buAutoNum type="arabicPeriod"/>
            </a:pPr>
            <a:r>
              <a:rPr lang="en-US" dirty="0"/>
              <a:t>Patch-Tracking to follow hotspot offshore - 1 week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LRAUVs with Primary Batts replace originals – 2/3 weeks</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Packard heads out for intensive survey and LRAUV recovery – 1-2 weeks</a:t>
            </a:r>
          </a:p>
          <a:p>
            <a:pPr marL="0" indent="0">
              <a:buNone/>
            </a:pPr>
            <a:r>
              <a:rPr lang="en-US" sz="2000" dirty="0">
                <a:solidFill>
                  <a:srgbClr val="0070C0"/>
                </a:solidFill>
              </a:rPr>
              <a:t>		</a:t>
            </a:r>
          </a:p>
          <a:p>
            <a:pPr marL="457200" lvl="1" indent="0">
              <a:buNone/>
            </a:pPr>
            <a:endParaRPr lang="en-US" dirty="0"/>
          </a:p>
        </p:txBody>
      </p:sp>
      <p:sp>
        <p:nvSpPr>
          <p:cNvPr id="4" name="TextBox 3">
            <a:extLst>
              <a:ext uri="{FF2B5EF4-FFF2-40B4-BE49-F238E27FC236}">
                <a16:creationId xmlns:a16="http://schemas.microsoft.com/office/drawing/2014/main" id="{A87D6E0B-239A-1764-D93C-3005CB0BDAAF}"/>
              </a:ext>
            </a:extLst>
          </p:cNvPr>
          <p:cNvSpPr txBox="1"/>
          <p:nvPr/>
        </p:nvSpPr>
        <p:spPr>
          <a:xfrm>
            <a:off x="801859" y="1847838"/>
            <a:ext cx="4908452" cy="369332"/>
          </a:xfrm>
          <a:prstGeom prst="rect">
            <a:avLst/>
          </a:prstGeom>
          <a:noFill/>
        </p:spPr>
        <p:txBody>
          <a:bodyPr wrap="square" rtlCol="0">
            <a:spAutoFit/>
          </a:bodyPr>
          <a:lstStyle/>
          <a:p>
            <a:r>
              <a:rPr lang="en-US" sz="1800" dirty="0">
                <a:solidFill>
                  <a:srgbClr val="0070C0"/>
                </a:solidFill>
              </a:rPr>
              <a:t>Payloads: </a:t>
            </a:r>
            <a:r>
              <a:rPr lang="en-US" sz="1800" dirty="0" err="1">
                <a:solidFill>
                  <a:srgbClr val="0070C0"/>
                </a:solidFill>
              </a:rPr>
              <a:t>Chl</a:t>
            </a:r>
            <a:r>
              <a:rPr lang="en-US" sz="1800" dirty="0">
                <a:solidFill>
                  <a:srgbClr val="0070C0"/>
                </a:solidFill>
              </a:rPr>
              <a:t>/</a:t>
            </a:r>
            <a:r>
              <a:rPr lang="en-US" sz="1800" dirty="0" err="1">
                <a:solidFill>
                  <a:srgbClr val="0070C0"/>
                </a:solidFill>
              </a:rPr>
              <a:t>Biolum</a:t>
            </a:r>
            <a:r>
              <a:rPr lang="en-US" sz="1800" dirty="0">
                <a:solidFill>
                  <a:srgbClr val="0070C0"/>
                </a:solidFill>
              </a:rPr>
              <a:t> + </a:t>
            </a:r>
            <a:r>
              <a:rPr lang="en-US" sz="1800" dirty="0" err="1">
                <a:solidFill>
                  <a:srgbClr val="0070C0"/>
                </a:solidFill>
              </a:rPr>
              <a:t>Planktivore</a:t>
            </a:r>
            <a:endParaRPr lang="en-US" dirty="0"/>
          </a:p>
        </p:txBody>
      </p:sp>
      <p:sp>
        <p:nvSpPr>
          <p:cNvPr id="11" name="TextBox 10">
            <a:extLst>
              <a:ext uri="{FF2B5EF4-FFF2-40B4-BE49-F238E27FC236}">
                <a16:creationId xmlns:a16="http://schemas.microsoft.com/office/drawing/2014/main" id="{3EDB8B27-8095-2F85-52A5-2D9B3D9D2DD0}"/>
              </a:ext>
            </a:extLst>
          </p:cNvPr>
          <p:cNvSpPr txBox="1"/>
          <p:nvPr/>
        </p:nvSpPr>
        <p:spPr>
          <a:xfrm>
            <a:off x="801859" y="2582954"/>
            <a:ext cx="5589563" cy="646331"/>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endParaRPr lang="en-US" dirty="0"/>
          </a:p>
        </p:txBody>
      </p:sp>
      <p:sp>
        <p:nvSpPr>
          <p:cNvPr id="12" name="TextBox 11">
            <a:extLst>
              <a:ext uri="{FF2B5EF4-FFF2-40B4-BE49-F238E27FC236}">
                <a16:creationId xmlns:a16="http://schemas.microsoft.com/office/drawing/2014/main" id="{08F4D4F6-73EB-5467-94A6-B71BEA1B2000}"/>
              </a:ext>
            </a:extLst>
          </p:cNvPr>
          <p:cNvSpPr txBox="1"/>
          <p:nvPr/>
        </p:nvSpPr>
        <p:spPr>
          <a:xfrm>
            <a:off x="763602" y="3591522"/>
            <a:ext cx="5589563" cy="1200329"/>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p>
          <a:p>
            <a:r>
              <a:rPr lang="en-US" dirty="0">
                <a:solidFill>
                  <a:srgbClr val="0070C0"/>
                </a:solidFill>
              </a:rPr>
              <a:t>Triton below for carbon export mapping</a:t>
            </a:r>
            <a:endParaRPr lang="en-US" sz="1800" dirty="0">
              <a:solidFill>
                <a:srgbClr val="0070C0"/>
              </a:solidFill>
            </a:endParaRPr>
          </a:p>
          <a:p>
            <a:endParaRPr lang="en-US" dirty="0"/>
          </a:p>
        </p:txBody>
      </p:sp>
      <p:sp>
        <p:nvSpPr>
          <p:cNvPr id="7" name="TextBox 6">
            <a:extLst>
              <a:ext uri="{FF2B5EF4-FFF2-40B4-BE49-F238E27FC236}">
                <a16:creationId xmlns:a16="http://schemas.microsoft.com/office/drawing/2014/main" id="{714AC246-7A62-3184-199B-1905BAF29CF0}"/>
              </a:ext>
            </a:extLst>
          </p:cNvPr>
          <p:cNvSpPr txBox="1"/>
          <p:nvPr/>
        </p:nvSpPr>
        <p:spPr>
          <a:xfrm>
            <a:off x="763601" y="5108997"/>
            <a:ext cx="5589563" cy="1754326"/>
          </a:xfrm>
          <a:prstGeom prst="rect">
            <a:avLst/>
          </a:prstGeom>
          <a:noFill/>
        </p:spPr>
        <p:txBody>
          <a:bodyPr wrap="square" rtlCol="0">
            <a:spAutoFit/>
          </a:bodyPr>
          <a:lstStyle/>
          <a:p>
            <a:r>
              <a:rPr lang="en-US" dirty="0">
                <a:solidFill>
                  <a:srgbClr val="0070C0"/>
                </a:solidFill>
              </a:rPr>
              <a:t>Payloads: ESP Lagrangian at centroid – timeseries of eDNA</a:t>
            </a:r>
          </a:p>
          <a:p>
            <a:r>
              <a:rPr lang="en-US" dirty="0">
                <a:solidFill>
                  <a:srgbClr val="0070C0"/>
                </a:solidFill>
              </a:rPr>
              <a:t>Mobil </a:t>
            </a:r>
            <a:r>
              <a:rPr lang="en-US" sz="1800" dirty="0" err="1">
                <a:solidFill>
                  <a:srgbClr val="0070C0"/>
                </a:solidFill>
              </a:rPr>
              <a:t>Chl</a:t>
            </a:r>
            <a:r>
              <a:rPr lang="en-US" sz="1800" dirty="0">
                <a:solidFill>
                  <a:srgbClr val="0070C0"/>
                </a:solidFill>
              </a:rPr>
              <a:t> for Patch centroid and contextual</a:t>
            </a:r>
          </a:p>
          <a:p>
            <a:r>
              <a:rPr lang="en-US" dirty="0">
                <a:solidFill>
                  <a:srgbClr val="0070C0"/>
                </a:solidFill>
              </a:rPr>
              <a:t>Triton below for carbon export mapping</a:t>
            </a:r>
          </a:p>
          <a:p>
            <a:r>
              <a:rPr lang="en-US" dirty="0">
                <a:solidFill>
                  <a:srgbClr val="0070C0"/>
                </a:solidFill>
              </a:rPr>
              <a:t>Plus </a:t>
            </a:r>
            <a:r>
              <a:rPr lang="en-US" dirty="0" err="1">
                <a:solidFill>
                  <a:srgbClr val="0070C0"/>
                </a:solidFill>
              </a:rPr>
              <a:t>Planktivore</a:t>
            </a:r>
            <a:r>
              <a:rPr lang="en-US" dirty="0">
                <a:solidFill>
                  <a:srgbClr val="0070C0"/>
                </a:solidFill>
              </a:rPr>
              <a:t> </a:t>
            </a:r>
            <a:endParaRPr lang="en-US" dirty="0"/>
          </a:p>
          <a:p>
            <a:endParaRPr lang="en-US" sz="1800" dirty="0">
              <a:solidFill>
                <a:srgbClr val="0070C0"/>
              </a:solidFill>
            </a:endParaRPr>
          </a:p>
          <a:p>
            <a:endParaRPr lang="en-US" dirty="0"/>
          </a:p>
        </p:txBody>
      </p:sp>
      <p:pic>
        <p:nvPicPr>
          <p:cNvPr id="8" name="Picture 7">
            <a:extLst>
              <a:ext uri="{FF2B5EF4-FFF2-40B4-BE49-F238E27FC236}">
                <a16:creationId xmlns:a16="http://schemas.microsoft.com/office/drawing/2014/main" id="{97E0B628-0C7E-726E-5A55-CC4F7518E54B}"/>
              </a:ext>
            </a:extLst>
          </p:cNvPr>
          <p:cNvPicPr>
            <a:picLocks noChangeAspect="1"/>
          </p:cNvPicPr>
          <p:nvPr/>
        </p:nvPicPr>
        <p:blipFill>
          <a:blip r:embed="rId2"/>
          <a:srcRect l="8021" r="-333"/>
          <a:stretch/>
        </p:blipFill>
        <p:spPr>
          <a:xfrm>
            <a:off x="7102122" y="1568266"/>
            <a:ext cx="5089878" cy="4349764"/>
          </a:xfrm>
          <a:prstGeom prst="rect">
            <a:avLst/>
          </a:prstGeom>
        </p:spPr>
      </p:pic>
      <p:sp>
        <p:nvSpPr>
          <p:cNvPr id="9" name="Oval 8">
            <a:extLst>
              <a:ext uri="{FF2B5EF4-FFF2-40B4-BE49-F238E27FC236}">
                <a16:creationId xmlns:a16="http://schemas.microsoft.com/office/drawing/2014/main" id="{B80F5E68-7039-9243-9F95-ADE9A1C91A54}"/>
              </a:ext>
            </a:extLst>
          </p:cNvPr>
          <p:cNvSpPr/>
          <p:nvPr/>
        </p:nvSpPr>
        <p:spPr>
          <a:xfrm>
            <a:off x="8758377" y="4210475"/>
            <a:ext cx="202223" cy="17166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15354E-CD71-6D7C-3F29-28B11A841C46}"/>
              </a:ext>
            </a:extLst>
          </p:cNvPr>
          <p:cNvSpPr/>
          <p:nvPr/>
        </p:nvSpPr>
        <p:spPr>
          <a:xfrm>
            <a:off x="9764053" y="2080697"/>
            <a:ext cx="45719" cy="4923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4727289-3AAD-2EF6-D328-21BAD84917E4}"/>
              </a:ext>
            </a:extLst>
          </p:cNvPr>
          <p:cNvCxnSpPr>
            <a:cxnSpLocks/>
          </p:cNvCxnSpPr>
          <p:nvPr/>
        </p:nvCxnSpPr>
        <p:spPr>
          <a:xfrm flipH="1">
            <a:off x="9429943" y="2105315"/>
            <a:ext cx="355210" cy="5591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5C2BECAF-F16A-B629-6BB2-58D003B8630C}"/>
              </a:ext>
            </a:extLst>
          </p:cNvPr>
          <p:cNvSpPr/>
          <p:nvPr/>
        </p:nvSpPr>
        <p:spPr>
          <a:xfrm>
            <a:off x="9412317" y="2101744"/>
            <a:ext cx="365802" cy="710419"/>
          </a:xfrm>
          <a:custGeom>
            <a:avLst/>
            <a:gdLst>
              <a:gd name="connsiteX0" fmla="*/ 365802 w 365802"/>
              <a:gd name="connsiteY0" fmla="*/ 0 h 710419"/>
              <a:gd name="connsiteX1" fmla="*/ 330633 w 365802"/>
              <a:gd name="connsiteY1" fmla="*/ 7034 h 710419"/>
              <a:gd name="connsiteX2" fmla="*/ 323599 w 365802"/>
              <a:gd name="connsiteY2" fmla="*/ 70339 h 710419"/>
              <a:gd name="connsiteX3" fmla="*/ 295463 w 365802"/>
              <a:gd name="connsiteY3" fmla="*/ 84407 h 710419"/>
              <a:gd name="connsiteX4" fmla="*/ 281396 w 365802"/>
              <a:gd name="connsiteY4" fmla="*/ 133643 h 710419"/>
              <a:gd name="connsiteX5" fmla="*/ 253260 w 365802"/>
              <a:gd name="connsiteY5" fmla="*/ 161779 h 710419"/>
              <a:gd name="connsiteX6" fmla="*/ 274362 w 365802"/>
              <a:gd name="connsiteY6" fmla="*/ 168813 h 710419"/>
              <a:gd name="connsiteX7" fmla="*/ 309531 w 365802"/>
              <a:gd name="connsiteY7" fmla="*/ 182880 h 710419"/>
              <a:gd name="connsiteX8" fmla="*/ 344700 w 365802"/>
              <a:gd name="connsiteY8" fmla="*/ 140677 h 710419"/>
              <a:gd name="connsiteX9" fmla="*/ 337666 w 365802"/>
              <a:gd name="connsiteY9" fmla="*/ 112542 h 710419"/>
              <a:gd name="connsiteX10" fmla="*/ 225125 w 365802"/>
              <a:gd name="connsiteY10" fmla="*/ 147711 h 710419"/>
              <a:gd name="connsiteX11" fmla="*/ 211057 w 365802"/>
              <a:gd name="connsiteY11" fmla="*/ 182880 h 710419"/>
              <a:gd name="connsiteX12" fmla="*/ 204023 w 365802"/>
              <a:gd name="connsiteY12" fmla="*/ 218050 h 710419"/>
              <a:gd name="connsiteX13" fmla="*/ 218091 w 365802"/>
              <a:gd name="connsiteY13" fmla="*/ 239151 h 710419"/>
              <a:gd name="connsiteX14" fmla="*/ 239193 w 365802"/>
              <a:gd name="connsiteY14" fmla="*/ 218050 h 710419"/>
              <a:gd name="connsiteX15" fmla="*/ 253260 w 365802"/>
              <a:gd name="connsiteY15" fmla="*/ 175847 h 710419"/>
              <a:gd name="connsiteX16" fmla="*/ 204023 w 365802"/>
              <a:gd name="connsiteY16" fmla="*/ 161779 h 710419"/>
              <a:gd name="connsiteX17" fmla="*/ 189956 w 365802"/>
              <a:gd name="connsiteY17" fmla="*/ 189914 h 710419"/>
              <a:gd name="connsiteX18" fmla="*/ 112583 w 365802"/>
              <a:gd name="connsiteY18" fmla="*/ 253219 h 710419"/>
              <a:gd name="connsiteX19" fmla="*/ 133685 w 365802"/>
              <a:gd name="connsiteY19" fmla="*/ 295422 h 710419"/>
              <a:gd name="connsiteX20" fmla="*/ 246226 w 365802"/>
              <a:gd name="connsiteY20" fmla="*/ 281354 h 710419"/>
              <a:gd name="connsiteX21" fmla="*/ 147753 w 365802"/>
              <a:gd name="connsiteY21" fmla="*/ 274320 h 710419"/>
              <a:gd name="connsiteX22" fmla="*/ 133685 w 365802"/>
              <a:gd name="connsiteY22" fmla="*/ 309490 h 710419"/>
              <a:gd name="connsiteX23" fmla="*/ 140719 w 365802"/>
              <a:gd name="connsiteY23" fmla="*/ 351693 h 710419"/>
              <a:gd name="connsiteX24" fmla="*/ 161820 w 365802"/>
              <a:gd name="connsiteY24" fmla="*/ 358727 h 710419"/>
              <a:gd name="connsiteX25" fmla="*/ 225125 w 365802"/>
              <a:gd name="connsiteY25" fmla="*/ 344659 h 710419"/>
              <a:gd name="connsiteX26" fmla="*/ 232159 w 365802"/>
              <a:gd name="connsiteY26" fmla="*/ 323557 h 710419"/>
              <a:gd name="connsiteX27" fmla="*/ 133685 w 365802"/>
              <a:gd name="connsiteY27" fmla="*/ 316523 h 710419"/>
              <a:gd name="connsiteX28" fmla="*/ 112583 w 365802"/>
              <a:gd name="connsiteY28" fmla="*/ 330591 h 710419"/>
              <a:gd name="connsiteX29" fmla="*/ 91482 w 365802"/>
              <a:gd name="connsiteY29" fmla="*/ 379828 h 710419"/>
              <a:gd name="connsiteX30" fmla="*/ 98516 w 365802"/>
              <a:gd name="connsiteY30" fmla="*/ 407963 h 710419"/>
              <a:gd name="connsiteX31" fmla="*/ 246226 w 365802"/>
              <a:gd name="connsiteY31" fmla="*/ 400930 h 710419"/>
              <a:gd name="connsiteX32" fmla="*/ 253260 w 365802"/>
              <a:gd name="connsiteY32" fmla="*/ 365760 h 710419"/>
              <a:gd name="connsiteX33" fmla="*/ 225125 w 365802"/>
              <a:gd name="connsiteY33" fmla="*/ 358727 h 710419"/>
              <a:gd name="connsiteX34" fmla="*/ 126651 w 365802"/>
              <a:gd name="connsiteY34" fmla="*/ 365760 h 710419"/>
              <a:gd name="connsiteX35" fmla="*/ 98516 w 365802"/>
              <a:gd name="connsiteY35" fmla="*/ 372794 h 710419"/>
              <a:gd name="connsiteX36" fmla="*/ 84448 w 365802"/>
              <a:gd name="connsiteY36" fmla="*/ 393896 h 710419"/>
              <a:gd name="connsiteX37" fmla="*/ 56313 w 365802"/>
              <a:gd name="connsiteY37" fmla="*/ 443133 h 710419"/>
              <a:gd name="connsiteX38" fmla="*/ 42245 w 365802"/>
              <a:gd name="connsiteY38" fmla="*/ 499403 h 710419"/>
              <a:gd name="connsiteX39" fmla="*/ 28177 w 365802"/>
              <a:gd name="connsiteY39" fmla="*/ 548640 h 710419"/>
              <a:gd name="connsiteX40" fmla="*/ 35211 w 365802"/>
              <a:gd name="connsiteY40" fmla="*/ 576776 h 710419"/>
              <a:gd name="connsiteX41" fmla="*/ 84448 w 365802"/>
              <a:gd name="connsiteY41" fmla="*/ 534573 h 710419"/>
              <a:gd name="connsiteX42" fmla="*/ 112583 w 365802"/>
              <a:gd name="connsiteY42" fmla="*/ 492370 h 710419"/>
              <a:gd name="connsiteX43" fmla="*/ 105549 w 365802"/>
              <a:gd name="connsiteY43" fmla="*/ 457200 h 710419"/>
              <a:gd name="connsiteX44" fmla="*/ 77414 w 365802"/>
              <a:gd name="connsiteY44" fmla="*/ 464234 h 710419"/>
              <a:gd name="connsiteX45" fmla="*/ 14109 w 365802"/>
              <a:gd name="connsiteY45" fmla="*/ 513471 h 710419"/>
              <a:gd name="connsiteX46" fmla="*/ 7076 w 365802"/>
              <a:gd name="connsiteY46" fmla="*/ 569742 h 710419"/>
              <a:gd name="connsiteX47" fmla="*/ 42 w 365802"/>
              <a:gd name="connsiteY47" fmla="*/ 604911 h 710419"/>
              <a:gd name="connsiteX48" fmla="*/ 14109 w 365802"/>
              <a:gd name="connsiteY48" fmla="*/ 710419 h 710419"/>
              <a:gd name="connsiteX49" fmla="*/ 70380 w 365802"/>
              <a:gd name="connsiteY49" fmla="*/ 675250 h 710419"/>
              <a:gd name="connsiteX50" fmla="*/ 84448 w 365802"/>
              <a:gd name="connsiteY50" fmla="*/ 640080 h 7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5802" h="710419">
                <a:moveTo>
                  <a:pt x="365802" y="0"/>
                </a:moveTo>
                <a:cubicBezTo>
                  <a:pt x="354079" y="2345"/>
                  <a:pt x="339710" y="-746"/>
                  <a:pt x="330633" y="7034"/>
                </a:cubicBezTo>
                <a:cubicBezTo>
                  <a:pt x="307002" y="27289"/>
                  <a:pt x="318076" y="48245"/>
                  <a:pt x="323599" y="70339"/>
                </a:cubicBezTo>
                <a:cubicBezTo>
                  <a:pt x="314220" y="75028"/>
                  <a:pt x="302878" y="76993"/>
                  <a:pt x="295463" y="84407"/>
                </a:cubicBezTo>
                <a:cubicBezTo>
                  <a:pt x="292098" y="87772"/>
                  <a:pt x="281457" y="133397"/>
                  <a:pt x="281396" y="133643"/>
                </a:cubicBezTo>
                <a:cubicBezTo>
                  <a:pt x="253261" y="124265"/>
                  <a:pt x="206368" y="96130"/>
                  <a:pt x="253260" y="161779"/>
                </a:cubicBezTo>
                <a:cubicBezTo>
                  <a:pt x="257570" y="167812"/>
                  <a:pt x="267420" y="166210"/>
                  <a:pt x="274362" y="168813"/>
                </a:cubicBezTo>
                <a:cubicBezTo>
                  <a:pt x="286184" y="173246"/>
                  <a:pt x="297808" y="178191"/>
                  <a:pt x="309531" y="182880"/>
                </a:cubicBezTo>
                <a:cubicBezTo>
                  <a:pt x="326615" y="170067"/>
                  <a:pt x="344700" y="164845"/>
                  <a:pt x="344700" y="140677"/>
                </a:cubicBezTo>
                <a:cubicBezTo>
                  <a:pt x="344700" y="131010"/>
                  <a:pt x="340011" y="121920"/>
                  <a:pt x="337666" y="112542"/>
                </a:cubicBezTo>
                <a:cubicBezTo>
                  <a:pt x="284186" y="117404"/>
                  <a:pt x="257999" y="105445"/>
                  <a:pt x="225125" y="147711"/>
                </a:cubicBezTo>
                <a:cubicBezTo>
                  <a:pt x="217373" y="157677"/>
                  <a:pt x="215746" y="171157"/>
                  <a:pt x="211057" y="182880"/>
                </a:cubicBezTo>
                <a:cubicBezTo>
                  <a:pt x="208712" y="194603"/>
                  <a:pt x="202540" y="206187"/>
                  <a:pt x="204023" y="218050"/>
                </a:cubicBezTo>
                <a:cubicBezTo>
                  <a:pt x="205072" y="226438"/>
                  <a:pt x="209637" y="239151"/>
                  <a:pt x="218091" y="239151"/>
                </a:cubicBezTo>
                <a:cubicBezTo>
                  <a:pt x="228038" y="239151"/>
                  <a:pt x="232159" y="225084"/>
                  <a:pt x="239193" y="218050"/>
                </a:cubicBezTo>
                <a:cubicBezTo>
                  <a:pt x="243882" y="203982"/>
                  <a:pt x="247238" y="189398"/>
                  <a:pt x="253260" y="175847"/>
                </a:cubicBezTo>
                <a:cubicBezTo>
                  <a:pt x="270042" y="138086"/>
                  <a:pt x="298491" y="151282"/>
                  <a:pt x="204023" y="161779"/>
                </a:cubicBezTo>
                <a:cubicBezTo>
                  <a:pt x="199334" y="171157"/>
                  <a:pt x="197370" y="182500"/>
                  <a:pt x="189956" y="189914"/>
                </a:cubicBezTo>
                <a:cubicBezTo>
                  <a:pt x="166393" y="213477"/>
                  <a:pt x="112583" y="253219"/>
                  <a:pt x="112583" y="253219"/>
                </a:cubicBezTo>
                <a:cubicBezTo>
                  <a:pt x="119617" y="267287"/>
                  <a:pt x="121403" y="285597"/>
                  <a:pt x="133685" y="295422"/>
                </a:cubicBezTo>
                <a:cubicBezTo>
                  <a:pt x="175602" y="328956"/>
                  <a:pt x="207264" y="298671"/>
                  <a:pt x="246226" y="281354"/>
                </a:cubicBezTo>
                <a:cubicBezTo>
                  <a:pt x="220918" y="243392"/>
                  <a:pt x="225040" y="235677"/>
                  <a:pt x="147753" y="274320"/>
                </a:cubicBezTo>
                <a:cubicBezTo>
                  <a:pt x="136460" y="279967"/>
                  <a:pt x="138374" y="297767"/>
                  <a:pt x="133685" y="309490"/>
                </a:cubicBezTo>
                <a:cubicBezTo>
                  <a:pt x="136030" y="323558"/>
                  <a:pt x="133643" y="339310"/>
                  <a:pt x="140719" y="351693"/>
                </a:cubicBezTo>
                <a:cubicBezTo>
                  <a:pt x="144397" y="358130"/>
                  <a:pt x="154431" y="359343"/>
                  <a:pt x="161820" y="358727"/>
                </a:cubicBezTo>
                <a:cubicBezTo>
                  <a:pt x="183362" y="356932"/>
                  <a:pt x="204023" y="349348"/>
                  <a:pt x="225125" y="344659"/>
                </a:cubicBezTo>
                <a:cubicBezTo>
                  <a:pt x="227470" y="337625"/>
                  <a:pt x="235974" y="329915"/>
                  <a:pt x="232159" y="323557"/>
                </a:cubicBezTo>
                <a:cubicBezTo>
                  <a:pt x="215446" y="295703"/>
                  <a:pt x="141425" y="315749"/>
                  <a:pt x="133685" y="316523"/>
                </a:cubicBezTo>
                <a:cubicBezTo>
                  <a:pt x="126651" y="321212"/>
                  <a:pt x="117995" y="324097"/>
                  <a:pt x="112583" y="330591"/>
                </a:cubicBezTo>
                <a:cubicBezTo>
                  <a:pt x="102928" y="342178"/>
                  <a:pt x="96368" y="365171"/>
                  <a:pt x="91482" y="379828"/>
                </a:cubicBezTo>
                <a:cubicBezTo>
                  <a:pt x="93827" y="389206"/>
                  <a:pt x="92327" y="400537"/>
                  <a:pt x="98516" y="407963"/>
                </a:cubicBezTo>
                <a:cubicBezTo>
                  <a:pt x="130135" y="445906"/>
                  <a:pt x="242616" y="401567"/>
                  <a:pt x="246226" y="400930"/>
                </a:cubicBezTo>
                <a:cubicBezTo>
                  <a:pt x="248571" y="389207"/>
                  <a:pt x="258607" y="376453"/>
                  <a:pt x="253260" y="365760"/>
                </a:cubicBezTo>
                <a:cubicBezTo>
                  <a:pt x="248937" y="357114"/>
                  <a:pt x="234792" y="358727"/>
                  <a:pt x="225125" y="358727"/>
                </a:cubicBezTo>
                <a:cubicBezTo>
                  <a:pt x="192217" y="358727"/>
                  <a:pt x="159476" y="363416"/>
                  <a:pt x="126651" y="365760"/>
                </a:cubicBezTo>
                <a:cubicBezTo>
                  <a:pt x="117273" y="368105"/>
                  <a:pt x="106559" y="367432"/>
                  <a:pt x="98516" y="372794"/>
                </a:cubicBezTo>
                <a:cubicBezTo>
                  <a:pt x="91482" y="377483"/>
                  <a:pt x="88797" y="386647"/>
                  <a:pt x="84448" y="393896"/>
                </a:cubicBezTo>
                <a:cubicBezTo>
                  <a:pt x="74723" y="410105"/>
                  <a:pt x="65691" y="426721"/>
                  <a:pt x="56313" y="443133"/>
                </a:cubicBezTo>
                <a:cubicBezTo>
                  <a:pt x="51624" y="461890"/>
                  <a:pt x="47227" y="480722"/>
                  <a:pt x="42245" y="499403"/>
                </a:cubicBezTo>
                <a:cubicBezTo>
                  <a:pt x="37847" y="515896"/>
                  <a:pt x="29722" y="531641"/>
                  <a:pt x="28177" y="548640"/>
                </a:cubicBezTo>
                <a:cubicBezTo>
                  <a:pt x="27302" y="558268"/>
                  <a:pt x="32866" y="567397"/>
                  <a:pt x="35211" y="576776"/>
                </a:cubicBezTo>
                <a:cubicBezTo>
                  <a:pt x="51623" y="562708"/>
                  <a:pt x="69841" y="550508"/>
                  <a:pt x="84448" y="534573"/>
                </a:cubicBezTo>
                <a:cubicBezTo>
                  <a:pt x="95873" y="522110"/>
                  <a:pt x="112583" y="492370"/>
                  <a:pt x="112583" y="492370"/>
                </a:cubicBezTo>
                <a:cubicBezTo>
                  <a:pt x="110238" y="480647"/>
                  <a:pt x="114885" y="464669"/>
                  <a:pt x="105549" y="457200"/>
                </a:cubicBezTo>
                <a:cubicBezTo>
                  <a:pt x="98000" y="451161"/>
                  <a:pt x="85647" y="459168"/>
                  <a:pt x="77414" y="464234"/>
                </a:cubicBezTo>
                <a:cubicBezTo>
                  <a:pt x="54647" y="478245"/>
                  <a:pt x="14109" y="513471"/>
                  <a:pt x="14109" y="513471"/>
                </a:cubicBezTo>
                <a:cubicBezTo>
                  <a:pt x="11765" y="532228"/>
                  <a:pt x="9950" y="551059"/>
                  <a:pt x="7076" y="569742"/>
                </a:cubicBezTo>
                <a:cubicBezTo>
                  <a:pt x="5258" y="581558"/>
                  <a:pt x="-555" y="592971"/>
                  <a:pt x="42" y="604911"/>
                </a:cubicBezTo>
                <a:cubicBezTo>
                  <a:pt x="1814" y="640347"/>
                  <a:pt x="9420" y="675250"/>
                  <a:pt x="14109" y="710419"/>
                </a:cubicBezTo>
                <a:cubicBezTo>
                  <a:pt x="32866" y="698696"/>
                  <a:pt x="54739" y="690891"/>
                  <a:pt x="70380" y="675250"/>
                </a:cubicBezTo>
                <a:cubicBezTo>
                  <a:pt x="79308" y="666322"/>
                  <a:pt x="84448" y="640080"/>
                  <a:pt x="84448" y="640080"/>
                </a:cubicBez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3F75A8B-35CD-6DF9-3410-A361427E8C41}"/>
              </a:ext>
            </a:extLst>
          </p:cNvPr>
          <p:cNvSpPr/>
          <p:nvPr/>
        </p:nvSpPr>
        <p:spPr>
          <a:xfrm>
            <a:off x="8784624" y="2314135"/>
            <a:ext cx="1449622" cy="2032782"/>
          </a:xfrm>
          <a:custGeom>
            <a:avLst/>
            <a:gdLst>
              <a:gd name="connsiteX0" fmla="*/ 1449622 w 1449622"/>
              <a:gd name="connsiteY0" fmla="*/ 0 h 2032782"/>
              <a:gd name="connsiteX1" fmla="*/ 1372250 w 1449622"/>
              <a:gd name="connsiteY1" fmla="*/ 70339 h 2032782"/>
              <a:gd name="connsiteX2" fmla="*/ 1301911 w 1449622"/>
              <a:gd name="connsiteY2" fmla="*/ 112542 h 2032782"/>
              <a:gd name="connsiteX3" fmla="*/ 1280810 w 1449622"/>
              <a:gd name="connsiteY3" fmla="*/ 133643 h 2032782"/>
              <a:gd name="connsiteX4" fmla="*/ 1224539 w 1449622"/>
              <a:gd name="connsiteY4" fmla="*/ 154745 h 2032782"/>
              <a:gd name="connsiteX5" fmla="*/ 1189370 w 1449622"/>
              <a:gd name="connsiteY5" fmla="*/ 182880 h 2032782"/>
              <a:gd name="connsiteX6" fmla="*/ 1168268 w 1449622"/>
              <a:gd name="connsiteY6" fmla="*/ 203982 h 2032782"/>
              <a:gd name="connsiteX7" fmla="*/ 1097930 w 1449622"/>
              <a:gd name="connsiteY7" fmla="*/ 232117 h 2032782"/>
              <a:gd name="connsiteX8" fmla="*/ 1055727 w 1449622"/>
              <a:gd name="connsiteY8" fmla="*/ 267287 h 2032782"/>
              <a:gd name="connsiteX9" fmla="*/ 1020558 w 1449622"/>
              <a:gd name="connsiteY9" fmla="*/ 281354 h 2032782"/>
              <a:gd name="connsiteX10" fmla="*/ 999456 w 1449622"/>
              <a:gd name="connsiteY10" fmla="*/ 309490 h 2032782"/>
              <a:gd name="connsiteX11" fmla="*/ 936151 w 1449622"/>
              <a:gd name="connsiteY11" fmla="*/ 365760 h 2032782"/>
              <a:gd name="connsiteX12" fmla="*/ 872847 w 1449622"/>
              <a:gd name="connsiteY12" fmla="*/ 400930 h 2032782"/>
              <a:gd name="connsiteX13" fmla="*/ 816576 w 1449622"/>
              <a:gd name="connsiteY13" fmla="*/ 436099 h 2032782"/>
              <a:gd name="connsiteX14" fmla="*/ 739204 w 1449622"/>
              <a:gd name="connsiteY14" fmla="*/ 464234 h 2032782"/>
              <a:gd name="connsiteX15" fmla="*/ 718102 w 1449622"/>
              <a:gd name="connsiteY15" fmla="*/ 478302 h 2032782"/>
              <a:gd name="connsiteX16" fmla="*/ 647764 w 1449622"/>
              <a:gd name="connsiteY16" fmla="*/ 520505 h 2032782"/>
              <a:gd name="connsiteX17" fmla="*/ 612594 w 1449622"/>
              <a:gd name="connsiteY17" fmla="*/ 555674 h 2032782"/>
              <a:gd name="connsiteX18" fmla="*/ 556324 w 1449622"/>
              <a:gd name="connsiteY18" fmla="*/ 604911 h 2032782"/>
              <a:gd name="connsiteX19" fmla="*/ 521154 w 1449622"/>
              <a:gd name="connsiteY19" fmla="*/ 661182 h 2032782"/>
              <a:gd name="connsiteX20" fmla="*/ 507087 w 1449622"/>
              <a:gd name="connsiteY20" fmla="*/ 710419 h 2032782"/>
              <a:gd name="connsiteX21" fmla="*/ 549290 w 1449622"/>
              <a:gd name="connsiteY21" fmla="*/ 703385 h 2032782"/>
              <a:gd name="connsiteX22" fmla="*/ 605561 w 1449622"/>
              <a:gd name="connsiteY22" fmla="*/ 654148 h 2032782"/>
              <a:gd name="connsiteX23" fmla="*/ 500053 w 1449622"/>
              <a:gd name="connsiteY23" fmla="*/ 640080 h 2032782"/>
              <a:gd name="connsiteX24" fmla="*/ 507087 w 1449622"/>
              <a:gd name="connsiteY24" fmla="*/ 717453 h 2032782"/>
              <a:gd name="connsiteX25" fmla="*/ 514121 w 1449622"/>
              <a:gd name="connsiteY25" fmla="*/ 752622 h 2032782"/>
              <a:gd name="connsiteX26" fmla="*/ 563358 w 1449622"/>
              <a:gd name="connsiteY26" fmla="*/ 780757 h 2032782"/>
              <a:gd name="connsiteX27" fmla="*/ 570391 w 1449622"/>
              <a:gd name="connsiteY27" fmla="*/ 808893 h 2032782"/>
              <a:gd name="connsiteX28" fmla="*/ 577425 w 1449622"/>
              <a:gd name="connsiteY28" fmla="*/ 773723 h 2032782"/>
              <a:gd name="connsiteX29" fmla="*/ 591493 w 1449622"/>
              <a:gd name="connsiteY29" fmla="*/ 710419 h 2032782"/>
              <a:gd name="connsiteX30" fmla="*/ 563358 w 1449622"/>
              <a:gd name="connsiteY30" fmla="*/ 689317 h 2032782"/>
              <a:gd name="connsiteX31" fmla="*/ 471918 w 1449622"/>
              <a:gd name="connsiteY31" fmla="*/ 696351 h 2032782"/>
              <a:gd name="connsiteX32" fmla="*/ 429714 w 1449622"/>
              <a:gd name="connsiteY32" fmla="*/ 745588 h 2032782"/>
              <a:gd name="connsiteX33" fmla="*/ 401579 w 1449622"/>
              <a:gd name="connsiteY33" fmla="*/ 815927 h 2032782"/>
              <a:gd name="connsiteX34" fmla="*/ 394545 w 1449622"/>
              <a:gd name="connsiteY34" fmla="*/ 858130 h 2032782"/>
              <a:gd name="connsiteX35" fmla="*/ 443782 w 1449622"/>
              <a:gd name="connsiteY35" fmla="*/ 879231 h 2032782"/>
              <a:gd name="connsiteX36" fmla="*/ 485985 w 1449622"/>
              <a:gd name="connsiteY36" fmla="*/ 872197 h 2032782"/>
              <a:gd name="connsiteX37" fmla="*/ 500053 w 1449622"/>
              <a:gd name="connsiteY37" fmla="*/ 851096 h 2032782"/>
              <a:gd name="connsiteX38" fmla="*/ 514121 w 1449622"/>
              <a:gd name="connsiteY38" fmla="*/ 801859 h 2032782"/>
              <a:gd name="connsiteX39" fmla="*/ 493019 w 1449622"/>
              <a:gd name="connsiteY39" fmla="*/ 780757 h 2032782"/>
              <a:gd name="connsiteX40" fmla="*/ 450816 w 1449622"/>
              <a:gd name="connsiteY40" fmla="*/ 801859 h 2032782"/>
              <a:gd name="connsiteX41" fmla="*/ 429714 w 1449622"/>
              <a:gd name="connsiteY41" fmla="*/ 808893 h 2032782"/>
              <a:gd name="connsiteX42" fmla="*/ 387511 w 1449622"/>
              <a:gd name="connsiteY42" fmla="*/ 886265 h 2032782"/>
              <a:gd name="connsiteX43" fmla="*/ 373444 w 1449622"/>
              <a:gd name="connsiteY43" fmla="*/ 928468 h 2032782"/>
              <a:gd name="connsiteX44" fmla="*/ 359376 w 1449622"/>
              <a:gd name="connsiteY44" fmla="*/ 1026942 h 2032782"/>
              <a:gd name="connsiteX45" fmla="*/ 443782 w 1449622"/>
              <a:gd name="connsiteY45" fmla="*/ 1076179 h 2032782"/>
              <a:gd name="connsiteX46" fmla="*/ 457850 w 1449622"/>
              <a:gd name="connsiteY46" fmla="*/ 1048043 h 2032782"/>
              <a:gd name="connsiteX47" fmla="*/ 450816 w 1449622"/>
              <a:gd name="connsiteY47" fmla="*/ 1012874 h 2032782"/>
              <a:gd name="connsiteX48" fmla="*/ 401579 w 1449622"/>
              <a:gd name="connsiteY48" fmla="*/ 984739 h 2032782"/>
              <a:gd name="connsiteX49" fmla="*/ 359376 w 1449622"/>
              <a:gd name="connsiteY49" fmla="*/ 1005840 h 2032782"/>
              <a:gd name="connsiteX50" fmla="*/ 338274 w 1449622"/>
              <a:gd name="connsiteY50" fmla="*/ 1012874 h 2032782"/>
              <a:gd name="connsiteX51" fmla="*/ 345308 w 1449622"/>
              <a:gd name="connsiteY51" fmla="*/ 1090247 h 2032782"/>
              <a:gd name="connsiteX52" fmla="*/ 387511 w 1449622"/>
              <a:gd name="connsiteY52" fmla="*/ 1118382 h 2032782"/>
              <a:gd name="connsiteX53" fmla="*/ 422681 w 1449622"/>
              <a:gd name="connsiteY53" fmla="*/ 1132450 h 2032782"/>
              <a:gd name="connsiteX54" fmla="*/ 457850 w 1449622"/>
              <a:gd name="connsiteY54" fmla="*/ 1125416 h 2032782"/>
              <a:gd name="connsiteX55" fmla="*/ 464884 w 1449622"/>
              <a:gd name="connsiteY55" fmla="*/ 1104314 h 2032782"/>
              <a:gd name="connsiteX56" fmla="*/ 436748 w 1449622"/>
              <a:gd name="connsiteY56" fmla="*/ 1048043 h 2032782"/>
              <a:gd name="connsiteX57" fmla="*/ 359376 w 1449622"/>
              <a:gd name="connsiteY57" fmla="*/ 1069145 h 2032782"/>
              <a:gd name="connsiteX58" fmla="*/ 324207 w 1449622"/>
              <a:gd name="connsiteY58" fmla="*/ 1111348 h 2032782"/>
              <a:gd name="connsiteX59" fmla="*/ 331241 w 1449622"/>
              <a:gd name="connsiteY59" fmla="*/ 1266093 h 2032782"/>
              <a:gd name="connsiteX60" fmla="*/ 345308 w 1449622"/>
              <a:gd name="connsiteY60" fmla="*/ 1294228 h 2032782"/>
              <a:gd name="connsiteX61" fmla="*/ 415647 w 1449622"/>
              <a:gd name="connsiteY61" fmla="*/ 1266093 h 2032782"/>
              <a:gd name="connsiteX62" fmla="*/ 415647 w 1449622"/>
              <a:gd name="connsiteY62" fmla="*/ 1195754 h 2032782"/>
              <a:gd name="connsiteX63" fmla="*/ 387511 w 1449622"/>
              <a:gd name="connsiteY63" fmla="*/ 1188720 h 2032782"/>
              <a:gd name="connsiteX64" fmla="*/ 352342 w 1449622"/>
              <a:gd name="connsiteY64" fmla="*/ 1202788 h 2032782"/>
              <a:gd name="connsiteX65" fmla="*/ 324207 w 1449622"/>
              <a:gd name="connsiteY65" fmla="*/ 1230923 h 2032782"/>
              <a:gd name="connsiteX66" fmla="*/ 274970 w 1449622"/>
              <a:gd name="connsiteY66" fmla="*/ 1315330 h 2032782"/>
              <a:gd name="connsiteX67" fmla="*/ 246834 w 1449622"/>
              <a:gd name="connsiteY67" fmla="*/ 1364567 h 2032782"/>
              <a:gd name="connsiteX68" fmla="*/ 253868 w 1449622"/>
              <a:gd name="connsiteY68" fmla="*/ 1392702 h 2032782"/>
              <a:gd name="connsiteX69" fmla="*/ 359376 w 1449622"/>
              <a:gd name="connsiteY69" fmla="*/ 1378634 h 2032782"/>
              <a:gd name="connsiteX70" fmla="*/ 359376 w 1449622"/>
              <a:gd name="connsiteY70" fmla="*/ 1336431 h 2032782"/>
              <a:gd name="connsiteX71" fmla="*/ 338274 w 1449622"/>
              <a:gd name="connsiteY71" fmla="*/ 1329397 h 2032782"/>
              <a:gd name="connsiteX72" fmla="*/ 260902 w 1449622"/>
              <a:gd name="connsiteY72" fmla="*/ 1343465 h 2032782"/>
              <a:gd name="connsiteX73" fmla="*/ 204631 w 1449622"/>
              <a:gd name="connsiteY73" fmla="*/ 1406770 h 2032782"/>
              <a:gd name="connsiteX74" fmla="*/ 169462 w 1449622"/>
              <a:gd name="connsiteY74" fmla="*/ 1456007 h 2032782"/>
              <a:gd name="connsiteX75" fmla="*/ 127259 w 1449622"/>
              <a:gd name="connsiteY75" fmla="*/ 1561514 h 2032782"/>
              <a:gd name="connsiteX76" fmla="*/ 141327 w 1449622"/>
              <a:gd name="connsiteY76" fmla="*/ 1596683 h 2032782"/>
              <a:gd name="connsiteX77" fmla="*/ 232767 w 1449622"/>
              <a:gd name="connsiteY77" fmla="*/ 1624819 h 2032782"/>
              <a:gd name="connsiteX78" fmla="*/ 317173 w 1449622"/>
              <a:gd name="connsiteY78" fmla="*/ 1589650 h 2032782"/>
              <a:gd name="connsiteX79" fmla="*/ 324207 w 1449622"/>
              <a:gd name="connsiteY79" fmla="*/ 1547447 h 2032782"/>
              <a:gd name="connsiteX80" fmla="*/ 317173 w 1449622"/>
              <a:gd name="connsiteY80" fmla="*/ 1512277 h 2032782"/>
              <a:gd name="connsiteX81" fmla="*/ 260902 w 1449622"/>
              <a:gd name="connsiteY81" fmla="*/ 1477108 h 2032782"/>
              <a:gd name="connsiteX82" fmla="*/ 204631 w 1449622"/>
              <a:gd name="connsiteY82" fmla="*/ 1498210 h 2032782"/>
              <a:gd name="connsiteX83" fmla="*/ 176496 w 1449622"/>
              <a:gd name="connsiteY83" fmla="*/ 1512277 h 2032782"/>
              <a:gd name="connsiteX84" fmla="*/ 148361 w 1449622"/>
              <a:gd name="connsiteY84" fmla="*/ 1575582 h 2032782"/>
              <a:gd name="connsiteX85" fmla="*/ 204631 w 1449622"/>
              <a:gd name="connsiteY85" fmla="*/ 1603717 h 2032782"/>
              <a:gd name="connsiteX86" fmla="*/ 225733 w 1449622"/>
              <a:gd name="connsiteY86" fmla="*/ 1582616 h 2032782"/>
              <a:gd name="connsiteX87" fmla="*/ 218699 w 1449622"/>
              <a:gd name="connsiteY87" fmla="*/ 1547447 h 2032782"/>
              <a:gd name="connsiteX88" fmla="*/ 204631 w 1449622"/>
              <a:gd name="connsiteY88" fmla="*/ 1568548 h 2032782"/>
              <a:gd name="connsiteX89" fmla="*/ 183530 w 1449622"/>
              <a:gd name="connsiteY89" fmla="*/ 1589650 h 2032782"/>
              <a:gd name="connsiteX90" fmla="*/ 148361 w 1449622"/>
              <a:gd name="connsiteY90" fmla="*/ 1631853 h 2032782"/>
              <a:gd name="connsiteX91" fmla="*/ 120225 w 1449622"/>
              <a:gd name="connsiteY91" fmla="*/ 1695157 h 2032782"/>
              <a:gd name="connsiteX92" fmla="*/ 99124 w 1449622"/>
              <a:gd name="connsiteY92" fmla="*/ 1751428 h 2032782"/>
              <a:gd name="connsiteX93" fmla="*/ 78022 w 1449622"/>
              <a:gd name="connsiteY93" fmla="*/ 1800665 h 2032782"/>
              <a:gd name="connsiteX94" fmla="*/ 204631 w 1449622"/>
              <a:gd name="connsiteY94" fmla="*/ 1772530 h 2032782"/>
              <a:gd name="connsiteX95" fmla="*/ 211665 w 1449622"/>
              <a:gd name="connsiteY95" fmla="*/ 1730327 h 2032782"/>
              <a:gd name="connsiteX96" fmla="*/ 190564 w 1449622"/>
              <a:gd name="connsiteY96" fmla="*/ 1695157 h 2032782"/>
              <a:gd name="connsiteX97" fmla="*/ 120225 w 1449622"/>
              <a:gd name="connsiteY97" fmla="*/ 1702191 h 2032782"/>
              <a:gd name="connsiteX98" fmla="*/ 99124 w 1449622"/>
              <a:gd name="connsiteY98" fmla="*/ 1723293 h 2032782"/>
              <a:gd name="connsiteX99" fmla="*/ 78022 w 1449622"/>
              <a:gd name="connsiteY99" fmla="*/ 1772530 h 2032782"/>
              <a:gd name="connsiteX100" fmla="*/ 85056 w 1449622"/>
              <a:gd name="connsiteY100" fmla="*/ 1821767 h 2032782"/>
              <a:gd name="connsiteX101" fmla="*/ 106158 w 1449622"/>
              <a:gd name="connsiteY101" fmla="*/ 1828800 h 2032782"/>
              <a:gd name="connsiteX102" fmla="*/ 176496 w 1449622"/>
              <a:gd name="connsiteY102" fmla="*/ 1793631 h 2032782"/>
              <a:gd name="connsiteX103" fmla="*/ 141327 w 1449622"/>
              <a:gd name="connsiteY103" fmla="*/ 1758462 h 2032782"/>
              <a:gd name="connsiteX104" fmla="*/ 113191 w 1449622"/>
              <a:gd name="connsiteY104" fmla="*/ 1765496 h 2032782"/>
              <a:gd name="connsiteX105" fmla="*/ 70988 w 1449622"/>
              <a:gd name="connsiteY105" fmla="*/ 1800665 h 2032782"/>
              <a:gd name="connsiteX106" fmla="*/ 7684 w 1449622"/>
              <a:gd name="connsiteY106" fmla="*/ 1969477 h 2032782"/>
              <a:gd name="connsiteX107" fmla="*/ 650 w 1449622"/>
              <a:gd name="connsiteY107" fmla="*/ 2004647 h 2032782"/>
              <a:gd name="connsiteX108" fmla="*/ 70988 w 1449622"/>
              <a:gd name="connsiteY108" fmla="*/ 2032782 h 2032782"/>
              <a:gd name="connsiteX109" fmla="*/ 92090 w 1449622"/>
              <a:gd name="connsiteY109" fmla="*/ 2011680 h 2032782"/>
              <a:gd name="connsiteX110" fmla="*/ 120225 w 1449622"/>
              <a:gd name="connsiteY110" fmla="*/ 1983545 h 20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49622" h="2032782">
                <a:moveTo>
                  <a:pt x="1449622" y="0"/>
                </a:moveTo>
                <a:cubicBezTo>
                  <a:pt x="1417114" y="65017"/>
                  <a:pt x="1445293" y="29759"/>
                  <a:pt x="1372250" y="70339"/>
                </a:cubicBezTo>
                <a:cubicBezTo>
                  <a:pt x="1348348" y="83618"/>
                  <a:pt x="1324392" y="96978"/>
                  <a:pt x="1301911" y="112542"/>
                </a:cubicBezTo>
                <a:cubicBezTo>
                  <a:pt x="1293733" y="118204"/>
                  <a:pt x="1289245" y="128371"/>
                  <a:pt x="1280810" y="133643"/>
                </a:cubicBezTo>
                <a:cubicBezTo>
                  <a:pt x="1271196" y="139652"/>
                  <a:pt x="1238570" y="150068"/>
                  <a:pt x="1224539" y="154745"/>
                </a:cubicBezTo>
                <a:cubicBezTo>
                  <a:pt x="1212816" y="164123"/>
                  <a:pt x="1200668" y="172994"/>
                  <a:pt x="1189370" y="182880"/>
                </a:cubicBezTo>
                <a:cubicBezTo>
                  <a:pt x="1181884" y="189431"/>
                  <a:pt x="1177027" y="199266"/>
                  <a:pt x="1168268" y="203982"/>
                </a:cubicBezTo>
                <a:cubicBezTo>
                  <a:pt x="1146034" y="215954"/>
                  <a:pt x="1121376" y="222739"/>
                  <a:pt x="1097930" y="232117"/>
                </a:cubicBezTo>
                <a:cubicBezTo>
                  <a:pt x="1083862" y="243840"/>
                  <a:pt x="1071176" y="257456"/>
                  <a:pt x="1055727" y="267287"/>
                </a:cubicBezTo>
                <a:cubicBezTo>
                  <a:pt x="1045075" y="274066"/>
                  <a:pt x="1030659" y="273778"/>
                  <a:pt x="1020558" y="281354"/>
                </a:cubicBezTo>
                <a:cubicBezTo>
                  <a:pt x="1011179" y="288388"/>
                  <a:pt x="1007298" y="300776"/>
                  <a:pt x="999456" y="309490"/>
                </a:cubicBezTo>
                <a:cubicBezTo>
                  <a:pt x="963319" y="349642"/>
                  <a:pt x="968689" y="344070"/>
                  <a:pt x="936151" y="365760"/>
                </a:cubicBezTo>
                <a:cubicBezTo>
                  <a:pt x="907642" y="408527"/>
                  <a:pt x="940257" y="369472"/>
                  <a:pt x="872847" y="400930"/>
                </a:cubicBezTo>
                <a:cubicBezTo>
                  <a:pt x="852803" y="410284"/>
                  <a:pt x="837560" y="429104"/>
                  <a:pt x="816576" y="436099"/>
                </a:cubicBezTo>
                <a:cubicBezTo>
                  <a:pt x="796886" y="442663"/>
                  <a:pt x="758773" y="454449"/>
                  <a:pt x="739204" y="464234"/>
                </a:cubicBezTo>
                <a:cubicBezTo>
                  <a:pt x="731643" y="468015"/>
                  <a:pt x="725492" y="474197"/>
                  <a:pt x="718102" y="478302"/>
                </a:cubicBezTo>
                <a:cubicBezTo>
                  <a:pt x="679388" y="499810"/>
                  <a:pt x="678065" y="493571"/>
                  <a:pt x="647764" y="520505"/>
                </a:cubicBezTo>
                <a:cubicBezTo>
                  <a:pt x="635373" y="531520"/>
                  <a:pt x="625071" y="544757"/>
                  <a:pt x="612594" y="555674"/>
                </a:cubicBezTo>
                <a:cubicBezTo>
                  <a:pt x="575405" y="588214"/>
                  <a:pt x="601968" y="545574"/>
                  <a:pt x="556324" y="604911"/>
                </a:cubicBezTo>
                <a:cubicBezTo>
                  <a:pt x="542838" y="622443"/>
                  <a:pt x="532877" y="642425"/>
                  <a:pt x="521154" y="661182"/>
                </a:cubicBezTo>
                <a:cubicBezTo>
                  <a:pt x="516465" y="677594"/>
                  <a:pt x="497619" y="696217"/>
                  <a:pt x="507087" y="710419"/>
                </a:cubicBezTo>
                <a:cubicBezTo>
                  <a:pt x="514998" y="722285"/>
                  <a:pt x="536307" y="709287"/>
                  <a:pt x="549290" y="703385"/>
                </a:cubicBezTo>
                <a:cubicBezTo>
                  <a:pt x="565034" y="696229"/>
                  <a:pt x="591862" y="667847"/>
                  <a:pt x="605561" y="654148"/>
                </a:cubicBezTo>
                <a:cubicBezTo>
                  <a:pt x="597513" y="613907"/>
                  <a:pt x="594578" y="538283"/>
                  <a:pt x="500053" y="640080"/>
                </a:cubicBezTo>
                <a:cubicBezTo>
                  <a:pt x="482431" y="659057"/>
                  <a:pt x="503875" y="691756"/>
                  <a:pt x="507087" y="717453"/>
                </a:cubicBezTo>
                <a:cubicBezTo>
                  <a:pt x="508570" y="729316"/>
                  <a:pt x="507785" y="742484"/>
                  <a:pt x="514121" y="752622"/>
                </a:cubicBezTo>
                <a:cubicBezTo>
                  <a:pt x="525327" y="770551"/>
                  <a:pt x="545594" y="774836"/>
                  <a:pt x="563358" y="780757"/>
                </a:cubicBezTo>
                <a:cubicBezTo>
                  <a:pt x="565702" y="790136"/>
                  <a:pt x="561744" y="813217"/>
                  <a:pt x="570391" y="808893"/>
                </a:cubicBezTo>
                <a:cubicBezTo>
                  <a:pt x="581084" y="803546"/>
                  <a:pt x="575286" y="785486"/>
                  <a:pt x="577425" y="773723"/>
                </a:cubicBezTo>
                <a:cubicBezTo>
                  <a:pt x="587328" y="719256"/>
                  <a:pt x="579091" y="747623"/>
                  <a:pt x="591493" y="710419"/>
                </a:cubicBezTo>
                <a:cubicBezTo>
                  <a:pt x="582115" y="703385"/>
                  <a:pt x="574375" y="693323"/>
                  <a:pt x="563358" y="689317"/>
                </a:cubicBezTo>
                <a:cubicBezTo>
                  <a:pt x="519688" y="673437"/>
                  <a:pt x="511740" y="683077"/>
                  <a:pt x="471918" y="696351"/>
                </a:cubicBezTo>
                <a:cubicBezTo>
                  <a:pt x="457016" y="711253"/>
                  <a:pt x="438895" y="725696"/>
                  <a:pt x="429714" y="745588"/>
                </a:cubicBezTo>
                <a:cubicBezTo>
                  <a:pt x="419132" y="768516"/>
                  <a:pt x="401579" y="815927"/>
                  <a:pt x="401579" y="815927"/>
                </a:cubicBezTo>
                <a:cubicBezTo>
                  <a:pt x="399234" y="829995"/>
                  <a:pt x="391086" y="844294"/>
                  <a:pt x="394545" y="858130"/>
                </a:cubicBezTo>
                <a:cubicBezTo>
                  <a:pt x="397783" y="871082"/>
                  <a:pt x="437072" y="877553"/>
                  <a:pt x="443782" y="879231"/>
                </a:cubicBezTo>
                <a:cubicBezTo>
                  <a:pt x="457850" y="876886"/>
                  <a:pt x="473229" y="878575"/>
                  <a:pt x="485985" y="872197"/>
                </a:cubicBezTo>
                <a:cubicBezTo>
                  <a:pt x="493546" y="868417"/>
                  <a:pt x="496272" y="858657"/>
                  <a:pt x="500053" y="851096"/>
                </a:cubicBezTo>
                <a:cubicBezTo>
                  <a:pt x="505098" y="841006"/>
                  <a:pt x="511868" y="810872"/>
                  <a:pt x="514121" y="801859"/>
                </a:cubicBezTo>
                <a:cubicBezTo>
                  <a:pt x="507087" y="794825"/>
                  <a:pt x="502967" y="780757"/>
                  <a:pt x="493019" y="780757"/>
                </a:cubicBezTo>
                <a:cubicBezTo>
                  <a:pt x="477291" y="780757"/>
                  <a:pt x="465189" y="795471"/>
                  <a:pt x="450816" y="801859"/>
                </a:cubicBezTo>
                <a:cubicBezTo>
                  <a:pt x="444041" y="804870"/>
                  <a:pt x="436748" y="806548"/>
                  <a:pt x="429714" y="808893"/>
                </a:cubicBezTo>
                <a:cubicBezTo>
                  <a:pt x="413427" y="836039"/>
                  <a:pt x="399879" y="856581"/>
                  <a:pt x="387511" y="886265"/>
                </a:cubicBezTo>
                <a:cubicBezTo>
                  <a:pt x="381808" y="899953"/>
                  <a:pt x="377346" y="914162"/>
                  <a:pt x="373444" y="928468"/>
                </a:cubicBezTo>
                <a:cubicBezTo>
                  <a:pt x="365045" y="959264"/>
                  <a:pt x="362759" y="996494"/>
                  <a:pt x="359376" y="1026942"/>
                </a:cubicBezTo>
                <a:cubicBezTo>
                  <a:pt x="385162" y="1068199"/>
                  <a:pt x="386267" y="1108132"/>
                  <a:pt x="443782" y="1076179"/>
                </a:cubicBezTo>
                <a:cubicBezTo>
                  <a:pt x="452948" y="1071087"/>
                  <a:pt x="453161" y="1057422"/>
                  <a:pt x="457850" y="1048043"/>
                </a:cubicBezTo>
                <a:cubicBezTo>
                  <a:pt x="455505" y="1036320"/>
                  <a:pt x="457152" y="1023012"/>
                  <a:pt x="450816" y="1012874"/>
                </a:cubicBezTo>
                <a:cubicBezTo>
                  <a:pt x="439610" y="994945"/>
                  <a:pt x="419343" y="990660"/>
                  <a:pt x="401579" y="984739"/>
                </a:cubicBezTo>
                <a:cubicBezTo>
                  <a:pt x="387511" y="991773"/>
                  <a:pt x="373749" y="999452"/>
                  <a:pt x="359376" y="1005840"/>
                </a:cubicBezTo>
                <a:cubicBezTo>
                  <a:pt x="352601" y="1008851"/>
                  <a:pt x="339493" y="1005560"/>
                  <a:pt x="338274" y="1012874"/>
                </a:cubicBezTo>
                <a:cubicBezTo>
                  <a:pt x="334016" y="1038419"/>
                  <a:pt x="338193" y="1065346"/>
                  <a:pt x="345308" y="1090247"/>
                </a:cubicBezTo>
                <a:cubicBezTo>
                  <a:pt x="351123" y="1110598"/>
                  <a:pt x="372275" y="1112668"/>
                  <a:pt x="387511" y="1118382"/>
                </a:cubicBezTo>
                <a:cubicBezTo>
                  <a:pt x="399333" y="1122815"/>
                  <a:pt x="410958" y="1127761"/>
                  <a:pt x="422681" y="1132450"/>
                </a:cubicBezTo>
                <a:cubicBezTo>
                  <a:pt x="434404" y="1130105"/>
                  <a:pt x="447903" y="1132048"/>
                  <a:pt x="457850" y="1125416"/>
                </a:cubicBezTo>
                <a:cubicBezTo>
                  <a:pt x="464019" y="1121303"/>
                  <a:pt x="466835" y="1111467"/>
                  <a:pt x="464884" y="1104314"/>
                </a:cubicBezTo>
                <a:cubicBezTo>
                  <a:pt x="459366" y="1084082"/>
                  <a:pt x="446127" y="1066800"/>
                  <a:pt x="436748" y="1048043"/>
                </a:cubicBezTo>
                <a:cubicBezTo>
                  <a:pt x="412541" y="1051501"/>
                  <a:pt x="379944" y="1050862"/>
                  <a:pt x="359376" y="1069145"/>
                </a:cubicBezTo>
                <a:cubicBezTo>
                  <a:pt x="345690" y="1081311"/>
                  <a:pt x="335930" y="1097280"/>
                  <a:pt x="324207" y="1111348"/>
                </a:cubicBezTo>
                <a:cubicBezTo>
                  <a:pt x="326552" y="1162930"/>
                  <a:pt x="325323" y="1214798"/>
                  <a:pt x="331241" y="1266093"/>
                </a:cubicBezTo>
                <a:cubicBezTo>
                  <a:pt x="332443" y="1276509"/>
                  <a:pt x="334823" y="1294228"/>
                  <a:pt x="345308" y="1294228"/>
                </a:cubicBezTo>
                <a:cubicBezTo>
                  <a:pt x="370560" y="1294228"/>
                  <a:pt x="392201" y="1275471"/>
                  <a:pt x="415647" y="1266093"/>
                </a:cubicBezTo>
                <a:cubicBezTo>
                  <a:pt x="421161" y="1244038"/>
                  <a:pt x="431616" y="1218110"/>
                  <a:pt x="415647" y="1195754"/>
                </a:cubicBezTo>
                <a:cubicBezTo>
                  <a:pt x="410028" y="1187887"/>
                  <a:pt x="396890" y="1191065"/>
                  <a:pt x="387511" y="1188720"/>
                </a:cubicBezTo>
                <a:cubicBezTo>
                  <a:pt x="375788" y="1193409"/>
                  <a:pt x="362848" y="1195784"/>
                  <a:pt x="352342" y="1202788"/>
                </a:cubicBezTo>
                <a:cubicBezTo>
                  <a:pt x="341307" y="1210145"/>
                  <a:pt x="332941" y="1220942"/>
                  <a:pt x="324207" y="1230923"/>
                </a:cubicBezTo>
                <a:cubicBezTo>
                  <a:pt x="296099" y="1263046"/>
                  <a:pt x="298372" y="1271451"/>
                  <a:pt x="274970" y="1315330"/>
                </a:cubicBezTo>
                <a:cubicBezTo>
                  <a:pt x="266074" y="1332009"/>
                  <a:pt x="256213" y="1348155"/>
                  <a:pt x="246834" y="1364567"/>
                </a:cubicBezTo>
                <a:cubicBezTo>
                  <a:pt x="249179" y="1373945"/>
                  <a:pt x="245418" y="1388007"/>
                  <a:pt x="253868" y="1392702"/>
                </a:cubicBezTo>
                <a:cubicBezTo>
                  <a:pt x="295488" y="1415824"/>
                  <a:pt x="323341" y="1394078"/>
                  <a:pt x="359376" y="1378634"/>
                </a:cubicBezTo>
                <a:cubicBezTo>
                  <a:pt x="364066" y="1364566"/>
                  <a:pt x="373444" y="1350499"/>
                  <a:pt x="359376" y="1336431"/>
                </a:cubicBezTo>
                <a:cubicBezTo>
                  <a:pt x="354133" y="1331188"/>
                  <a:pt x="345308" y="1331742"/>
                  <a:pt x="338274" y="1329397"/>
                </a:cubicBezTo>
                <a:cubicBezTo>
                  <a:pt x="312483" y="1334086"/>
                  <a:pt x="285141" y="1333484"/>
                  <a:pt x="260902" y="1343465"/>
                </a:cubicBezTo>
                <a:cubicBezTo>
                  <a:pt x="214549" y="1362552"/>
                  <a:pt x="224652" y="1375308"/>
                  <a:pt x="204631" y="1406770"/>
                </a:cubicBezTo>
                <a:cubicBezTo>
                  <a:pt x="193803" y="1423786"/>
                  <a:pt x="179839" y="1438712"/>
                  <a:pt x="169462" y="1456007"/>
                </a:cubicBezTo>
                <a:cubicBezTo>
                  <a:pt x="140197" y="1504782"/>
                  <a:pt x="141795" y="1510640"/>
                  <a:pt x="127259" y="1561514"/>
                </a:cubicBezTo>
                <a:cubicBezTo>
                  <a:pt x="131948" y="1573237"/>
                  <a:pt x="133013" y="1587181"/>
                  <a:pt x="141327" y="1596683"/>
                </a:cubicBezTo>
                <a:cubicBezTo>
                  <a:pt x="165304" y="1624086"/>
                  <a:pt x="200817" y="1620825"/>
                  <a:pt x="232767" y="1624819"/>
                </a:cubicBezTo>
                <a:cubicBezTo>
                  <a:pt x="266645" y="1619979"/>
                  <a:pt x="296424" y="1624232"/>
                  <a:pt x="317173" y="1589650"/>
                </a:cubicBezTo>
                <a:cubicBezTo>
                  <a:pt x="324511" y="1577421"/>
                  <a:pt x="321862" y="1561515"/>
                  <a:pt x="324207" y="1547447"/>
                </a:cubicBezTo>
                <a:cubicBezTo>
                  <a:pt x="321862" y="1535724"/>
                  <a:pt x="322520" y="1522970"/>
                  <a:pt x="317173" y="1512277"/>
                </a:cubicBezTo>
                <a:cubicBezTo>
                  <a:pt x="305912" y="1489756"/>
                  <a:pt x="281483" y="1485340"/>
                  <a:pt x="260902" y="1477108"/>
                </a:cubicBezTo>
                <a:cubicBezTo>
                  <a:pt x="242145" y="1484142"/>
                  <a:pt x="223123" y="1490505"/>
                  <a:pt x="204631" y="1498210"/>
                </a:cubicBezTo>
                <a:cubicBezTo>
                  <a:pt x="194952" y="1502243"/>
                  <a:pt x="183910" y="1504863"/>
                  <a:pt x="176496" y="1512277"/>
                </a:cubicBezTo>
                <a:cubicBezTo>
                  <a:pt x="169924" y="1518849"/>
                  <a:pt x="150498" y="1570240"/>
                  <a:pt x="148361" y="1575582"/>
                </a:cubicBezTo>
                <a:cubicBezTo>
                  <a:pt x="160868" y="1583921"/>
                  <a:pt x="190139" y="1605529"/>
                  <a:pt x="204631" y="1603717"/>
                </a:cubicBezTo>
                <a:cubicBezTo>
                  <a:pt x="214502" y="1602483"/>
                  <a:pt x="218699" y="1589650"/>
                  <a:pt x="225733" y="1582616"/>
                </a:cubicBezTo>
                <a:cubicBezTo>
                  <a:pt x="223388" y="1570893"/>
                  <a:pt x="228646" y="1554079"/>
                  <a:pt x="218699" y="1547447"/>
                </a:cubicBezTo>
                <a:cubicBezTo>
                  <a:pt x="211665" y="1542758"/>
                  <a:pt x="210043" y="1562054"/>
                  <a:pt x="204631" y="1568548"/>
                </a:cubicBezTo>
                <a:cubicBezTo>
                  <a:pt x="198263" y="1576190"/>
                  <a:pt x="190139" y="1582215"/>
                  <a:pt x="183530" y="1589650"/>
                </a:cubicBezTo>
                <a:cubicBezTo>
                  <a:pt x="171364" y="1603337"/>
                  <a:pt x="157783" y="1616151"/>
                  <a:pt x="148361" y="1631853"/>
                </a:cubicBezTo>
                <a:cubicBezTo>
                  <a:pt x="136480" y="1651654"/>
                  <a:pt x="129017" y="1673805"/>
                  <a:pt x="120225" y="1695157"/>
                </a:cubicBezTo>
                <a:cubicBezTo>
                  <a:pt x="112598" y="1713681"/>
                  <a:pt x="106564" y="1732828"/>
                  <a:pt x="99124" y="1751428"/>
                </a:cubicBezTo>
                <a:cubicBezTo>
                  <a:pt x="92492" y="1768007"/>
                  <a:pt x="85056" y="1784253"/>
                  <a:pt x="78022" y="1800665"/>
                </a:cubicBezTo>
                <a:cubicBezTo>
                  <a:pt x="153214" y="1812233"/>
                  <a:pt x="170115" y="1841562"/>
                  <a:pt x="204631" y="1772530"/>
                </a:cubicBezTo>
                <a:cubicBezTo>
                  <a:pt x="211009" y="1759774"/>
                  <a:pt x="209320" y="1744395"/>
                  <a:pt x="211665" y="1730327"/>
                </a:cubicBezTo>
                <a:cubicBezTo>
                  <a:pt x="204631" y="1718604"/>
                  <a:pt x="203631" y="1699178"/>
                  <a:pt x="190564" y="1695157"/>
                </a:cubicBezTo>
                <a:cubicBezTo>
                  <a:pt x="168043" y="1688227"/>
                  <a:pt x="142746" y="1695261"/>
                  <a:pt x="120225" y="1702191"/>
                </a:cubicBezTo>
                <a:cubicBezTo>
                  <a:pt x="110718" y="1705116"/>
                  <a:pt x="104906" y="1715198"/>
                  <a:pt x="99124" y="1723293"/>
                </a:cubicBezTo>
                <a:cubicBezTo>
                  <a:pt x="88258" y="1738505"/>
                  <a:pt x="83763" y="1755308"/>
                  <a:pt x="78022" y="1772530"/>
                </a:cubicBezTo>
                <a:cubicBezTo>
                  <a:pt x="80367" y="1788942"/>
                  <a:pt x="77641" y="1806938"/>
                  <a:pt x="85056" y="1821767"/>
                </a:cubicBezTo>
                <a:cubicBezTo>
                  <a:pt x="88372" y="1828399"/>
                  <a:pt x="99072" y="1830981"/>
                  <a:pt x="106158" y="1828800"/>
                </a:cubicBezTo>
                <a:cubicBezTo>
                  <a:pt x="131212" y="1821091"/>
                  <a:pt x="153050" y="1805354"/>
                  <a:pt x="176496" y="1793631"/>
                </a:cubicBezTo>
                <a:cubicBezTo>
                  <a:pt x="164773" y="1781908"/>
                  <a:pt x="156477" y="1765195"/>
                  <a:pt x="141327" y="1758462"/>
                </a:cubicBezTo>
                <a:cubicBezTo>
                  <a:pt x="132493" y="1754536"/>
                  <a:pt x="122077" y="1761688"/>
                  <a:pt x="113191" y="1765496"/>
                </a:cubicBezTo>
                <a:cubicBezTo>
                  <a:pt x="96053" y="1772840"/>
                  <a:pt x="83663" y="1787990"/>
                  <a:pt x="70988" y="1800665"/>
                </a:cubicBezTo>
                <a:cubicBezTo>
                  <a:pt x="22842" y="1937078"/>
                  <a:pt x="45435" y="1881389"/>
                  <a:pt x="7684" y="1969477"/>
                </a:cubicBezTo>
                <a:cubicBezTo>
                  <a:pt x="5339" y="1981200"/>
                  <a:pt x="-2249" y="1993048"/>
                  <a:pt x="650" y="2004647"/>
                </a:cubicBezTo>
                <a:cubicBezTo>
                  <a:pt x="7944" y="2033824"/>
                  <a:pt x="54456" y="2030420"/>
                  <a:pt x="70988" y="2032782"/>
                </a:cubicBezTo>
                <a:cubicBezTo>
                  <a:pt x="78022" y="2025748"/>
                  <a:pt x="84448" y="2018048"/>
                  <a:pt x="92090" y="2011680"/>
                </a:cubicBezTo>
                <a:cubicBezTo>
                  <a:pt x="121191" y="1987429"/>
                  <a:pt x="107154" y="2009686"/>
                  <a:pt x="120225" y="1983545"/>
                </a:cubicBez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535ADE3-FFE8-9E11-B7E1-C83DDE5A4FF7}"/>
              </a:ext>
            </a:extLst>
          </p:cNvPr>
          <p:cNvSpPr/>
          <p:nvPr/>
        </p:nvSpPr>
        <p:spPr>
          <a:xfrm>
            <a:off x="9495692" y="2314135"/>
            <a:ext cx="731520" cy="429065"/>
          </a:xfrm>
          <a:custGeom>
            <a:avLst/>
            <a:gdLst>
              <a:gd name="connsiteX0" fmla="*/ 0 w 731520"/>
              <a:gd name="connsiteY0" fmla="*/ 429065 h 429065"/>
              <a:gd name="connsiteX1" fmla="*/ 70339 w 731520"/>
              <a:gd name="connsiteY1" fmla="*/ 393896 h 429065"/>
              <a:gd name="connsiteX2" fmla="*/ 133643 w 731520"/>
              <a:gd name="connsiteY2" fmla="*/ 358727 h 429065"/>
              <a:gd name="connsiteX3" fmla="*/ 182880 w 731520"/>
              <a:gd name="connsiteY3" fmla="*/ 323557 h 429065"/>
              <a:gd name="connsiteX4" fmla="*/ 281354 w 731520"/>
              <a:gd name="connsiteY4" fmla="*/ 267287 h 429065"/>
              <a:gd name="connsiteX5" fmla="*/ 323557 w 731520"/>
              <a:gd name="connsiteY5" fmla="*/ 239151 h 429065"/>
              <a:gd name="connsiteX6" fmla="*/ 379828 w 731520"/>
              <a:gd name="connsiteY6" fmla="*/ 211016 h 429065"/>
              <a:gd name="connsiteX7" fmla="*/ 450166 w 731520"/>
              <a:gd name="connsiteY7" fmla="*/ 161779 h 429065"/>
              <a:gd name="connsiteX8" fmla="*/ 499403 w 731520"/>
              <a:gd name="connsiteY8" fmla="*/ 140677 h 429065"/>
              <a:gd name="connsiteX9" fmla="*/ 555674 w 731520"/>
              <a:gd name="connsiteY9" fmla="*/ 98474 h 429065"/>
              <a:gd name="connsiteX10" fmla="*/ 597877 w 731520"/>
              <a:gd name="connsiteY10" fmla="*/ 77373 h 429065"/>
              <a:gd name="connsiteX11" fmla="*/ 647114 w 731520"/>
              <a:gd name="connsiteY11" fmla="*/ 49237 h 429065"/>
              <a:gd name="connsiteX12" fmla="*/ 689317 w 731520"/>
              <a:gd name="connsiteY12" fmla="*/ 21102 h 429065"/>
              <a:gd name="connsiteX13" fmla="*/ 731520 w 731520"/>
              <a:gd name="connsiteY13" fmla="*/ 0 h 42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20" h="429065">
                <a:moveTo>
                  <a:pt x="0" y="429065"/>
                </a:moveTo>
                <a:cubicBezTo>
                  <a:pt x="59997" y="405066"/>
                  <a:pt x="11205" y="426748"/>
                  <a:pt x="70339" y="393896"/>
                </a:cubicBezTo>
                <a:cubicBezTo>
                  <a:pt x="110551" y="371556"/>
                  <a:pt x="89679" y="388036"/>
                  <a:pt x="133643" y="358727"/>
                </a:cubicBezTo>
                <a:cubicBezTo>
                  <a:pt x="150425" y="347539"/>
                  <a:pt x="165731" y="334173"/>
                  <a:pt x="182880" y="323557"/>
                </a:cubicBezTo>
                <a:cubicBezTo>
                  <a:pt x="215025" y="303658"/>
                  <a:pt x="249898" y="288258"/>
                  <a:pt x="281354" y="267287"/>
                </a:cubicBezTo>
                <a:cubicBezTo>
                  <a:pt x="295422" y="257908"/>
                  <a:pt x="308877" y="247539"/>
                  <a:pt x="323557" y="239151"/>
                </a:cubicBezTo>
                <a:cubicBezTo>
                  <a:pt x="341765" y="228747"/>
                  <a:pt x="361934" y="221951"/>
                  <a:pt x="379828" y="211016"/>
                </a:cubicBezTo>
                <a:cubicBezTo>
                  <a:pt x="404249" y="196092"/>
                  <a:pt x="425498" y="176290"/>
                  <a:pt x="450166" y="161779"/>
                </a:cubicBezTo>
                <a:cubicBezTo>
                  <a:pt x="465557" y="152726"/>
                  <a:pt x="484091" y="149864"/>
                  <a:pt x="499403" y="140677"/>
                </a:cubicBezTo>
                <a:cubicBezTo>
                  <a:pt x="519508" y="128614"/>
                  <a:pt x="535951" y="111153"/>
                  <a:pt x="555674" y="98474"/>
                </a:cubicBezTo>
                <a:cubicBezTo>
                  <a:pt x="568904" y="89969"/>
                  <a:pt x="584029" y="84830"/>
                  <a:pt x="597877" y="77373"/>
                </a:cubicBezTo>
                <a:cubicBezTo>
                  <a:pt x="614521" y="68411"/>
                  <a:pt x="631015" y="59144"/>
                  <a:pt x="647114" y="49237"/>
                </a:cubicBezTo>
                <a:cubicBezTo>
                  <a:pt x="661513" y="40376"/>
                  <a:pt x="674195" y="28663"/>
                  <a:pt x="689317" y="21102"/>
                </a:cubicBezTo>
                <a:lnTo>
                  <a:pt x="731520" y="0"/>
                </a:ln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EFBAE5F-B5E3-BD51-0E7F-1CC08C776D0B}"/>
              </a:ext>
            </a:extLst>
          </p:cNvPr>
          <p:cNvSpPr/>
          <p:nvPr/>
        </p:nvSpPr>
        <p:spPr>
          <a:xfrm>
            <a:off x="8778240" y="2342271"/>
            <a:ext cx="1456006" cy="2074984"/>
          </a:xfrm>
          <a:custGeom>
            <a:avLst/>
            <a:gdLst>
              <a:gd name="connsiteX0" fmla="*/ 1456006 w 1456006"/>
              <a:gd name="connsiteY0" fmla="*/ 0 h 2074984"/>
              <a:gd name="connsiteX1" fmla="*/ 1441938 w 1456006"/>
              <a:gd name="connsiteY1" fmla="*/ 63304 h 2074984"/>
              <a:gd name="connsiteX2" fmla="*/ 1406769 w 1456006"/>
              <a:gd name="connsiteY2" fmla="*/ 84406 h 2074984"/>
              <a:gd name="connsiteX3" fmla="*/ 1343465 w 1456006"/>
              <a:gd name="connsiteY3" fmla="*/ 133643 h 2074984"/>
              <a:gd name="connsiteX4" fmla="*/ 1315329 w 1456006"/>
              <a:gd name="connsiteY4" fmla="*/ 161778 h 2074984"/>
              <a:gd name="connsiteX5" fmla="*/ 1287194 w 1456006"/>
              <a:gd name="connsiteY5" fmla="*/ 175846 h 2074984"/>
              <a:gd name="connsiteX6" fmla="*/ 1195754 w 1456006"/>
              <a:gd name="connsiteY6" fmla="*/ 267286 h 2074984"/>
              <a:gd name="connsiteX7" fmla="*/ 1153551 w 1456006"/>
              <a:gd name="connsiteY7" fmla="*/ 302455 h 2074984"/>
              <a:gd name="connsiteX8" fmla="*/ 1132449 w 1456006"/>
              <a:gd name="connsiteY8" fmla="*/ 337624 h 2074984"/>
              <a:gd name="connsiteX9" fmla="*/ 1111348 w 1456006"/>
              <a:gd name="connsiteY9" fmla="*/ 351692 h 2074984"/>
              <a:gd name="connsiteX10" fmla="*/ 1076178 w 1456006"/>
              <a:gd name="connsiteY10" fmla="*/ 393895 h 2074984"/>
              <a:gd name="connsiteX11" fmla="*/ 1019908 w 1456006"/>
              <a:gd name="connsiteY11" fmla="*/ 457200 h 2074984"/>
              <a:gd name="connsiteX12" fmla="*/ 949569 w 1456006"/>
              <a:gd name="connsiteY12" fmla="*/ 541606 h 2074984"/>
              <a:gd name="connsiteX13" fmla="*/ 914400 w 1456006"/>
              <a:gd name="connsiteY13" fmla="*/ 583809 h 2074984"/>
              <a:gd name="connsiteX14" fmla="*/ 893298 w 1456006"/>
              <a:gd name="connsiteY14" fmla="*/ 626012 h 2074984"/>
              <a:gd name="connsiteX15" fmla="*/ 851095 w 1456006"/>
              <a:gd name="connsiteY15" fmla="*/ 668215 h 2074984"/>
              <a:gd name="connsiteX16" fmla="*/ 794825 w 1456006"/>
              <a:gd name="connsiteY16" fmla="*/ 724486 h 2074984"/>
              <a:gd name="connsiteX17" fmla="*/ 745588 w 1456006"/>
              <a:gd name="connsiteY17" fmla="*/ 787791 h 2074984"/>
              <a:gd name="connsiteX18" fmla="*/ 724486 w 1456006"/>
              <a:gd name="connsiteY18" fmla="*/ 822960 h 2074984"/>
              <a:gd name="connsiteX19" fmla="*/ 618978 w 1456006"/>
              <a:gd name="connsiteY19" fmla="*/ 956603 h 2074984"/>
              <a:gd name="connsiteX20" fmla="*/ 590843 w 1456006"/>
              <a:gd name="connsiteY20" fmla="*/ 1005840 h 2074984"/>
              <a:gd name="connsiteX21" fmla="*/ 576775 w 1456006"/>
              <a:gd name="connsiteY21" fmla="*/ 1033975 h 2074984"/>
              <a:gd name="connsiteX22" fmla="*/ 555674 w 1456006"/>
              <a:gd name="connsiteY22" fmla="*/ 1062111 h 2074984"/>
              <a:gd name="connsiteX23" fmla="*/ 527538 w 1456006"/>
              <a:gd name="connsiteY23" fmla="*/ 1111347 h 2074984"/>
              <a:gd name="connsiteX24" fmla="*/ 499403 w 1456006"/>
              <a:gd name="connsiteY24" fmla="*/ 1146517 h 2074984"/>
              <a:gd name="connsiteX25" fmla="*/ 450166 w 1456006"/>
              <a:gd name="connsiteY25" fmla="*/ 1202787 h 2074984"/>
              <a:gd name="connsiteX26" fmla="*/ 407963 w 1456006"/>
              <a:gd name="connsiteY26" fmla="*/ 1287194 h 2074984"/>
              <a:gd name="connsiteX27" fmla="*/ 393895 w 1456006"/>
              <a:gd name="connsiteY27" fmla="*/ 1315329 h 2074984"/>
              <a:gd name="connsiteX28" fmla="*/ 330591 w 1456006"/>
              <a:gd name="connsiteY28" fmla="*/ 1406769 h 2074984"/>
              <a:gd name="connsiteX29" fmla="*/ 295422 w 1456006"/>
              <a:gd name="connsiteY29" fmla="*/ 1456006 h 2074984"/>
              <a:gd name="connsiteX30" fmla="*/ 274320 w 1456006"/>
              <a:gd name="connsiteY30" fmla="*/ 1505243 h 2074984"/>
              <a:gd name="connsiteX31" fmla="*/ 246185 w 1456006"/>
              <a:gd name="connsiteY31" fmla="*/ 1589649 h 2074984"/>
              <a:gd name="connsiteX32" fmla="*/ 225083 w 1456006"/>
              <a:gd name="connsiteY32" fmla="*/ 1723292 h 2074984"/>
              <a:gd name="connsiteX33" fmla="*/ 189914 w 1456006"/>
              <a:gd name="connsiteY33" fmla="*/ 1793631 h 2074984"/>
              <a:gd name="connsiteX34" fmla="*/ 154745 w 1456006"/>
              <a:gd name="connsiteY34" fmla="*/ 1863969 h 2074984"/>
              <a:gd name="connsiteX35" fmla="*/ 140677 w 1456006"/>
              <a:gd name="connsiteY35" fmla="*/ 1899138 h 2074984"/>
              <a:gd name="connsiteX36" fmla="*/ 119575 w 1456006"/>
              <a:gd name="connsiteY36" fmla="*/ 1934307 h 2074984"/>
              <a:gd name="connsiteX37" fmla="*/ 105508 w 1456006"/>
              <a:gd name="connsiteY37" fmla="*/ 1976511 h 2074984"/>
              <a:gd name="connsiteX38" fmla="*/ 98474 w 1456006"/>
              <a:gd name="connsiteY38" fmla="*/ 1997612 h 2074984"/>
              <a:gd name="connsiteX39" fmla="*/ 91440 w 1456006"/>
              <a:gd name="connsiteY39" fmla="*/ 2018714 h 2074984"/>
              <a:gd name="connsiteX40" fmla="*/ 70338 w 1456006"/>
              <a:gd name="connsiteY40" fmla="*/ 2032781 h 2074984"/>
              <a:gd name="connsiteX41" fmla="*/ 63305 w 1456006"/>
              <a:gd name="connsiteY41" fmla="*/ 1990578 h 2074984"/>
              <a:gd name="connsiteX42" fmla="*/ 56271 w 1456006"/>
              <a:gd name="connsiteY42" fmla="*/ 1969477 h 2074984"/>
              <a:gd name="connsiteX43" fmla="*/ 70338 w 1456006"/>
              <a:gd name="connsiteY43" fmla="*/ 1892104 h 2074984"/>
              <a:gd name="connsiteX44" fmla="*/ 91440 w 1456006"/>
              <a:gd name="connsiteY44" fmla="*/ 1878037 h 2074984"/>
              <a:gd name="connsiteX45" fmla="*/ 105508 w 1456006"/>
              <a:gd name="connsiteY45" fmla="*/ 2018714 h 2074984"/>
              <a:gd name="connsiteX46" fmla="*/ 63305 w 1456006"/>
              <a:gd name="connsiteY46" fmla="*/ 1997612 h 2074984"/>
              <a:gd name="connsiteX47" fmla="*/ 56271 w 1456006"/>
              <a:gd name="connsiteY47" fmla="*/ 1976511 h 2074984"/>
              <a:gd name="connsiteX48" fmla="*/ 63305 w 1456006"/>
              <a:gd name="connsiteY48" fmla="*/ 1871003 h 2074984"/>
              <a:gd name="connsiteX49" fmla="*/ 91440 w 1456006"/>
              <a:gd name="connsiteY49" fmla="*/ 1856935 h 2074984"/>
              <a:gd name="connsiteX50" fmla="*/ 147711 w 1456006"/>
              <a:gd name="connsiteY50" fmla="*/ 1906172 h 2074984"/>
              <a:gd name="connsiteX51" fmla="*/ 154745 w 1456006"/>
              <a:gd name="connsiteY51" fmla="*/ 1962443 h 2074984"/>
              <a:gd name="connsiteX52" fmla="*/ 147711 w 1456006"/>
              <a:gd name="connsiteY52" fmla="*/ 2032781 h 2074984"/>
              <a:gd name="connsiteX53" fmla="*/ 91440 w 1456006"/>
              <a:gd name="connsiteY53" fmla="*/ 2067951 h 2074984"/>
              <a:gd name="connsiteX54" fmla="*/ 28135 w 1456006"/>
              <a:gd name="connsiteY54" fmla="*/ 2060917 h 2074984"/>
              <a:gd name="connsiteX55" fmla="*/ 14068 w 1456006"/>
              <a:gd name="connsiteY55" fmla="*/ 2025747 h 2074984"/>
              <a:gd name="connsiteX56" fmla="*/ 0 w 1456006"/>
              <a:gd name="connsiteY56" fmla="*/ 1920240 h 2074984"/>
              <a:gd name="connsiteX57" fmla="*/ 14068 w 1456006"/>
              <a:gd name="connsiteY57" fmla="*/ 1842867 h 2074984"/>
              <a:gd name="connsiteX58" fmla="*/ 77372 w 1456006"/>
              <a:gd name="connsiteY58" fmla="*/ 1863969 h 2074984"/>
              <a:gd name="connsiteX59" fmla="*/ 98474 w 1456006"/>
              <a:gd name="connsiteY59" fmla="*/ 1892104 h 2074984"/>
              <a:gd name="connsiteX60" fmla="*/ 91440 w 1456006"/>
              <a:gd name="connsiteY60" fmla="*/ 1990578 h 2074984"/>
              <a:gd name="connsiteX61" fmla="*/ 56271 w 1456006"/>
              <a:gd name="connsiteY61" fmla="*/ 1997612 h 2074984"/>
              <a:gd name="connsiteX62" fmla="*/ 35169 w 1456006"/>
              <a:gd name="connsiteY62" fmla="*/ 1983544 h 2074984"/>
              <a:gd name="connsiteX63" fmla="*/ 91440 w 1456006"/>
              <a:gd name="connsiteY63" fmla="*/ 1885071 h 2074984"/>
              <a:gd name="connsiteX64" fmla="*/ 119575 w 1456006"/>
              <a:gd name="connsiteY64" fmla="*/ 1899138 h 2074984"/>
              <a:gd name="connsiteX65" fmla="*/ 112542 w 1456006"/>
              <a:gd name="connsiteY65" fmla="*/ 2074984 h 2074984"/>
              <a:gd name="connsiteX66" fmla="*/ 70338 w 1456006"/>
              <a:gd name="connsiteY66" fmla="*/ 2053883 h 2074984"/>
              <a:gd name="connsiteX67" fmla="*/ 63305 w 1456006"/>
              <a:gd name="connsiteY67" fmla="*/ 1983544 h 2074984"/>
              <a:gd name="connsiteX68" fmla="*/ 56271 w 1456006"/>
              <a:gd name="connsiteY68" fmla="*/ 1962443 h 2074984"/>
              <a:gd name="connsiteX69" fmla="*/ 91440 w 1456006"/>
              <a:gd name="connsiteY69" fmla="*/ 1920240 h 2074984"/>
              <a:gd name="connsiteX70" fmla="*/ 98474 w 1456006"/>
              <a:gd name="connsiteY70" fmla="*/ 1920240 h 20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56006" h="2074984">
                <a:moveTo>
                  <a:pt x="1456006" y="0"/>
                </a:moveTo>
                <a:cubicBezTo>
                  <a:pt x="1451317" y="21101"/>
                  <a:pt x="1452830" y="44632"/>
                  <a:pt x="1441938" y="63304"/>
                </a:cubicBezTo>
                <a:cubicBezTo>
                  <a:pt x="1435049" y="75113"/>
                  <a:pt x="1417894" y="76460"/>
                  <a:pt x="1406769" y="84406"/>
                </a:cubicBezTo>
                <a:cubicBezTo>
                  <a:pt x="1385016" y="99944"/>
                  <a:pt x="1363872" y="116375"/>
                  <a:pt x="1343465" y="133643"/>
                </a:cubicBezTo>
                <a:cubicBezTo>
                  <a:pt x="1333340" y="142210"/>
                  <a:pt x="1325940" y="153820"/>
                  <a:pt x="1315329" y="161778"/>
                </a:cubicBezTo>
                <a:cubicBezTo>
                  <a:pt x="1306941" y="168069"/>
                  <a:pt x="1295582" y="169555"/>
                  <a:pt x="1287194" y="175846"/>
                </a:cubicBezTo>
                <a:cubicBezTo>
                  <a:pt x="1196497" y="243870"/>
                  <a:pt x="1262047" y="200993"/>
                  <a:pt x="1195754" y="267286"/>
                </a:cubicBezTo>
                <a:cubicBezTo>
                  <a:pt x="1182805" y="280235"/>
                  <a:pt x="1165801" y="288844"/>
                  <a:pt x="1153551" y="302455"/>
                </a:cubicBezTo>
                <a:cubicBezTo>
                  <a:pt x="1144405" y="312617"/>
                  <a:pt x="1141346" y="327244"/>
                  <a:pt x="1132449" y="337624"/>
                </a:cubicBezTo>
                <a:cubicBezTo>
                  <a:pt x="1126948" y="344042"/>
                  <a:pt x="1117326" y="345714"/>
                  <a:pt x="1111348" y="351692"/>
                </a:cubicBezTo>
                <a:cubicBezTo>
                  <a:pt x="1098399" y="364641"/>
                  <a:pt x="1088428" y="380284"/>
                  <a:pt x="1076178" y="393895"/>
                </a:cubicBezTo>
                <a:cubicBezTo>
                  <a:pt x="1006438" y="471384"/>
                  <a:pt x="1091405" y="367828"/>
                  <a:pt x="1019908" y="457200"/>
                </a:cubicBezTo>
                <a:cubicBezTo>
                  <a:pt x="1001544" y="512289"/>
                  <a:pt x="1025734" y="450208"/>
                  <a:pt x="949569" y="541606"/>
                </a:cubicBezTo>
                <a:cubicBezTo>
                  <a:pt x="937846" y="555674"/>
                  <a:pt x="924558" y="568573"/>
                  <a:pt x="914400" y="583809"/>
                </a:cubicBezTo>
                <a:cubicBezTo>
                  <a:pt x="905676" y="596896"/>
                  <a:pt x="902735" y="613429"/>
                  <a:pt x="893298" y="626012"/>
                </a:cubicBezTo>
                <a:cubicBezTo>
                  <a:pt x="881361" y="641928"/>
                  <a:pt x="864404" y="653427"/>
                  <a:pt x="851095" y="668215"/>
                </a:cubicBezTo>
                <a:cubicBezTo>
                  <a:pt x="799478" y="725568"/>
                  <a:pt x="866692" y="666993"/>
                  <a:pt x="794825" y="724486"/>
                </a:cubicBezTo>
                <a:cubicBezTo>
                  <a:pt x="764365" y="785403"/>
                  <a:pt x="802366" y="716819"/>
                  <a:pt x="745588" y="787791"/>
                </a:cubicBezTo>
                <a:cubicBezTo>
                  <a:pt x="737048" y="798467"/>
                  <a:pt x="732689" y="812023"/>
                  <a:pt x="724486" y="822960"/>
                </a:cubicBezTo>
                <a:cubicBezTo>
                  <a:pt x="713901" y="837073"/>
                  <a:pt x="633636" y="930951"/>
                  <a:pt x="618978" y="956603"/>
                </a:cubicBezTo>
                <a:cubicBezTo>
                  <a:pt x="609600" y="973015"/>
                  <a:pt x="599895" y="989245"/>
                  <a:pt x="590843" y="1005840"/>
                </a:cubicBezTo>
                <a:cubicBezTo>
                  <a:pt x="585822" y="1015045"/>
                  <a:pt x="582332" y="1025083"/>
                  <a:pt x="576775" y="1033975"/>
                </a:cubicBezTo>
                <a:cubicBezTo>
                  <a:pt x="570562" y="1043916"/>
                  <a:pt x="561968" y="1052221"/>
                  <a:pt x="555674" y="1062111"/>
                </a:cubicBezTo>
                <a:cubicBezTo>
                  <a:pt x="545526" y="1078058"/>
                  <a:pt x="538023" y="1095619"/>
                  <a:pt x="527538" y="1111347"/>
                </a:cubicBezTo>
                <a:cubicBezTo>
                  <a:pt x="519210" y="1123839"/>
                  <a:pt x="508233" y="1134375"/>
                  <a:pt x="499403" y="1146517"/>
                </a:cubicBezTo>
                <a:cubicBezTo>
                  <a:pt x="460788" y="1199614"/>
                  <a:pt x="488232" y="1177412"/>
                  <a:pt x="450166" y="1202787"/>
                </a:cubicBezTo>
                <a:cubicBezTo>
                  <a:pt x="437928" y="1263975"/>
                  <a:pt x="452187" y="1217700"/>
                  <a:pt x="407963" y="1287194"/>
                </a:cubicBezTo>
                <a:cubicBezTo>
                  <a:pt x="402334" y="1296040"/>
                  <a:pt x="399591" y="1306526"/>
                  <a:pt x="393895" y="1315329"/>
                </a:cubicBezTo>
                <a:cubicBezTo>
                  <a:pt x="373756" y="1346453"/>
                  <a:pt x="347170" y="1373611"/>
                  <a:pt x="330591" y="1406769"/>
                </a:cubicBezTo>
                <a:cubicBezTo>
                  <a:pt x="312074" y="1443801"/>
                  <a:pt x="323937" y="1427490"/>
                  <a:pt x="295422" y="1456006"/>
                </a:cubicBezTo>
                <a:cubicBezTo>
                  <a:pt x="288388" y="1472418"/>
                  <a:pt x="280493" y="1488488"/>
                  <a:pt x="274320" y="1505243"/>
                </a:cubicBezTo>
                <a:cubicBezTo>
                  <a:pt x="264067" y="1533072"/>
                  <a:pt x="246185" y="1589649"/>
                  <a:pt x="246185" y="1589649"/>
                </a:cubicBezTo>
                <a:cubicBezTo>
                  <a:pt x="242347" y="1616511"/>
                  <a:pt x="229437" y="1709608"/>
                  <a:pt x="225083" y="1723292"/>
                </a:cubicBezTo>
                <a:cubicBezTo>
                  <a:pt x="217135" y="1748272"/>
                  <a:pt x="199650" y="1769292"/>
                  <a:pt x="189914" y="1793631"/>
                </a:cubicBezTo>
                <a:cubicBezTo>
                  <a:pt x="153776" y="1883973"/>
                  <a:pt x="200741" y="1771977"/>
                  <a:pt x="154745" y="1863969"/>
                </a:cubicBezTo>
                <a:cubicBezTo>
                  <a:pt x="149098" y="1875262"/>
                  <a:pt x="146324" y="1887845"/>
                  <a:pt x="140677" y="1899138"/>
                </a:cubicBezTo>
                <a:cubicBezTo>
                  <a:pt x="134563" y="1911366"/>
                  <a:pt x="125232" y="1921861"/>
                  <a:pt x="119575" y="1934307"/>
                </a:cubicBezTo>
                <a:cubicBezTo>
                  <a:pt x="113439" y="1947807"/>
                  <a:pt x="110197" y="1962443"/>
                  <a:pt x="105508" y="1976511"/>
                </a:cubicBezTo>
                <a:lnTo>
                  <a:pt x="98474" y="1997612"/>
                </a:lnTo>
                <a:cubicBezTo>
                  <a:pt x="96129" y="2004646"/>
                  <a:pt x="97609" y="2014601"/>
                  <a:pt x="91440" y="2018714"/>
                </a:cubicBezTo>
                <a:lnTo>
                  <a:pt x="70338" y="2032781"/>
                </a:lnTo>
                <a:cubicBezTo>
                  <a:pt x="67994" y="2018713"/>
                  <a:pt x="66399" y="2004500"/>
                  <a:pt x="63305" y="1990578"/>
                </a:cubicBezTo>
                <a:cubicBezTo>
                  <a:pt x="61697" y="1983340"/>
                  <a:pt x="55743" y="1976872"/>
                  <a:pt x="56271" y="1969477"/>
                </a:cubicBezTo>
                <a:cubicBezTo>
                  <a:pt x="58138" y="1943330"/>
                  <a:pt x="60928" y="1916571"/>
                  <a:pt x="70338" y="1892104"/>
                </a:cubicBezTo>
                <a:cubicBezTo>
                  <a:pt x="73373" y="1884214"/>
                  <a:pt x="84406" y="1882726"/>
                  <a:pt x="91440" y="1878037"/>
                </a:cubicBezTo>
                <a:cubicBezTo>
                  <a:pt x="118570" y="1923252"/>
                  <a:pt x="144666" y="1951587"/>
                  <a:pt x="105508" y="2018714"/>
                </a:cubicBezTo>
                <a:cubicBezTo>
                  <a:pt x="97583" y="2032300"/>
                  <a:pt x="77373" y="2004646"/>
                  <a:pt x="63305" y="1997612"/>
                </a:cubicBezTo>
                <a:cubicBezTo>
                  <a:pt x="60960" y="1990578"/>
                  <a:pt x="57879" y="1983749"/>
                  <a:pt x="56271" y="1976511"/>
                </a:cubicBezTo>
                <a:cubicBezTo>
                  <a:pt x="47943" y="1939036"/>
                  <a:pt x="42718" y="1908746"/>
                  <a:pt x="63305" y="1871003"/>
                </a:cubicBezTo>
                <a:cubicBezTo>
                  <a:pt x="68326" y="1861798"/>
                  <a:pt x="82062" y="1861624"/>
                  <a:pt x="91440" y="1856935"/>
                </a:cubicBezTo>
                <a:cubicBezTo>
                  <a:pt x="112928" y="1869828"/>
                  <a:pt x="138757" y="1879311"/>
                  <a:pt x="147711" y="1906172"/>
                </a:cubicBezTo>
                <a:cubicBezTo>
                  <a:pt x="153689" y="1924105"/>
                  <a:pt x="152400" y="1943686"/>
                  <a:pt x="154745" y="1962443"/>
                </a:cubicBezTo>
                <a:cubicBezTo>
                  <a:pt x="152400" y="1985889"/>
                  <a:pt x="156170" y="2010789"/>
                  <a:pt x="147711" y="2032781"/>
                </a:cubicBezTo>
                <a:cubicBezTo>
                  <a:pt x="143363" y="2044085"/>
                  <a:pt x="101282" y="2063030"/>
                  <a:pt x="91440" y="2067951"/>
                </a:cubicBezTo>
                <a:cubicBezTo>
                  <a:pt x="70338" y="2065606"/>
                  <a:pt x="46774" y="2071084"/>
                  <a:pt x="28135" y="2060917"/>
                </a:cubicBezTo>
                <a:cubicBezTo>
                  <a:pt x="17050" y="2054871"/>
                  <a:pt x="17130" y="2037996"/>
                  <a:pt x="14068" y="2025747"/>
                </a:cubicBezTo>
                <a:cubicBezTo>
                  <a:pt x="11641" y="2016037"/>
                  <a:pt x="790" y="1926557"/>
                  <a:pt x="0" y="1920240"/>
                </a:cubicBezTo>
                <a:cubicBezTo>
                  <a:pt x="4689" y="1894449"/>
                  <a:pt x="-1660" y="1863838"/>
                  <a:pt x="14068" y="1842867"/>
                </a:cubicBezTo>
                <a:cubicBezTo>
                  <a:pt x="54122" y="1789462"/>
                  <a:pt x="68263" y="1849395"/>
                  <a:pt x="77372" y="1863969"/>
                </a:cubicBezTo>
                <a:cubicBezTo>
                  <a:pt x="83585" y="1873910"/>
                  <a:pt x="91440" y="1882726"/>
                  <a:pt x="98474" y="1892104"/>
                </a:cubicBezTo>
                <a:cubicBezTo>
                  <a:pt x="105345" y="1926457"/>
                  <a:pt x="116062" y="1955404"/>
                  <a:pt x="91440" y="1990578"/>
                </a:cubicBezTo>
                <a:cubicBezTo>
                  <a:pt x="84584" y="2000372"/>
                  <a:pt x="67994" y="1995267"/>
                  <a:pt x="56271" y="1997612"/>
                </a:cubicBezTo>
                <a:cubicBezTo>
                  <a:pt x="49237" y="1992923"/>
                  <a:pt x="34467" y="1991969"/>
                  <a:pt x="35169" y="1983544"/>
                </a:cubicBezTo>
                <a:cubicBezTo>
                  <a:pt x="39677" y="1929445"/>
                  <a:pt x="60446" y="1916065"/>
                  <a:pt x="91440" y="1885071"/>
                </a:cubicBezTo>
                <a:cubicBezTo>
                  <a:pt x="100818" y="1889760"/>
                  <a:pt x="113284" y="1890750"/>
                  <a:pt x="119575" y="1899138"/>
                </a:cubicBezTo>
                <a:cubicBezTo>
                  <a:pt x="154063" y="1945122"/>
                  <a:pt x="117226" y="2045320"/>
                  <a:pt x="112542" y="2074984"/>
                </a:cubicBezTo>
                <a:cubicBezTo>
                  <a:pt x="98474" y="2067950"/>
                  <a:pt x="77795" y="2067731"/>
                  <a:pt x="70338" y="2053883"/>
                </a:cubicBezTo>
                <a:cubicBezTo>
                  <a:pt x="59167" y="2033136"/>
                  <a:pt x="66888" y="2006833"/>
                  <a:pt x="63305" y="1983544"/>
                </a:cubicBezTo>
                <a:cubicBezTo>
                  <a:pt x="62178" y="1976216"/>
                  <a:pt x="58616" y="1969477"/>
                  <a:pt x="56271" y="1962443"/>
                </a:cubicBezTo>
                <a:cubicBezTo>
                  <a:pt x="64689" y="1920354"/>
                  <a:pt x="52121" y="1928104"/>
                  <a:pt x="91440" y="1920240"/>
                </a:cubicBezTo>
                <a:cubicBezTo>
                  <a:pt x="93739" y="1919780"/>
                  <a:pt x="96129" y="1920240"/>
                  <a:pt x="98474" y="1920240"/>
                </a:cubicBezTo>
              </a:path>
            </a:pathLst>
          </a:cu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698D982-E96A-BD3F-90BD-12430B0F1C76}"/>
              </a:ext>
            </a:extLst>
          </p:cNvPr>
          <p:cNvSpPr/>
          <p:nvPr/>
        </p:nvSpPr>
        <p:spPr>
          <a:xfrm>
            <a:off x="8918917" y="2377440"/>
            <a:ext cx="1364566" cy="2039815"/>
          </a:xfrm>
          <a:custGeom>
            <a:avLst/>
            <a:gdLst>
              <a:gd name="connsiteX0" fmla="*/ 0 w 1364566"/>
              <a:gd name="connsiteY0" fmla="*/ 2039815 h 2039815"/>
              <a:gd name="connsiteX1" fmla="*/ 35169 w 1364566"/>
              <a:gd name="connsiteY1" fmla="*/ 2011680 h 2039815"/>
              <a:gd name="connsiteX2" fmla="*/ 84406 w 1364566"/>
              <a:gd name="connsiteY2" fmla="*/ 1962443 h 2039815"/>
              <a:gd name="connsiteX3" fmla="*/ 98474 w 1364566"/>
              <a:gd name="connsiteY3" fmla="*/ 1927274 h 2039815"/>
              <a:gd name="connsiteX4" fmla="*/ 126609 w 1364566"/>
              <a:gd name="connsiteY4" fmla="*/ 1906172 h 2039815"/>
              <a:gd name="connsiteX5" fmla="*/ 161778 w 1364566"/>
              <a:gd name="connsiteY5" fmla="*/ 1863969 h 2039815"/>
              <a:gd name="connsiteX6" fmla="*/ 203981 w 1364566"/>
              <a:gd name="connsiteY6" fmla="*/ 1821766 h 2039815"/>
              <a:gd name="connsiteX7" fmla="*/ 274320 w 1364566"/>
              <a:gd name="connsiteY7" fmla="*/ 1744394 h 2039815"/>
              <a:gd name="connsiteX8" fmla="*/ 323557 w 1364566"/>
              <a:gd name="connsiteY8" fmla="*/ 1674055 h 2039815"/>
              <a:gd name="connsiteX9" fmla="*/ 351692 w 1364566"/>
              <a:gd name="connsiteY9" fmla="*/ 1631852 h 2039815"/>
              <a:gd name="connsiteX10" fmla="*/ 393895 w 1364566"/>
              <a:gd name="connsiteY10" fmla="*/ 1575582 h 2039815"/>
              <a:gd name="connsiteX11" fmla="*/ 443132 w 1364566"/>
              <a:gd name="connsiteY11" fmla="*/ 1498209 h 2039815"/>
              <a:gd name="connsiteX12" fmla="*/ 499403 w 1364566"/>
              <a:gd name="connsiteY12" fmla="*/ 1427871 h 2039815"/>
              <a:gd name="connsiteX13" fmla="*/ 520505 w 1364566"/>
              <a:gd name="connsiteY13" fmla="*/ 1378634 h 2039815"/>
              <a:gd name="connsiteX14" fmla="*/ 562708 w 1364566"/>
              <a:gd name="connsiteY14" fmla="*/ 1336431 h 2039815"/>
              <a:gd name="connsiteX15" fmla="*/ 597877 w 1364566"/>
              <a:gd name="connsiteY15" fmla="*/ 1294228 h 2039815"/>
              <a:gd name="connsiteX16" fmla="*/ 661181 w 1364566"/>
              <a:gd name="connsiteY16" fmla="*/ 1202788 h 2039815"/>
              <a:gd name="connsiteX17" fmla="*/ 696351 w 1364566"/>
              <a:gd name="connsiteY17" fmla="*/ 1153551 h 2039815"/>
              <a:gd name="connsiteX18" fmla="*/ 731520 w 1364566"/>
              <a:gd name="connsiteY18" fmla="*/ 1104314 h 2039815"/>
              <a:gd name="connsiteX19" fmla="*/ 759655 w 1364566"/>
              <a:gd name="connsiteY19" fmla="*/ 1069145 h 2039815"/>
              <a:gd name="connsiteX20" fmla="*/ 858129 w 1364566"/>
              <a:gd name="connsiteY20" fmla="*/ 879231 h 2039815"/>
              <a:gd name="connsiteX21" fmla="*/ 886265 w 1364566"/>
              <a:gd name="connsiteY21" fmla="*/ 829994 h 2039815"/>
              <a:gd name="connsiteX22" fmla="*/ 907366 w 1364566"/>
              <a:gd name="connsiteY22" fmla="*/ 787791 h 2039815"/>
              <a:gd name="connsiteX23" fmla="*/ 963637 w 1364566"/>
              <a:gd name="connsiteY23" fmla="*/ 682283 h 2039815"/>
              <a:gd name="connsiteX24" fmla="*/ 991772 w 1364566"/>
              <a:gd name="connsiteY24" fmla="*/ 590843 h 2039815"/>
              <a:gd name="connsiteX25" fmla="*/ 1012874 w 1364566"/>
              <a:gd name="connsiteY25" fmla="*/ 541606 h 2039815"/>
              <a:gd name="connsiteX26" fmla="*/ 1019908 w 1364566"/>
              <a:gd name="connsiteY26" fmla="*/ 492369 h 2039815"/>
              <a:gd name="connsiteX27" fmla="*/ 1026941 w 1364566"/>
              <a:gd name="connsiteY27" fmla="*/ 450166 h 2039815"/>
              <a:gd name="connsiteX28" fmla="*/ 1048043 w 1364566"/>
              <a:gd name="connsiteY28" fmla="*/ 302455 h 2039815"/>
              <a:gd name="connsiteX29" fmla="*/ 1055077 w 1364566"/>
              <a:gd name="connsiteY29" fmla="*/ 274320 h 2039815"/>
              <a:gd name="connsiteX30" fmla="*/ 1069145 w 1364566"/>
              <a:gd name="connsiteY30" fmla="*/ 218049 h 2039815"/>
              <a:gd name="connsiteX31" fmla="*/ 1083212 w 1364566"/>
              <a:gd name="connsiteY31" fmla="*/ 196948 h 2039815"/>
              <a:gd name="connsiteX32" fmla="*/ 1118381 w 1364566"/>
              <a:gd name="connsiteY32" fmla="*/ 140677 h 2039815"/>
              <a:gd name="connsiteX33" fmla="*/ 1132449 w 1364566"/>
              <a:gd name="connsiteY33" fmla="*/ 105508 h 2039815"/>
              <a:gd name="connsiteX34" fmla="*/ 1153551 w 1364566"/>
              <a:gd name="connsiteY34" fmla="*/ 91440 h 2039815"/>
              <a:gd name="connsiteX35" fmla="*/ 1216855 w 1364566"/>
              <a:gd name="connsiteY35" fmla="*/ 49237 h 2039815"/>
              <a:gd name="connsiteX36" fmla="*/ 1237957 w 1364566"/>
              <a:gd name="connsiteY36" fmla="*/ 42203 h 2039815"/>
              <a:gd name="connsiteX37" fmla="*/ 1343465 w 1364566"/>
              <a:gd name="connsiteY37" fmla="*/ 7034 h 2039815"/>
              <a:gd name="connsiteX38" fmla="*/ 1364566 w 1364566"/>
              <a:gd name="connsiteY38" fmla="*/ 0 h 2039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64566" h="2039815">
                <a:moveTo>
                  <a:pt x="0" y="2039815"/>
                </a:moveTo>
                <a:cubicBezTo>
                  <a:pt x="11723" y="2030437"/>
                  <a:pt x="25195" y="2022901"/>
                  <a:pt x="35169" y="2011680"/>
                </a:cubicBezTo>
                <a:cubicBezTo>
                  <a:pt x="84630" y="1956038"/>
                  <a:pt x="26431" y="1991432"/>
                  <a:pt x="84406" y="1962443"/>
                </a:cubicBezTo>
                <a:cubicBezTo>
                  <a:pt x="89095" y="1950720"/>
                  <a:pt x="90898" y="1937375"/>
                  <a:pt x="98474" y="1927274"/>
                </a:cubicBezTo>
                <a:cubicBezTo>
                  <a:pt x="105508" y="1917896"/>
                  <a:pt x="118320" y="1914462"/>
                  <a:pt x="126609" y="1906172"/>
                </a:cubicBezTo>
                <a:cubicBezTo>
                  <a:pt x="139557" y="1893223"/>
                  <a:pt x="149404" y="1877468"/>
                  <a:pt x="161778" y="1863969"/>
                </a:cubicBezTo>
                <a:cubicBezTo>
                  <a:pt x="175221" y="1849304"/>
                  <a:pt x="190951" y="1836800"/>
                  <a:pt x="203981" y="1821766"/>
                </a:cubicBezTo>
                <a:cubicBezTo>
                  <a:pt x="273140" y="1741968"/>
                  <a:pt x="226316" y="1776396"/>
                  <a:pt x="274320" y="1744394"/>
                </a:cubicBezTo>
                <a:cubicBezTo>
                  <a:pt x="316869" y="1659293"/>
                  <a:pt x="271214" y="1739484"/>
                  <a:pt x="323557" y="1674055"/>
                </a:cubicBezTo>
                <a:cubicBezTo>
                  <a:pt x="334119" y="1660853"/>
                  <a:pt x="341865" y="1645610"/>
                  <a:pt x="351692" y="1631852"/>
                </a:cubicBezTo>
                <a:cubicBezTo>
                  <a:pt x="365320" y="1612773"/>
                  <a:pt x="380655" y="1594932"/>
                  <a:pt x="393895" y="1575582"/>
                </a:cubicBezTo>
                <a:cubicBezTo>
                  <a:pt x="411158" y="1550352"/>
                  <a:pt x="425363" y="1523085"/>
                  <a:pt x="443132" y="1498209"/>
                </a:cubicBezTo>
                <a:cubicBezTo>
                  <a:pt x="460584" y="1473776"/>
                  <a:pt x="483091" y="1453080"/>
                  <a:pt x="499403" y="1427871"/>
                </a:cubicBezTo>
                <a:cubicBezTo>
                  <a:pt x="509103" y="1412880"/>
                  <a:pt x="510341" y="1393315"/>
                  <a:pt x="520505" y="1378634"/>
                </a:cubicBezTo>
                <a:cubicBezTo>
                  <a:pt x="531829" y="1362277"/>
                  <a:pt x="549265" y="1351096"/>
                  <a:pt x="562708" y="1336431"/>
                </a:cubicBezTo>
                <a:cubicBezTo>
                  <a:pt x="575082" y="1322932"/>
                  <a:pt x="587014" y="1308970"/>
                  <a:pt x="597877" y="1294228"/>
                </a:cubicBezTo>
                <a:cubicBezTo>
                  <a:pt x="619868" y="1264383"/>
                  <a:pt x="639922" y="1233158"/>
                  <a:pt x="661181" y="1202788"/>
                </a:cubicBezTo>
                <a:cubicBezTo>
                  <a:pt x="672747" y="1186265"/>
                  <a:pt x="684628" y="1169963"/>
                  <a:pt x="696351" y="1153551"/>
                </a:cubicBezTo>
                <a:cubicBezTo>
                  <a:pt x="708074" y="1137139"/>
                  <a:pt x="718921" y="1120063"/>
                  <a:pt x="731520" y="1104314"/>
                </a:cubicBezTo>
                <a:cubicBezTo>
                  <a:pt x="740898" y="1092591"/>
                  <a:pt x="751537" y="1081773"/>
                  <a:pt x="759655" y="1069145"/>
                </a:cubicBezTo>
                <a:cubicBezTo>
                  <a:pt x="793472" y="1016541"/>
                  <a:pt x="831464" y="925893"/>
                  <a:pt x="858129" y="879231"/>
                </a:cubicBezTo>
                <a:cubicBezTo>
                  <a:pt x="867508" y="862819"/>
                  <a:pt x="877303" y="846638"/>
                  <a:pt x="886265" y="829994"/>
                </a:cubicBezTo>
                <a:cubicBezTo>
                  <a:pt x="893722" y="816146"/>
                  <a:pt x="899441" y="801377"/>
                  <a:pt x="907366" y="787791"/>
                </a:cubicBezTo>
                <a:cubicBezTo>
                  <a:pt x="959036" y="699213"/>
                  <a:pt x="913985" y="798135"/>
                  <a:pt x="963637" y="682283"/>
                </a:cubicBezTo>
                <a:cubicBezTo>
                  <a:pt x="996355" y="605942"/>
                  <a:pt x="957080" y="694921"/>
                  <a:pt x="991772" y="590843"/>
                </a:cubicBezTo>
                <a:cubicBezTo>
                  <a:pt x="997419" y="573903"/>
                  <a:pt x="1005840" y="558018"/>
                  <a:pt x="1012874" y="541606"/>
                </a:cubicBezTo>
                <a:cubicBezTo>
                  <a:pt x="1015219" y="525194"/>
                  <a:pt x="1017387" y="508755"/>
                  <a:pt x="1019908" y="492369"/>
                </a:cubicBezTo>
                <a:cubicBezTo>
                  <a:pt x="1022076" y="478273"/>
                  <a:pt x="1024851" y="464274"/>
                  <a:pt x="1026941" y="450166"/>
                </a:cubicBezTo>
                <a:cubicBezTo>
                  <a:pt x="1034230" y="400966"/>
                  <a:pt x="1035980" y="350707"/>
                  <a:pt x="1048043" y="302455"/>
                </a:cubicBezTo>
                <a:cubicBezTo>
                  <a:pt x="1050388" y="293077"/>
                  <a:pt x="1052980" y="283757"/>
                  <a:pt x="1055077" y="274320"/>
                </a:cubicBezTo>
                <a:cubicBezTo>
                  <a:pt x="1058288" y="259872"/>
                  <a:pt x="1061603" y="233132"/>
                  <a:pt x="1069145" y="218049"/>
                </a:cubicBezTo>
                <a:cubicBezTo>
                  <a:pt x="1072925" y="210488"/>
                  <a:pt x="1078523" y="203982"/>
                  <a:pt x="1083212" y="196948"/>
                </a:cubicBezTo>
                <a:cubicBezTo>
                  <a:pt x="1098561" y="135554"/>
                  <a:pt x="1076416" y="203624"/>
                  <a:pt x="1118381" y="140677"/>
                </a:cubicBezTo>
                <a:cubicBezTo>
                  <a:pt x="1125385" y="130171"/>
                  <a:pt x="1125110" y="115782"/>
                  <a:pt x="1132449" y="105508"/>
                </a:cubicBezTo>
                <a:cubicBezTo>
                  <a:pt x="1137363" y="98629"/>
                  <a:pt x="1146672" y="96354"/>
                  <a:pt x="1153551" y="91440"/>
                </a:cubicBezTo>
                <a:cubicBezTo>
                  <a:pt x="1181043" y="71803"/>
                  <a:pt x="1185138" y="65095"/>
                  <a:pt x="1216855" y="49237"/>
                </a:cubicBezTo>
                <a:cubicBezTo>
                  <a:pt x="1223487" y="45921"/>
                  <a:pt x="1231182" y="45214"/>
                  <a:pt x="1237957" y="42203"/>
                </a:cubicBezTo>
                <a:cubicBezTo>
                  <a:pt x="1325254" y="3405"/>
                  <a:pt x="1229403" y="35550"/>
                  <a:pt x="1343465" y="7034"/>
                </a:cubicBezTo>
                <a:cubicBezTo>
                  <a:pt x="1350658" y="5236"/>
                  <a:pt x="1364566" y="0"/>
                  <a:pt x="1364566" y="0"/>
                </a:cubicBezTo>
              </a:path>
            </a:pathLst>
          </a:cu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6951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ctrTitle"/>
          </p:nvPr>
        </p:nvSpPr>
        <p:spPr>
          <a:xfrm>
            <a:off x="352425" y="-493566"/>
            <a:ext cx="11487150" cy="2401048"/>
          </a:xfrm>
          <a:prstGeom prst="rect">
            <a:avLst/>
          </a:prstGeom>
        </p:spPr>
        <p:txBody>
          <a:bodyPr>
            <a:noAutofit/>
          </a:bodyPr>
          <a:lstStyle/>
          <a:p>
            <a:pPr defTabSz="832104">
              <a:defRPr sz="2912" spc="-91">
                <a:solidFill>
                  <a:srgbClr val="0E58C4"/>
                </a:solidFill>
              </a:defRPr>
            </a:pPr>
            <a:br>
              <a:rPr sz="4400" b="1" dirty="0">
                <a:solidFill>
                  <a:schemeClr val="accent4"/>
                </a:solidFill>
                <a:latin typeface="Times New Roman" panose="02020603050405020304" pitchFamily="18" charset="0"/>
                <a:cs typeface="Times New Roman" panose="02020603050405020304" pitchFamily="18" charset="0"/>
              </a:rPr>
            </a:br>
            <a:r>
              <a:rPr lang="en-US" sz="3600" dirty="0">
                <a:solidFill>
                  <a:schemeClr val="accent1">
                    <a:lumMod val="75000"/>
                  </a:schemeClr>
                </a:solidFill>
                <a:effectLst/>
              </a:rPr>
              <a:t>MBARI’s LRAUV</a:t>
            </a:r>
            <a:br>
              <a:rPr lang="en-US" sz="3600" dirty="0">
                <a:solidFill>
                  <a:schemeClr val="accent1">
                    <a:lumMod val="75000"/>
                  </a:schemeClr>
                </a:solidFill>
                <a:effectLst/>
              </a:rPr>
            </a:br>
            <a:r>
              <a:rPr lang="en-US" sz="3600" dirty="0">
                <a:solidFill>
                  <a:schemeClr val="accent1">
                    <a:lumMod val="75000"/>
                  </a:schemeClr>
                </a:solidFill>
                <a:effectLst/>
              </a:rPr>
              <a:t>Development Project Update </a:t>
            </a:r>
            <a:br>
              <a:rPr lang="en-US" sz="3600" dirty="0">
                <a:solidFill>
                  <a:schemeClr val="accent1">
                    <a:lumMod val="75000"/>
                  </a:schemeClr>
                </a:solidFill>
                <a:effectLst/>
              </a:rPr>
            </a:br>
            <a:r>
              <a:rPr lang="en-US" sz="3600" dirty="0">
                <a:solidFill>
                  <a:schemeClr val="accent1">
                    <a:lumMod val="75000"/>
                  </a:schemeClr>
                </a:solidFill>
                <a:effectLst/>
              </a:rPr>
              <a:t>9/30/25</a:t>
            </a:r>
            <a:endParaRPr sz="3600" b="1" spc="-9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39" name="Shape 139"/>
          <p:cNvSpPr/>
          <p:nvPr/>
        </p:nvSpPr>
        <p:spPr>
          <a:xfrm>
            <a:off x="1975716" y="6396335"/>
            <a:ext cx="8774001" cy="461665"/>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indent="109728" algn="ctr">
              <a:defRPr sz="2400"/>
            </a:pPr>
            <a:r>
              <a:rPr lang="en-US" sz="2400" dirty="0">
                <a:latin typeface="Times New Roman" panose="02020603050405020304" pitchFamily="18" charset="0"/>
                <a:cs typeface="Times New Roman" panose="02020603050405020304" pitchFamily="18" charset="0"/>
              </a:rPr>
              <a:t>Brett Hobson, hobson@mbari.org</a:t>
            </a:r>
          </a:p>
        </p:txBody>
      </p:sp>
      <p:sp>
        <p:nvSpPr>
          <p:cNvPr id="2" name="TextBox 1"/>
          <p:cNvSpPr txBox="1"/>
          <p:nvPr/>
        </p:nvSpPr>
        <p:spPr>
          <a:xfrm>
            <a:off x="1754344" y="2925939"/>
            <a:ext cx="9239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hangingPunct="0"/>
            <a:endParaRPr lang="en-US" dirty="0">
              <a:solidFill>
                <a:srgbClr val="292934"/>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76DDE211-2CD5-4C40-9782-D309B980BCEE}"/>
              </a:ext>
            </a:extLst>
          </p:cNvPr>
          <p:cNvSpPr>
            <a:spLocks noGrp="1"/>
          </p:cNvSpPr>
          <p:nvPr>
            <p:ph type="sldNum" sz="quarter" idx="2"/>
          </p:nvPr>
        </p:nvSpPr>
        <p:spPr/>
        <p:txBody>
          <a:bodyPr/>
          <a:lstStyle/>
          <a:p>
            <a:fld id="{86CB4B4D-7CA3-9044-876B-883B54F8677D}" type="slidenum">
              <a:rPr lang="en-US" smtClean="0"/>
              <a:pPr/>
              <a:t>4</a:t>
            </a:fld>
            <a:endParaRPr lang="en-US"/>
          </a:p>
        </p:txBody>
      </p:sp>
      <p:sp>
        <p:nvSpPr>
          <p:cNvPr id="5" name="TextBox 4">
            <a:extLst>
              <a:ext uri="{FF2B5EF4-FFF2-40B4-BE49-F238E27FC236}">
                <a16:creationId xmlns:a16="http://schemas.microsoft.com/office/drawing/2014/main" id="{42B7FEE1-1641-FB89-669A-1A2A9B4A02DD}"/>
              </a:ext>
            </a:extLst>
          </p:cNvPr>
          <p:cNvSpPr txBox="1"/>
          <p:nvPr/>
        </p:nvSpPr>
        <p:spPr>
          <a:xfrm>
            <a:off x="724486" y="2011680"/>
            <a:ext cx="7652825" cy="3693319"/>
          </a:xfrm>
          <a:prstGeom prst="rect">
            <a:avLst/>
          </a:prstGeom>
          <a:noFill/>
        </p:spPr>
        <p:txBody>
          <a:bodyPr wrap="square" rtlCol="0">
            <a:spAutoFit/>
          </a:bodyPr>
          <a:lstStyle/>
          <a:p>
            <a:r>
              <a:rPr lang="en-US" dirty="0"/>
              <a:t>Outline – not a slide</a:t>
            </a:r>
          </a:p>
          <a:p>
            <a:pPr marL="342900" indent="-342900">
              <a:buAutoNum type="arabicPeriod"/>
            </a:pPr>
            <a:r>
              <a:rPr lang="en-US" dirty="0"/>
              <a:t>Who is and has been involved</a:t>
            </a:r>
          </a:p>
          <a:p>
            <a:pPr marL="342900" indent="-342900">
              <a:buAutoNum type="arabicPeriod"/>
            </a:pPr>
            <a:r>
              <a:rPr lang="en-US" dirty="0"/>
              <a:t>Review: </a:t>
            </a:r>
          </a:p>
          <a:p>
            <a:pPr marL="800100" lvl="1" indent="-342900">
              <a:buAutoNum type="arabicPeriod"/>
            </a:pPr>
            <a:r>
              <a:rPr lang="en-US" dirty="0"/>
              <a:t>Describe the LRAUV: specs, shipless/sub-v-sub, why its unique and useful</a:t>
            </a:r>
          </a:p>
          <a:p>
            <a:pPr marL="800100" lvl="1" indent="-342900">
              <a:buAutoNum type="arabicPeriod"/>
            </a:pPr>
            <a:r>
              <a:rPr lang="en-US" dirty="0"/>
              <a:t>Payloads, including why they’re useful and a use-case plus pubs</a:t>
            </a:r>
          </a:p>
          <a:p>
            <a:pPr marL="800100" lvl="1" indent="-342900">
              <a:buAutoNum type="arabicPeriod"/>
            </a:pPr>
            <a:r>
              <a:rPr lang="en-US" dirty="0"/>
              <a:t>Other capabilities, including adaptive sampling, under-ice, docking</a:t>
            </a:r>
          </a:p>
          <a:p>
            <a:pPr marL="342900" indent="-342900">
              <a:buAutoNum type="arabicPeriod"/>
            </a:pPr>
            <a:r>
              <a:rPr lang="en-US" dirty="0"/>
              <a:t>Export</a:t>
            </a:r>
          </a:p>
          <a:p>
            <a:pPr marL="342900" indent="-342900">
              <a:buAutoNum type="arabicPeriod"/>
            </a:pPr>
            <a:r>
              <a:rPr lang="en-US" dirty="0"/>
              <a:t>Future capabilities</a:t>
            </a:r>
          </a:p>
          <a:p>
            <a:pPr marL="800100" lvl="1" indent="-342900">
              <a:buAutoNum type="arabicPeriod"/>
            </a:pPr>
            <a:r>
              <a:rPr lang="en-US" dirty="0"/>
              <a:t>Hovering, deep-er, arctic</a:t>
            </a:r>
          </a:p>
          <a:p>
            <a:pPr marL="342900" indent="-342900">
              <a:buAutoNum type="arabicPeriod"/>
            </a:pPr>
            <a:r>
              <a:rPr lang="en-US" dirty="0"/>
              <a:t>Discussion of the uber mission, only at MBARI, with a fleet of LRAUVs</a:t>
            </a:r>
          </a:p>
          <a:p>
            <a:pPr marL="342900" indent="-342900">
              <a:buAutoNum type="arabicPeriod"/>
            </a:pPr>
            <a:r>
              <a:rPr lang="en-US" dirty="0"/>
              <a:t>Call for new missions.  Give hats as prizes/incentive</a:t>
            </a:r>
          </a:p>
          <a:p>
            <a:pPr marL="800100" lvl="1" indent="-342900">
              <a:buAutoNum type="arabicPeriod"/>
            </a:pPr>
            <a:endParaRPr lang="en-US" dirty="0"/>
          </a:p>
        </p:txBody>
      </p:sp>
    </p:spTree>
    <p:extLst>
      <p:ext uri="{BB962C8B-B14F-4D97-AF65-F5344CB8AC3E}">
        <p14:creationId xmlns:p14="http://schemas.microsoft.com/office/powerpoint/2010/main" val="363968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59314-0BC3-8CC4-5829-12CEEEF55D44}"/>
              </a:ext>
            </a:extLst>
          </p:cNvPr>
          <p:cNvSpPr>
            <a:spLocks noGrp="1"/>
          </p:cNvSpPr>
          <p:nvPr>
            <p:ph type="title"/>
          </p:nvPr>
        </p:nvSpPr>
        <p:spPr>
          <a:xfrm>
            <a:off x="1169962" y="-11503"/>
            <a:ext cx="10515600" cy="1325563"/>
          </a:xfrm>
        </p:spPr>
        <p:txBody>
          <a:bodyPr>
            <a:normAutofit/>
          </a:bodyPr>
          <a:lstStyle/>
          <a:p>
            <a:r>
              <a:rPr lang="en-US" b="1" dirty="0">
                <a:effectLst/>
                <a:latin typeface="Arial Black" panose="020B0A04020102020204" pitchFamily="34" charset="0"/>
                <a:ea typeface="Calibri" panose="020F0502020204030204" pitchFamily="34" charset="0"/>
                <a:cs typeface="Times New Roman" panose="02020603050405020304" pitchFamily="18" charset="0"/>
              </a:rPr>
              <a:t>NOWRDC</a:t>
            </a:r>
            <a:br>
              <a:rPr lang="en-US" sz="2000" b="1" dirty="0">
                <a:effectLst/>
                <a:latin typeface="Calibri" panose="020F0502020204030204" pitchFamily="34" charset="0"/>
                <a:ea typeface="Calibri" panose="020F0502020204030204" pitchFamily="34" charset="0"/>
                <a:cs typeface="Times New Roman" panose="02020603050405020304" pitchFamily="18" charset="0"/>
              </a:rPr>
            </a:br>
            <a:r>
              <a:rPr lang="en-US" sz="2000" b="1" dirty="0">
                <a:effectLst/>
                <a:latin typeface="Arial Black" panose="020B0A04020102020204" pitchFamily="34" charset="0"/>
                <a:ea typeface="Calibri" panose="020F0502020204030204" pitchFamily="34" charset="0"/>
                <a:cs typeface="Times New Roman" panose="02020603050405020304" pitchFamily="18" charset="0"/>
              </a:rPr>
              <a:t>National Offshore Wind Research and Development Consortium </a:t>
            </a:r>
            <a:endParaRPr lang="en-US" sz="40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801C7213-6131-7DBD-07AF-D20C546AA093}"/>
              </a:ext>
            </a:extLst>
          </p:cNvPr>
          <p:cNvSpPr>
            <a:spLocks noGrp="1"/>
          </p:cNvSpPr>
          <p:nvPr>
            <p:ph idx="1"/>
          </p:nvPr>
        </p:nvSpPr>
        <p:spPr>
          <a:xfrm>
            <a:off x="5370018" y="3494049"/>
            <a:ext cx="5983781" cy="2682914"/>
          </a:xfrm>
        </p:spPr>
        <p:txBody>
          <a:bodyPr/>
          <a:lstStyle/>
          <a:p>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Pelagic Observatory</a:t>
            </a:r>
          </a:p>
          <a:p>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perform a wide range of coordinated and complimentary ecosystem monitoring tasks over long periods of time without a continued presence of crewed ships.</a:t>
            </a:r>
            <a:endParaRPr lang="en-US" dirty="0"/>
          </a:p>
        </p:txBody>
      </p:sp>
      <p:pic>
        <p:nvPicPr>
          <p:cNvPr id="4" name="Picture 3">
            <a:extLst>
              <a:ext uri="{FF2B5EF4-FFF2-40B4-BE49-F238E27FC236}">
                <a16:creationId xmlns:a16="http://schemas.microsoft.com/office/drawing/2014/main" id="{4683CED2-D2B1-0DF6-C2AE-2EED053F1F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70018" y="1369061"/>
            <a:ext cx="6836237" cy="5488939"/>
          </a:xfrm>
          <a:prstGeom prst="rect">
            <a:avLst/>
          </a:prstGeom>
          <a:noFill/>
          <a:ln>
            <a:noFill/>
          </a:ln>
        </p:spPr>
      </p:pic>
    </p:spTree>
    <p:extLst>
      <p:ext uri="{BB962C8B-B14F-4D97-AF65-F5344CB8AC3E}">
        <p14:creationId xmlns:p14="http://schemas.microsoft.com/office/powerpoint/2010/main" val="14752243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751CB-436D-1528-DCB2-77DFAD7C2B93}"/>
              </a:ext>
            </a:extLst>
          </p:cNvPr>
          <p:cNvSpPr>
            <a:spLocks noGrp="1"/>
          </p:cNvSpPr>
          <p:nvPr>
            <p:ph type="title"/>
          </p:nvPr>
        </p:nvSpPr>
        <p:spPr>
          <a:xfrm>
            <a:off x="838200" y="-181990"/>
            <a:ext cx="10515600" cy="1325563"/>
          </a:xfrm>
        </p:spPr>
        <p:txBody>
          <a:bodyPr/>
          <a:lstStyle/>
          <a:p>
            <a:r>
              <a:rPr lang="en-US" dirty="0"/>
              <a:t>Floating Offshore Wind Power</a:t>
            </a:r>
          </a:p>
        </p:txBody>
      </p:sp>
      <p:sp>
        <p:nvSpPr>
          <p:cNvPr id="3" name="Content Placeholder 2">
            <a:extLst>
              <a:ext uri="{FF2B5EF4-FFF2-40B4-BE49-F238E27FC236}">
                <a16:creationId xmlns:a16="http://schemas.microsoft.com/office/drawing/2014/main" id="{11EB7B06-EA8C-BD59-3FC1-998292479B99}"/>
              </a:ext>
            </a:extLst>
          </p:cNvPr>
          <p:cNvSpPr>
            <a:spLocks noGrp="1"/>
          </p:cNvSpPr>
          <p:nvPr>
            <p:ph idx="1"/>
          </p:nvPr>
        </p:nvSpPr>
        <p:spPr>
          <a:xfrm>
            <a:off x="162950" y="832241"/>
            <a:ext cx="11471031" cy="4351338"/>
          </a:xfrm>
        </p:spPr>
        <p:txBody>
          <a:bodyPr>
            <a:normAutofit/>
          </a:bodyPr>
          <a:lstStyle/>
          <a:p>
            <a:r>
              <a:rPr lang="en-US" sz="2400" dirty="0"/>
              <a:t>California “might” get some offshore wind farms</a:t>
            </a:r>
          </a:p>
          <a:p>
            <a:r>
              <a:rPr lang="en-US" sz="2400" dirty="0"/>
              <a:t>Deep water – so the turbines must be floating</a:t>
            </a:r>
          </a:p>
          <a:p>
            <a:r>
              <a:rPr lang="en-US" sz="2400" dirty="0"/>
              <a:t>Regulators are planning rules to monitor the sites before and during installation</a:t>
            </a:r>
          </a:p>
          <a:p>
            <a:r>
              <a:rPr lang="en-US" sz="2400" dirty="0"/>
              <a:t>There are precedents for seafloor monitoring.  Nothing exists for the water column</a:t>
            </a:r>
          </a:p>
        </p:txBody>
      </p:sp>
      <p:pic>
        <p:nvPicPr>
          <p:cNvPr id="4" name="Picture 3">
            <a:extLst>
              <a:ext uri="{FF2B5EF4-FFF2-40B4-BE49-F238E27FC236}">
                <a16:creationId xmlns:a16="http://schemas.microsoft.com/office/drawing/2014/main" id="{1540BCE2-6D46-4623-01E6-FE9A47FA5818}"/>
              </a:ext>
            </a:extLst>
          </p:cNvPr>
          <p:cNvPicPr>
            <a:picLocks noChangeAspect="1"/>
          </p:cNvPicPr>
          <p:nvPr/>
        </p:nvPicPr>
        <p:blipFill>
          <a:blip r:embed="rId2"/>
          <a:srcRect l="33107" t="-7915" r="34146" b="7915"/>
          <a:stretch/>
        </p:blipFill>
        <p:spPr>
          <a:xfrm>
            <a:off x="9828243" y="2345004"/>
            <a:ext cx="1753570" cy="3966896"/>
          </a:xfrm>
          <a:prstGeom prst="rect">
            <a:avLst/>
          </a:prstGeom>
        </p:spPr>
      </p:pic>
      <p:pic>
        <p:nvPicPr>
          <p:cNvPr id="5" name="Picture 2">
            <a:extLst>
              <a:ext uri="{FF2B5EF4-FFF2-40B4-BE49-F238E27FC236}">
                <a16:creationId xmlns:a16="http://schemas.microsoft.com/office/drawing/2014/main" id="{6344BBA7-1724-9BC1-35D9-0008A1A25C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128146" y="2748816"/>
            <a:ext cx="6287946" cy="35314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09BC71-C5CE-5939-5B1D-925F6951DB3D}"/>
              </a:ext>
            </a:extLst>
          </p:cNvPr>
          <p:cNvPicPr>
            <a:picLocks noChangeAspect="1"/>
          </p:cNvPicPr>
          <p:nvPr/>
        </p:nvPicPr>
        <p:blipFill>
          <a:blip r:embed="rId4"/>
          <a:stretch>
            <a:fillRect/>
          </a:stretch>
        </p:blipFill>
        <p:spPr>
          <a:xfrm>
            <a:off x="0" y="2780468"/>
            <a:ext cx="2766467" cy="3601771"/>
          </a:xfrm>
          <a:prstGeom prst="rect">
            <a:avLst/>
          </a:prstGeom>
        </p:spPr>
      </p:pic>
    </p:spTree>
    <p:extLst>
      <p:ext uri="{BB962C8B-B14F-4D97-AF65-F5344CB8AC3E}">
        <p14:creationId xmlns:p14="http://schemas.microsoft.com/office/powerpoint/2010/main" val="2271095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3A5F-D350-F2FC-2348-7724A63610BD}"/>
              </a:ext>
            </a:extLst>
          </p:cNvPr>
          <p:cNvSpPr>
            <a:spLocks noGrp="1"/>
          </p:cNvSpPr>
          <p:nvPr>
            <p:ph type="title"/>
          </p:nvPr>
        </p:nvSpPr>
        <p:spPr/>
        <p:txBody>
          <a:bodyPr/>
          <a:lstStyle/>
          <a:p>
            <a:r>
              <a:rPr lang="en-US" dirty="0"/>
              <a:t>Pelagic Observatory</a:t>
            </a:r>
          </a:p>
        </p:txBody>
      </p:sp>
      <p:sp>
        <p:nvSpPr>
          <p:cNvPr id="3" name="Content Placeholder 2">
            <a:extLst>
              <a:ext uri="{FF2B5EF4-FFF2-40B4-BE49-F238E27FC236}">
                <a16:creationId xmlns:a16="http://schemas.microsoft.com/office/drawing/2014/main" id="{0F08A1CC-887F-8EA7-C60F-4DD7662C43DA}"/>
              </a:ext>
            </a:extLst>
          </p:cNvPr>
          <p:cNvSpPr>
            <a:spLocks noGrp="1"/>
          </p:cNvSpPr>
          <p:nvPr>
            <p:ph idx="1"/>
          </p:nvPr>
        </p:nvSpPr>
        <p:spPr/>
        <p:txBody>
          <a:bodyPr/>
          <a:lstStyle/>
          <a:p>
            <a:r>
              <a:rPr lang="en-US" dirty="0"/>
              <a:t>Microbes-phytoplankton-zooplankton-forage fish-predatory fish and whales</a:t>
            </a:r>
          </a:p>
        </p:txBody>
      </p:sp>
    </p:spTree>
    <p:extLst>
      <p:ext uri="{BB962C8B-B14F-4D97-AF65-F5344CB8AC3E}">
        <p14:creationId xmlns:p14="http://schemas.microsoft.com/office/powerpoint/2010/main" val="245671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777C-ED65-4E36-99BE-1F4D3A61FDA7}"/>
              </a:ext>
            </a:extLst>
          </p:cNvPr>
          <p:cNvSpPr>
            <a:spLocks noGrp="1"/>
          </p:cNvSpPr>
          <p:nvPr>
            <p:ph type="title"/>
          </p:nvPr>
        </p:nvSpPr>
        <p:spPr>
          <a:xfrm>
            <a:off x="155623" y="243759"/>
            <a:ext cx="11361420" cy="1905000"/>
          </a:xfrm>
        </p:spPr>
        <p:txBody>
          <a:bodyPr>
            <a:normAutofit fontScale="90000"/>
          </a:bodyPr>
          <a:lstStyle/>
          <a:p>
            <a:pPr algn="ctr"/>
            <a:r>
              <a:rPr lang="en-US" sz="4000" b="1" dirty="0">
                <a:effectLst>
                  <a:glow rad="38100">
                    <a:schemeClr val="bg1">
                      <a:lumMod val="65000"/>
                      <a:lumOff val="35000"/>
                      <a:alpha val="40000"/>
                    </a:schemeClr>
                  </a:glow>
                </a:effectLst>
              </a:rPr>
              <a:t>Future Plans</a:t>
            </a:r>
            <a:br>
              <a:rPr lang="en-US" sz="4000" b="1" dirty="0">
                <a:effectLst>
                  <a:glow rad="38100">
                    <a:schemeClr val="bg1">
                      <a:lumMod val="65000"/>
                      <a:lumOff val="35000"/>
                      <a:alpha val="40000"/>
                    </a:schemeClr>
                  </a:glow>
                </a:effectLst>
              </a:rPr>
            </a:br>
            <a:r>
              <a:rPr lang="en-US" sz="4000" b="1" dirty="0">
                <a:effectLst>
                  <a:glow rad="38100">
                    <a:schemeClr val="bg1">
                      <a:lumMod val="65000"/>
                      <a:lumOff val="35000"/>
                      <a:alpha val="40000"/>
                    </a:schemeClr>
                  </a:glow>
                </a:effectLst>
              </a:rPr>
              <a:t>(not funded) </a:t>
            </a:r>
            <a:br>
              <a:rPr lang="en-US" sz="4000" b="1" dirty="0">
                <a:effectLst>
                  <a:glow rad="38100">
                    <a:schemeClr val="bg1">
                      <a:lumMod val="65000"/>
                      <a:lumOff val="35000"/>
                      <a:alpha val="40000"/>
                    </a:schemeClr>
                  </a:glow>
                </a:effectLst>
              </a:rPr>
            </a:br>
            <a:br>
              <a:rPr lang="en-US" sz="4000" b="1" dirty="0">
                <a:effectLst>
                  <a:glow rad="38100">
                    <a:schemeClr val="bg1">
                      <a:lumMod val="65000"/>
                      <a:lumOff val="35000"/>
                      <a:alpha val="40000"/>
                    </a:schemeClr>
                  </a:glow>
                </a:effectLst>
              </a:rPr>
            </a:br>
            <a:endParaRPr lang="en-US" b="1" dirty="0">
              <a:solidFill>
                <a:srgbClr val="2B97AC"/>
              </a:solidFill>
              <a:effectLst>
                <a:glow rad="38100">
                  <a:schemeClr val="bg1">
                    <a:lumMod val="65000"/>
                    <a:lumOff val="35000"/>
                    <a:alpha val="40000"/>
                  </a:schemeClr>
                </a:glow>
              </a:effectLst>
            </a:endParaRPr>
          </a:p>
        </p:txBody>
      </p:sp>
      <p:sp>
        <p:nvSpPr>
          <p:cNvPr id="3" name="Content Placeholder 2">
            <a:extLst>
              <a:ext uri="{FF2B5EF4-FFF2-40B4-BE49-F238E27FC236}">
                <a16:creationId xmlns:a16="http://schemas.microsoft.com/office/drawing/2014/main" id="{9F4931E8-99B6-4B65-B477-8C3AEDE562DD}"/>
              </a:ext>
            </a:extLst>
          </p:cNvPr>
          <p:cNvSpPr>
            <a:spLocks noGrp="1"/>
          </p:cNvSpPr>
          <p:nvPr>
            <p:ph idx="1"/>
          </p:nvPr>
        </p:nvSpPr>
        <p:spPr>
          <a:xfrm>
            <a:off x="465859" y="834735"/>
            <a:ext cx="11625323" cy="5562070"/>
          </a:xfrm>
        </p:spPr>
        <p:txBody>
          <a:bodyPr>
            <a:normAutofit/>
          </a:bodyPr>
          <a:lstStyle/>
          <a:p>
            <a:endParaRPr lang="en-US" dirty="0"/>
          </a:p>
          <a:p>
            <a:r>
              <a:rPr lang="en-US" sz="3400" dirty="0">
                <a:effectLst>
                  <a:glow rad="38100">
                    <a:schemeClr val="bg1">
                      <a:lumMod val="65000"/>
                      <a:lumOff val="35000"/>
                      <a:alpha val="40000"/>
                    </a:schemeClr>
                  </a:glow>
                </a:effectLst>
              </a:rPr>
              <a:t>Six+ month continuous operations</a:t>
            </a:r>
          </a:p>
          <a:p>
            <a:r>
              <a:rPr lang="en-US" sz="3400" dirty="0">
                <a:effectLst>
                  <a:glow rad="38100">
                    <a:schemeClr val="bg1">
                      <a:lumMod val="65000"/>
                      <a:lumOff val="35000"/>
                      <a:alpha val="40000"/>
                    </a:schemeClr>
                  </a:glow>
                </a:effectLst>
              </a:rPr>
              <a:t>S</a:t>
            </a:r>
            <a:r>
              <a:rPr lang="en-US" sz="3400" dirty="0"/>
              <a:t>eafloor mapping payload + precision navigation</a:t>
            </a:r>
          </a:p>
          <a:p>
            <a:r>
              <a:rPr lang="en-US" sz="3400" dirty="0"/>
              <a:t>Over the horizon LRAUV recovery using an Un-crewed Surface Vessel (USV)</a:t>
            </a:r>
          </a:p>
          <a:p>
            <a:r>
              <a:rPr lang="en-US" sz="3400" dirty="0"/>
              <a:t>Passive Acoustic Monitoring (PAM) with real-time ID of cetaceans and source vectoring</a:t>
            </a:r>
          </a:p>
          <a:p>
            <a:r>
              <a:rPr lang="en-US" sz="3400" dirty="0"/>
              <a:t>Resident operations at an active volcano (Axial Seamount)</a:t>
            </a:r>
          </a:p>
          <a:p>
            <a:r>
              <a:rPr lang="en-US" sz="3400" dirty="0"/>
              <a:t>Ship-less seafloor Imaging and mapping (Sur Ridge)</a:t>
            </a:r>
          </a:p>
          <a:p>
            <a:r>
              <a:rPr lang="en-US" sz="3400" dirty="0"/>
              <a:t> </a:t>
            </a:r>
          </a:p>
          <a:p>
            <a:endParaRPr lang="en-US" sz="3400" dirty="0"/>
          </a:p>
          <a:p>
            <a:pPr lvl="1"/>
            <a:endParaRPr lang="en-US" sz="2600" dirty="0"/>
          </a:p>
          <a:p>
            <a:endParaRPr lang="en-US" dirty="0"/>
          </a:p>
          <a:p>
            <a:endParaRPr lang="en-US" dirty="0"/>
          </a:p>
        </p:txBody>
      </p:sp>
    </p:spTree>
    <p:extLst>
      <p:ext uri="{BB962C8B-B14F-4D97-AF65-F5344CB8AC3E}">
        <p14:creationId xmlns:p14="http://schemas.microsoft.com/office/powerpoint/2010/main" val="36839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9058-28ED-5868-9315-747FD695A518}"/>
              </a:ext>
            </a:extLst>
          </p:cNvPr>
          <p:cNvSpPr>
            <a:spLocks noGrp="1"/>
          </p:cNvSpPr>
          <p:nvPr>
            <p:ph type="title"/>
          </p:nvPr>
        </p:nvSpPr>
        <p:spPr/>
        <p:txBody>
          <a:bodyPr/>
          <a:lstStyle/>
          <a:p>
            <a:r>
              <a:rPr lang="en-US" dirty="0">
                <a:latin typeface="Arial Black" panose="020B0A04020102020204" pitchFamily="34" charset="0"/>
                <a:cs typeface="Times New Roman" panose="02020603050405020304" pitchFamily="18" charset="0"/>
              </a:rPr>
              <a:t>LRAUV Export - Technology</a:t>
            </a:r>
            <a:br>
              <a:rPr lang="en-US" dirty="0">
                <a:latin typeface="Arial Black" panose="020B0A04020102020204" pitchFamily="34" charset="0"/>
                <a:cs typeface="Times New Roman" panose="02020603050405020304" pitchFamily="18" charset="0"/>
              </a:rPr>
            </a:br>
            <a:endParaRPr lang="en-US" dirty="0">
              <a:latin typeface="Arial Black" panose="020B0A0402010202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C4F5A7AA-DA4D-42F7-0955-91FC3813B67F}"/>
              </a:ext>
            </a:extLst>
          </p:cNvPr>
          <p:cNvSpPr txBox="1">
            <a:spLocks/>
          </p:cNvSpPr>
          <p:nvPr/>
        </p:nvSpPr>
        <p:spPr>
          <a:xfrm>
            <a:off x="759769" y="281348"/>
            <a:ext cx="10830008" cy="19050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stStyle>
          <a:p>
            <a:r>
              <a:rPr lang="en-US" sz="2400" dirty="0">
                <a:latin typeface="Times New Roman" panose="02020603050405020304" pitchFamily="18" charset="0"/>
                <a:cs typeface="Times New Roman" panose="02020603050405020304" pitchFamily="18" charset="0"/>
              </a:rPr>
              <a:t>Why do we want to license the LRAUV?	</a:t>
            </a:r>
          </a:p>
        </p:txBody>
      </p:sp>
      <p:sp>
        <p:nvSpPr>
          <p:cNvPr id="5" name="Content Placeholder 2">
            <a:extLst>
              <a:ext uri="{FF2B5EF4-FFF2-40B4-BE49-F238E27FC236}">
                <a16:creationId xmlns:a16="http://schemas.microsoft.com/office/drawing/2014/main" id="{346DD62F-FF66-2DDE-A497-57AA1C3DD211}"/>
              </a:ext>
            </a:extLst>
          </p:cNvPr>
          <p:cNvSpPr txBox="1">
            <a:spLocks/>
          </p:cNvSpPr>
          <p:nvPr/>
        </p:nvSpPr>
        <p:spPr>
          <a:xfrm>
            <a:off x="683939" y="1716400"/>
            <a:ext cx="10206786" cy="3124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3261A3D-6624-E7BF-DD91-B8387A9B82BD}"/>
              </a:ext>
            </a:extLst>
          </p:cNvPr>
          <p:cNvSpPr txBox="1">
            <a:spLocks/>
          </p:cNvSpPr>
          <p:nvPr/>
        </p:nvSpPr>
        <p:spPr>
          <a:xfrm>
            <a:off x="683939" y="1835835"/>
            <a:ext cx="11810022" cy="3703906"/>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Times New Roman" panose="02020603050405020304" pitchFamily="18" charset="0"/>
                <a:ea typeface="+mn-ea"/>
                <a:cs typeface="Times New Roman" panose="02020603050405020304" pitchFamily="18" charset="0"/>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Times New Roman" panose="02020603050405020304" pitchFamily="18" charset="0"/>
                <a:ea typeface="+mn-ea"/>
                <a:cs typeface="Times New Roman" panose="02020603050405020304" pitchFamily="18" charset="0"/>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Times New Roman" panose="02020603050405020304" pitchFamily="18" charset="0"/>
                <a:ea typeface="+mn-ea"/>
                <a:cs typeface="Times New Roman" panose="02020603050405020304" pitchFamily="18" charset="0"/>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Times New Roman" panose="02020603050405020304" pitchFamily="18" charset="0"/>
                <a:ea typeface="+mn-ea"/>
                <a:cs typeface="Times New Roman" panose="02020603050405020304" pitchFamily="18" charset="0"/>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Times New Roman" panose="02020603050405020304" pitchFamily="18" charset="0"/>
                <a:ea typeface="+mn-ea"/>
                <a:cs typeface="Times New Roman" panose="02020603050405020304" pitchFamily="18"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endParaRPr lang="en-US" cap="none" dirty="0"/>
          </a:p>
          <a:p>
            <a:r>
              <a:rPr lang="en-US" cap="none" dirty="0">
                <a:effectLst>
                  <a:glow rad="38100">
                    <a:schemeClr val="bg1">
                      <a:lumMod val="50000"/>
                      <a:lumOff val="50000"/>
                      <a:alpha val="20000"/>
                    </a:schemeClr>
                  </a:glow>
                </a:effectLst>
              </a:rPr>
              <a:t>Packard</a:t>
            </a:r>
            <a:r>
              <a:rPr lang="en-US" cap="none" dirty="0"/>
              <a:t> Foundation wants us to share the technology</a:t>
            </a:r>
          </a:p>
          <a:p>
            <a:r>
              <a:rPr lang="en-US" cap="none" dirty="0"/>
              <a:t>Facilitate new ocean science discoveries</a:t>
            </a:r>
          </a:p>
          <a:p>
            <a:r>
              <a:rPr lang="en-US" cap="none" dirty="0"/>
              <a:t>Somebody to build vehicles for other users</a:t>
            </a:r>
          </a:p>
          <a:p>
            <a:r>
              <a:rPr lang="en-US" cap="none" dirty="0"/>
              <a:t>Stock and sell spare parts and </a:t>
            </a:r>
            <a:r>
              <a:rPr lang="en-US" u="sng" cap="none" dirty="0"/>
              <a:t>answer the phone for support</a:t>
            </a:r>
          </a:p>
          <a:p>
            <a:r>
              <a:rPr lang="en-US" cap="none" dirty="0"/>
              <a:t>Somebody who will invest to improve the vehicle and expand the market for LRAUV</a:t>
            </a:r>
          </a:p>
          <a:p>
            <a:r>
              <a:rPr lang="en-US" cap="none" dirty="0"/>
              <a:t>Somebody who won’t turn their back on ocean science</a:t>
            </a:r>
          </a:p>
          <a:p>
            <a:pPr lvl="1"/>
            <a:r>
              <a:rPr lang="en-US" sz="2000" cap="none" dirty="0"/>
              <a:t>OK to focus on defense/energy, but must support science</a:t>
            </a:r>
          </a:p>
          <a:p>
            <a:r>
              <a:rPr lang="en-US" cap="none" dirty="0"/>
              <a:t> Help us develop a self sustaining, critical mass of external users that requires minimal support from us</a:t>
            </a:r>
          </a:p>
          <a:p>
            <a:r>
              <a:rPr lang="en-US" cap="none" dirty="0"/>
              <a:t>License fee, from commercial buyers, e.g. people making money with our tech</a:t>
            </a:r>
          </a:p>
          <a:p>
            <a:endParaRPr lang="en-US" dirty="0"/>
          </a:p>
        </p:txBody>
      </p:sp>
    </p:spTree>
    <p:extLst>
      <p:ext uri="{BB962C8B-B14F-4D97-AF65-F5344CB8AC3E}">
        <p14:creationId xmlns:p14="http://schemas.microsoft.com/office/powerpoint/2010/main" val="1618653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53C1-07BC-0BF1-4789-BFB70151B90C}"/>
              </a:ext>
            </a:extLst>
          </p:cNvPr>
          <p:cNvSpPr>
            <a:spLocks noGrp="1"/>
          </p:cNvSpPr>
          <p:nvPr>
            <p:ph type="title"/>
          </p:nvPr>
        </p:nvSpPr>
        <p:spPr>
          <a:xfrm>
            <a:off x="584982" y="-14703"/>
            <a:ext cx="10515600" cy="1325563"/>
          </a:xfrm>
        </p:spPr>
        <p:txBody>
          <a:bodyPr/>
          <a:lstStyle/>
          <a:p>
            <a:r>
              <a:rPr lang="en-US" dirty="0">
                <a:latin typeface="Arial Black" panose="020B0A04020102020204" pitchFamily="34" charset="0"/>
                <a:cs typeface="Times New Roman" panose="02020603050405020304" pitchFamily="18" charset="0"/>
              </a:rPr>
              <a:t>LRAUV Export - Technology</a:t>
            </a:r>
            <a:endParaRPr lang="en-US" dirty="0">
              <a:latin typeface="Arial Black" panose="020B0A04020102020204" pitchFamily="34" charset="0"/>
            </a:endParaRPr>
          </a:p>
        </p:txBody>
      </p:sp>
      <p:sp>
        <p:nvSpPr>
          <p:cNvPr id="3" name="Content Placeholder 2">
            <a:extLst>
              <a:ext uri="{FF2B5EF4-FFF2-40B4-BE49-F238E27FC236}">
                <a16:creationId xmlns:a16="http://schemas.microsoft.com/office/drawing/2014/main" id="{70A795E6-9F63-ED1A-D568-83BDE69853B1}"/>
              </a:ext>
            </a:extLst>
          </p:cNvPr>
          <p:cNvSpPr>
            <a:spLocks noGrp="1"/>
          </p:cNvSpPr>
          <p:nvPr>
            <p:ph idx="1"/>
          </p:nvPr>
        </p:nvSpPr>
        <p:spPr>
          <a:xfrm>
            <a:off x="690489" y="1300650"/>
            <a:ext cx="11203745" cy="4497803"/>
          </a:xfrm>
        </p:spPr>
        <p:txBody>
          <a:bodyPr/>
          <a:lstStyle/>
          <a:p>
            <a:r>
              <a:rPr lang="en-US" dirty="0"/>
              <a:t>Requested licensing offers from:</a:t>
            </a:r>
          </a:p>
          <a:p>
            <a:pPr lvl="1"/>
            <a:r>
              <a:rPr lang="en-US" dirty="0"/>
              <a:t>Cellula Robotics, Ocean Power Technologies, </a:t>
            </a:r>
            <a:r>
              <a:rPr lang="en-US" dirty="0" err="1"/>
              <a:t>SeaTrec</a:t>
            </a:r>
            <a:r>
              <a:rPr lang="en-US" dirty="0"/>
              <a:t> and Saab</a:t>
            </a:r>
          </a:p>
          <a:p>
            <a:pPr lvl="1"/>
            <a:r>
              <a:rPr lang="en-US" dirty="0"/>
              <a:t>Teledyne, Kongsberg, Hydroid, ISE</a:t>
            </a:r>
          </a:p>
          <a:p>
            <a:r>
              <a:rPr lang="en-US" dirty="0"/>
              <a:t> You can now buy an LRAUV from Saab, for only $1.3M</a:t>
            </a:r>
          </a:p>
        </p:txBody>
      </p:sp>
      <p:pic>
        <p:nvPicPr>
          <p:cNvPr id="1026" name="Picture 2" descr="No alternative text description for this image">
            <a:extLst>
              <a:ext uri="{FF2B5EF4-FFF2-40B4-BE49-F238E27FC236}">
                <a16:creationId xmlns:a16="http://schemas.microsoft.com/office/drawing/2014/main" id="{73865988-F3D2-3B51-FC34-B57074A3B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8665" y="3809362"/>
            <a:ext cx="3815569" cy="28616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A0FA989-62F7-71D2-CD33-DD826EF63424}"/>
              </a:ext>
            </a:extLst>
          </p:cNvPr>
          <p:cNvSpPr txBox="1"/>
          <p:nvPr/>
        </p:nvSpPr>
        <p:spPr>
          <a:xfrm>
            <a:off x="708660" y="4015103"/>
            <a:ext cx="6101860" cy="2308324"/>
          </a:xfrm>
          <a:prstGeom prst="rect">
            <a:avLst/>
          </a:prstGeom>
          <a:noFill/>
          <a:ln w="25400">
            <a:solidFill>
              <a:schemeClr val="accent2"/>
            </a:solidFill>
          </a:ln>
        </p:spPr>
        <p:txBody>
          <a:bodyPr wrap="square">
            <a:spAutoFit/>
          </a:bodyPr>
          <a:lstStyle/>
          <a:p>
            <a:r>
              <a:rPr lang="en-US" b="0" i="1" dirty="0">
                <a:solidFill>
                  <a:srgbClr val="242424"/>
                </a:solidFill>
                <a:effectLst/>
                <a:latin typeface="Aptos" panose="020B0004020202020204" pitchFamily="34" charset="0"/>
              </a:rPr>
              <a:t>News release from October 10, 2025:</a:t>
            </a:r>
          </a:p>
          <a:p>
            <a:r>
              <a:rPr lang="en-US" b="0" i="0" dirty="0">
                <a:solidFill>
                  <a:srgbClr val="242424"/>
                </a:solidFill>
                <a:effectLst/>
                <a:latin typeface="Aptos" panose="020B0004020202020204" pitchFamily="34" charset="0"/>
              </a:rPr>
              <a:t>Exciting news from Saab, Inc.! </a:t>
            </a:r>
            <a:r>
              <a:rPr lang="en-US" b="0" i="0" dirty="0">
                <a:solidFill>
                  <a:srgbClr val="000000"/>
                </a:solidFill>
                <a:effectLst/>
                <a:latin typeface="Aptos" panose="020B0004020202020204" pitchFamily="34" charset="0"/>
              </a:rPr>
              <a:t>We have recently been selected to deliver a Long Range Autonomous Undersea Vehicle (LRAUV) to @NOAA’s Northeast Fisheries Science Center. This vehicle </a:t>
            </a:r>
            <a:r>
              <a:rPr lang="en-US" b="0" i="0" dirty="0">
                <a:solidFill>
                  <a:srgbClr val="242424"/>
                </a:solidFill>
                <a:effectLst/>
                <a:latin typeface="Aptos" panose="020B0004020202020204" pitchFamily="34" charset="0"/>
              </a:rPr>
              <a:t>will become the next generation platform for offshore scallop bed surveys</a:t>
            </a:r>
            <a:r>
              <a:rPr lang="en-US" b="0" i="0" dirty="0">
                <a:solidFill>
                  <a:srgbClr val="000000"/>
                </a:solidFill>
                <a:effectLst/>
                <a:latin typeface="Aptos" panose="020B0004020202020204" pitchFamily="34" charset="0"/>
              </a:rPr>
              <a:t>, boosting efficiency, helping advance sustainable fisheries and driving marine science forward. #SaabintheSea</a:t>
            </a:r>
            <a:endParaRPr lang="en-US" dirty="0"/>
          </a:p>
        </p:txBody>
      </p:sp>
    </p:spTree>
    <p:extLst>
      <p:ext uri="{BB962C8B-B14F-4D97-AF65-F5344CB8AC3E}">
        <p14:creationId xmlns:p14="http://schemas.microsoft.com/office/powerpoint/2010/main" val="3440281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53C1-07BC-0BF1-4789-BFB70151B90C}"/>
              </a:ext>
            </a:extLst>
          </p:cNvPr>
          <p:cNvSpPr>
            <a:spLocks noGrp="1"/>
          </p:cNvSpPr>
          <p:nvPr>
            <p:ph type="title"/>
          </p:nvPr>
        </p:nvSpPr>
        <p:spPr>
          <a:xfrm>
            <a:off x="584982" y="-14703"/>
            <a:ext cx="10515600" cy="1325563"/>
          </a:xfrm>
        </p:spPr>
        <p:txBody>
          <a:bodyPr/>
          <a:lstStyle/>
          <a:p>
            <a:r>
              <a:rPr lang="en-US" dirty="0"/>
              <a:t>LRAUV Export - Collaborations</a:t>
            </a:r>
          </a:p>
        </p:txBody>
      </p:sp>
      <p:sp>
        <p:nvSpPr>
          <p:cNvPr id="3" name="Content Placeholder 2">
            <a:extLst>
              <a:ext uri="{FF2B5EF4-FFF2-40B4-BE49-F238E27FC236}">
                <a16:creationId xmlns:a16="http://schemas.microsoft.com/office/drawing/2014/main" id="{70A795E6-9F63-ED1A-D568-83BDE69853B1}"/>
              </a:ext>
            </a:extLst>
          </p:cNvPr>
          <p:cNvSpPr>
            <a:spLocks noGrp="1"/>
          </p:cNvSpPr>
          <p:nvPr>
            <p:ph idx="1"/>
          </p:nvPr>
        </p:nvSpPr>
        <p:spPr>
          <a:xfrm>
            <a:off x="403273" y="1039422"/>
            <a:ext cx="11526130" cy="5248836"/>
          </a:xfrm>
        </p:spPr>
        <p:txBody>
          <a:bodyPr>
            <a:normAutofit fontScale="55000" lnSpcReduction="20000"/>
          </a:bodyPr>
          <a:lstStyle/>
          <a:p>
            <a:r>
              <a:rPr lang="en-US" b="1" dirty="0"/>
              <a:t>WHOI</a:t>
            </a:r>
            <a:r>
              <a:rPr lang="en-US" dirty="0"/>
              <a:t>, Amy Kukulya and Mike Jakuba</a:t>
            </a:r>
          </a:p>
          <a:p>
            <a:pPr lvl="1"/>
            <a:r>
              <a:rPr lang="en-US" dirty="0"/>
              <a:t>Licensed to build and operate three LRAUVs – Two are operational: Polaris and Stella</a:t>
            </a:r>
          </a:p>
          <a:p>
            <a:pPr lvl="1"/>
            <a:r>
              <a:rPr lang="en-US" dirty="0"/>
              <a:t>Collaborated on a 5 year DHS funded effort to adapt LRAUV to track oil spills under ice - </a:t>
            </a:r>
            <a:r>
              <a:rPr lang="en-US" i="1" dirty="0">
                <a:solidFill>
                  <a:srgbClr val="0070C0"/>
                </a:solidFill>
              </a:rPr>
              <a:t>Pubs</a:t>
            </a:r>
            <a:endParaRPr lang="en-US" i="1" dirty="0">
              <a:solidFill>
                <a:srgbClr val="0070C0"/>
              </a:solidFill>
              <a:effectLst/>
            </a:endParaRPr>
          </a:p>
          <a:p>
            <a:pPr lvl="1">
              <a:spcBef>
                <a:spcPts val="0"/>
              </a:spcBef>
            </a:pPr>
            <a:r>
              <a:rPr lang="en-US" dirty="0"/>
              <a:t>WHOI routinely performs seafloor scallop surveys for NOAA NMFS</a:t>
            </a:r>
          </a:p>
          <a:p>
            <a:pPr lvl="1">
              <a:spcBef>
                <a:spcPts val="0"/>
              </a:spcBef>
            </a:pPr>
            <a:r>
              <a:rPr lang="en-US" dirty="0"/>
              <a:t>WHOI Salinity-Intrusion Front tracking – </a:t>
            </a:r>
            <a:r>
              <a:rPr lang="en-US" i="1" dirty="0">
                <a:solidFill>
                  <a:srgbClr val="0070C0"/>
                </a:solidFill>
              </a:rPr>
              <a:t>Pub</a:t>
            </a:r>
          </a:p>
          <a:p>
            <a:pPr marL="457200" lvl="1" indent="0">
              <a:spcBef>
                <a:spcPts val="0"/>
              </a:spcBef>
              <a:buNone/>
            </a:pPr>
            <a:endParaRPr lang="en-US" dirty="0"/>
          </a:p>
          <a:p>
            <a:pPr>
              <a:spcBef>
                <a:spcPts val="0"/>
              </a:spcBef>
            </a:pPr>
            <a:r>
              <a:rPr lang="en-US" b="1" dirty="0"/>
              <a:t>University of Hawaii,</a:t>
            </a:r>
            <a:r>
              <a:rPr lang="en-US" dirty="0"/>
              <a:t> Dave Karl and Ed DeLong, </a:t>
            </a:r>
          </a:p>
          <a:p>
            <a:pPr lvl="1">
              <a:spcBef>
                <a:spcPts val="0"/>
              </a:spcBef>
            </a:pPr>
            <a:r>
              <a:rPr lang="en-US" dirty="0"/>
              <a:t>Develop and open ocean microbial observatory</a:t>
            </a:r>
          </a:p>
          <a:p>
            <a:pPr lvl="1"/>
            <a:r>
              <a:rPr lang="en-US" dirty="0"/>
              <a:t>NSF funding to manufactured three LRAUVs: Ahi, Aku and Opah – all Hawaiian names of local fish</a:t>
            </a:r>
          </a:p>
          <a:p>
            <a:pPr lvl="1"/>
            <a:r>
              <a:rPr lang="en-US" dirty="0"/>
              <a:t>Eddies Experiment on the </a:t>
            </a:r>
            <a:r>
              <a:rPr lang="en-US" dirty="0" err="1"/>
              <a:t>Falkor</a:t>
            </a:r>
            <a:r>
              <a:rPr lang="en-US" dirty="0"/>
              <a:t> – </a:t>
            </a:r>
            <a:r>
              <a:rPr lang="en-US" i="1" dirty="0">
                <a:solidFill>
                  <a:srgbClr val="0070C0"/>
                </a:solidFill>
              </a:rPr>
              <a:t>Pub</a:t>
            </a:r>
          </a:p>
          <a:p>
            <a:pPr lvl="1"/>
            <a:r>
              <a:rPr lang="en-US" dirty="0"/>
              <a:t>Lost staff due to funding cuts and eventually the vehicles were returned to MBARI</a:t>
            </a:r>
          </a:p>
          <a:p>
            <a:pPr lvl="2"/>
            <a:r>
              <a:rPr lang="en-US" dirty="0"/>
              <a:t>Ahi and Aku were refurbished with funding from USGS for Great Lakes science</a:t>
            </a:r>
          </a:p>
          <a:p>
            <a:pPr lvl="2"/>
            <a:r>
              <a:rPr lang="en-US" dirty="0"/>
              <a:t>Opah was rebuilt as the 1500 meter depth rated Mesopelagic LRAUV </a:t>
            </a:r>
          </a:p>
          <a:p>
            <a:r>
              <a:rPr lang="en-US" b="1" dirty="0"/>
              <a:t>USGS, </a:t>
            </a:r>
            <a:r>
              <a:rPr lang="en-US" dirty="0"/>
              <a:t>Great Lakes Science Center, Peter </a:t>
            </a:r>
            <a:r>
              <a:rPr lang="en-US" dirty="0" err="1"/>
              <a:t>Esselman</a:t>
            </a:r>
            <a:r>
              <a:rPr lang="en-US" dirty="0"/>
              <a:t>,  Hannah Blair (Cornell) and </a:t>
            </a:r>
            <a:r>
              <a:rPr lang="en-US" dirty="0" err="1"/>
              <a:t>Murulee</a:t>
            </a:r>
            <a:r>
              <a:rPr lang="en-US" dirty="0"/>
              <a:t> </a:t>
            </a:r>
            <a:r>
              <a:rPr lang="en-US" dirty="0" err="1"/>
              <a:t>Byappanahalli</a:t>
            </a:r>
            <a:r>
              <a:rPr lang="en-US" dirty="0"/>
              <a:t>,</a:t>
            </a:r>
          </a:p>
          <a:p>
            <a:pPr lvl="1"/>
            <a:r>
              <a:rPr lang="en-US" dirty="0"/>
              <a:t>Improved fisheries bioacoustics surveys and an investigation into the microbiome of the Great Lakes</a:t>
            </a:r>
          </a:p>
          <a:p>
            <a:pPr lvl="1"/>
            <a:r>
              <a:rPr lang="en-US" dirty="0"/>
              <a:t>Two </a:t>
            </a:r>
            <a:r>
              <a:rPr lang="en-US" i="1" dirty="0">
                <a:solidFill>
                  <a:srgbClr val="0070C0"/>
                </a:solidFill>
              </a:rPr>
              <a:t>pubs</a:t>
            </a:r>
            <a:r>
              <a:rPr lang="en-US" dirty="0"/>
              <a:t> in review  </a:t>
            </a:r>
            <a:endParaRPr lang="en-US" b="1" dirty="0"/>
          </a:p>
          <a:p>
            <a:r>
              <a:rPr lang="en-US" b="1" dirty="0"/>
              <a:t>JPL</a:t>
            </a:r>
            <a:r>
              <a:rPr lang="en-US" dirty="0"/>
              <a:t>, Andrew Branch and Steve Chien </a:t>
            </a:r>
          </a:p>
          <a:p>
            <a:pPr lvl="1"/>
            <a:r>
              <a:rPr lang="en-US" dirty="0"/>
              <a:t>Developed Front tracking/local maxima search algorithms; testing in Monterey Bay, Two </a:t>
            </a:r>
            <a:r>
              <a:rPr lang="en-US" i="1" dirty="0">
                <a:solidFill>
                  <a:srgbClr val="0070C0"/>
                </a:solidFill>
              </a:rPr>
              <a:t>pubs</a:t>
            </a:r>
          </a:p>
          <a:p>
            <a:r>
              <a:rPr lang="en-US" b="1" dirty="0"/>
              <a:t>University of Porto </a:t>
            </a:r>
            <a:r>
              <a:rPr lang="en-US" dirty="0"/>
              <a:t>–João Sousa and Bernardo Gabriel, </a:t>
            </a:r>
          </a:p>
          <a:p>
            <a:pPr lvl="1"/>
            <a:r>
              <a:rPr lang="en-US" dirty="0"/>
              <a:t>Various technology sharing projects</a:t>
            </a:r>
          </a:p>
          <a:p>
            <a:pPr lvl="1"/>
            <a:r>
              <a:rPr lang="en-US" dirty="0"/>
              <a:t>Hosted a </a:t>
            </a:r>
            <a:r>
              <a:rPr lang="en-US" dirty="0" err="1"/>
              <a:t>Fullbright</a:t>
            </a:r>
            <a:r>
              <a:rPr lang="en-US" dirty="0"/>
              <a:t> student (Gabriel) at MBARI to develop a universal communications Module, </a:t>
            </a:r>
            <a:r>
              <a:rPr lang="en-US" i="1" dirty="0">
                <a:solidFill>
                  <a:srgbClr val="0070C0"/>
                </a:solidFill>
              </a:rPr>
              <a:t>Pub</a:t>
            </a:r>
          </a:p>
          <a:p>
            <a:pPr marL="457200" lvl="1" indent="0">
              <a:buNone/>
            </a:pPr>
            <a:endParaRPr lang="en-US" dirty="0">
              <a:effectLst/>
            </a:endParaRPr>
          </a:p>
          <a:p>
            <a:pPr>
              <a:spcBef>
                <a:spcPts val="0"/>
              </a:spcBef>
            </a:pPr>
            <a:r>
              <a:rPr lang="en-US" sz="2700" b="1" dirty="0"/>
              <a:t>NTNU</a:t>
            </a:r>
            <a:r>
              <a:rPr lang="en-US" sz="2700" dirty="0"/>
              <a:t> (Norwegian University of Science and Technology), Martin Ludvigsen</a:t>
            </a:r>
          </a:p>
          <a:p>
            <a:pPr lvl="1">
              <a:spcBef>
                <a:spcPts val="0"/>
              </a:spcBef>
            </a:pPr>
            <a:r>
              <a:rPr lang="en-US" dirty="0"/>
              <a:t>Future </a:t>
            </a:r>
            <a:r>
              <a:rPr lang="en-US" dirty="0" err="1"/>
              <a:t>Fullbright</a:t>
            </a:r>
            <a:r>
              <a:rPr lang="en-US" dirty="0"/>
              <a:t>, Grad student project or Post Doc collaboration</a:t>
            </a:r>
          </a:p>
          <a:p>
            <a:pPr>
              <a:spcBef>
                <a:spcPts val="0"/>
              </a:spcBef>
            </a:pPr>
            <a:endParaRPr lang="en-US" dirty="0"/>
          </a:p>
          <a:p>
            <a:pPr>
              <a:spcBef>
                <a:spcPts val="0"/>
              </a:spcBef>
            </a:pPr>
            <a:r>
              <a:rPr lang="en-US" b="1" dirty="0"/>
              <a:t>Johns Hopkins University, </a:t>
            </a:r>
            <a:r>
              <a:rPr lang="en-US" dirty="0"/>
              <a:t>Jim Bellingham and Tanya </a:t>
            </a:r>
            <a:r>
              <a:rPr lang="en-US" dirty="0" err="1"/>
              <a:t>Tebcherani</a:t>
            </a:r>
            <a:endParaRPr lang="en-US" dirty="0"/>
          </a:p>
          <a:p>
            <a:pPr lvl="1">
              <a:spcBef>
                <a:spcPts val="0"/>
              </a:spcBef>
            </a:pPr>
            <a:r>
              <a:rPr lang="en-US" dirty="0"/>
              <a:t>Grad student projects on LRAUV and seeking joint funding for Arctic work</a:t>
            </a:r>
          </a:p>
          <a:p>
            <a:pPr lvl="1">
              <a:spcBef>
                <a:spcPts val="0"/>
              </a:spcBef>
            </a:pPr>
            <a:endParaRPr lang="en-US" sz="900" dirty="0"/>
          </a:p>
          <a:p>
            <a:pPr lvl="2"/>
            <a:endParaRPr lang="en-US" dirty="0"/>
          </a:p>
        </p:txBody>
      </p:sp>
    </p:spTree>
    <p:extLst>
      <p:ext uri="{BB962C8B-B14F-4D97-AF65-F5344CB8AC3E}">
        <p14:creationId xmlns:p14="http://schemas.microsoft.com/office/powerpoint/2010/main" val="985291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825E4-A210-4546-B6C5-C404BE5E2D52}"/>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2F861BC7-DD0B-4522-9675-65FD4AEF2353}"/>
              </a:ext>
            </a:extLst>
          </p:cNvPr>
          <p:cNvSpPr>
            <a:spLocks noGrp="1"/>
          </p:cNvSpPr>
          <p:nvPr>
            <p:ph idx="1"/>
          </p:nvPr>
        </p:nvSpPr>
        <p:spPr>
          <a:xfrm>
            <a:off x="259772" y="1493116"/>
            <a:ext cx="11672456" cy="4351338"/>
          </a:xfrm>
        </p:spPr>
        <p:txBody>
          <a:bodyPr>
            <a:normAutofit fontScale="92500" lnSpcReduction="20000"/>
          </a:bodyPr>
          <a:lstStyle/>
          <a:p>
            <a:r>
              <a:rPr lang="en-US" dirty="0"/>
              <a:t>The Packard Foundation</a:t>
            </a:r>
          </a:p>
          <a:p>
            <a:r>
              <a:rPr lang="en-US" dirty="0"/>
              <a:t>James Bellingham, Johns Hopkins University, Institute for Assured Autonomy</a:t>
            </a:r>
          </a:p>
          <a:p>
            <a:r>
              <a:rPr lang="en-US" dirty="0"/>
              <a:t>LRAUV team: Brian </a:t>
            </a:r>
            <a:r>
              <a:rPr lang="en-US" dirty="0" err="1"/>
              <a:t>Kieft</a:t>
            </a:r>
            <a:r>
              <a:rPr lang="en-US" dirty="0"/>
              <a:t>, </a:t>
            </a:r>
            <a:r>
              <a:rPr lang="en-US" dirty="0" err="1"/>
              <a:t>Yanwu</a:t>
            </a:r>
            <a:r>
              <a:rPr lang="en-US" dirty="0"/>
              <a:t> Zhang, Ben </a:t>
            </a:r>
            <a:r>
              <a:rPr lang="en-US" dirty="0" err="1"/>
              <a:t>Raanan</a:t>
            </a:r>
            <a:r>
              <a:rPr lang="en-US" dirty="0"/>
              <a:t>, Jon Erikson, Denis </a:t>
            </a:r>
            <a:r>
              <a:rPr lang="en-US" dirty="0" err="1"/>
              <a:t>Klimov</a:t>
            </a:r>
            <a:r>
              <a:rPr lang="en-US" dirty="0"/>
              <a:t>, Ed Mellinger, Mark Chaffey, Carlos Rueda, Tom O’Reilly, Rob McEwen, Brent Jones, Erik </a:t>
            </a:r>
            <a:r>
              <a:rPr lang="en-US" dirty="0" err="1"/>
              <a:t>Trauschke</a:t>
            </a:r>
            <a:r>
              <a:rPr lang="en-US" dirty="0"/>
              <a:t>, Chris Wahl, Paul Roberts, Thom Maughan and Quinn </a:t>
            </a:r>
            <a:r>
              <a:rPr lang="en-US" dirty="0" err="1"/>
              <a:t>Shemet</a:t>
            </a:r>
            <a:endParaRPr lang="en-US" dirty="0"/>
          </a:p>
          <a:p>
            <a:r>
              <a:rPr lang="en-US" dirty="0"/>
              <a:t>Rover Team: Alana Sherman, Paul McGill, Rich Henthorn, Johnny </a:t>
            </a:r>
            <a:r>
              <a:rPr lang="en-US" dirty="0" err="1"/>
              <a:t>Ferreria</a:t>
            </a:r>
            <a:endParaRPr lang="en-US" dirty="0"/>
          </a:p>
          <a:p>
            <a:r>
              <a:rPr lang="en-US" dirty="0"/>
              <a:t>MBARI Scientists: Chris </a:t>
            </a:r>
            <a:r>
              <a:rPr lang="en-US" dirty="0" err="1"/>
              <a:t>Scholin</a:t>
            </a:r>
            <a:r>
              <a:rPr lang="en-US" dirty="0"/>
              <a:t>, Francisco Chavez, Kelly Benoit-Bird, John Ryan, Steve Haddock, Monique </a:t>
            </a:r>
            <a:r>
              <a:rPr lang="en-US" dirty="0" err="1"/>
              <a:t>Messie</a:t>
            </a:r>
            <a:r>
              <a:rPr lang="en-US" dirty="0"/>
              <a:t>, </a:t>
            </a:r>
            <a:r>
              <a:rPr lang="en-US" dirty="0" err="1"/>
              <a:t>Kakani</a:t>
            </a:r>
            <a:r>
              <a:rPr lang="en-US" dirty="0"/>
              <a:t> </a:t>
            </a:r>
            <a:r>
              <a:rPr lang="en-US" dirty="0" err="1"/>
              <a:t>Katija</a:t>
            </a:r>
            <a:r>
              <a:rPr lang="en-US" dirty="0"/>
              <a:t>, Henry Ruhl, Ken Smith</a:t>
            </a:r>
          </a:p>
          <a:p>
            <a:r>
              <a:rPr lang="en-US" dirty="0"/>
              <a:t>External Collaborators: Amy </a:t>
            </a:r>
            <a:r>
              <a:rPr lang="en-US" dirty="0" err="1"/>
              <a:t>Kukulya</a:t>
            </a:r>
            <a:r>
              <a:rPr lang="en-US" dirty="0"/>
              <a:t> and Dana </a:t>
            </a:r>
            <a:r>
              <a:rPr lang="en-US" dirty="0" err="1"/>
              <a:t>Yoerger</a:t>
            </a:r>
            <a:r>
              <a:rPr lang="en-US" dirty="0"/>
              <a:t>  (WHOI), Steve Rock (Stanford), Andrew Branch (JPL), Dave Karl and Edward DeLong (UH), Steve Ruberg (NOAA), Pete </a:t>
            </a:r>
            <a:r>
              <a:rPr lang="en-US" dirty="0" err="1"/>
              <a:t>Esselman</a:t>
            </a:r>
            <a:r>
              <a:rPr lang="en-US" dirty="0"/>
              <a:t> (USGS)</a:t>
            </a:r>
          </a:p>
          <a:p>
            <a:pPr marL="0" indent="0">
              <a:buNone/>
            </a:pPr>
            <a:endParaRPr lang="en-US" dirty="0"/>
          </a:p>
        </p:txBody>
      </p:sp>
    </p:spTree>
    <p:extLst>
      <p:ext uri="{BB962C8B-B14F-4D97-AF65-F5344CB8AC3E}">
        <p14:creationId xmlns:p14="http://schemas.microsoft.com/office/powerpoint/2010/main" val="1973237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https://sanctuarysimon.org/regional_images/monitoring_projects/100449_fi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097" y="4756073"/>
            <a:ext cx="3918887" cy="2161919"/>
          </a:xfrm>
          <a:prstGeom prst="rect">
            <a:avLst/>
          </a:prstGeom>
          <a:noFill/>
          <a:extLst>
            <a:ext uri="{909E8E84-426E-40DD-AFC4-6F175D3DCCD1}">
              <a14:hiddenFill xmlns:a14="http://schemas.microsoft.com/office/drawing/2010/main">
                <a:solidFill>
                  <a:srgbClr val="FFFFFF"/>
                </a:solidFill>
              </a14:hiddenFill>
            </a:ext>
          </a:extLst>
        </p:spPr>
      </p:pic>
      <p:sp>
        <p:nvSpPr>
          <p:cNvPr id="64" name="Rounded Rectangle 63"/>
          <p:cNvSpPr/>
          <p:nvPr/>
        </p:nvSpPr>
        <p:spPr>
          <a:xfrm>
            <a:off x="615462" y="1147864"/>
            <a:ext cx="5591907" cy="3682043"/>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p:cNvSpPr txBox="1"/>
          <p:nvPr/>
        </p:nvSpPr>
        <p:spPr>
          <a:xfrm>
            <a:off x="5276680" y="709991"/>
            <a:ext cx="2380608" cy="369332"/>
          </a:xfrm>
          <a:prstGeom prst="rect">
            <a:avLst/>
          </a:prstGeom>
          <a:noFill/>
        </p:spPr>
        <p:txBody>
          <a:bodyPr wrap="square" rtlCol="0">
            <a:spAutoFit/>
          </a:bodyPr>
          <a:lstStyle/>
          <a:p>
            <a:r>
              <a:rPr lang="en-US" dirty="0"/>
              <a:t>2025 - 2029</a:t>
            </a:r>
          </a:p>
        </p:txBody>
      </p:sp>
      <p:sp>
        <p:nvSpPr>
          <p:cNvPr id="2" name="TextBox 1"/>
          <p:cNvSpPr txBox="1"/>
          <p:nvPr/>
        </p:nvSpPr>
        <p:spPr>
          <a:xfrm>
            <a:off x="703385" y="1332531"/>
            <a:ext cx="5357446" cy="3170099"/>
          </a:xfrm>
          <a:prstGeom prst="rect">
            <a:avLst/>
          </a:prstGeom>
          <a:noFill/>
        </p:spPr>
        <p:txBody>
          <a:bodyPr wrap="square" rtlCol="0">
            <a:spAutoFit/>
          </a:bodyPr>
          <a:lstStyle/>
          <a:p>
            <a:pPr marL="285750" indent="-285750">
              <a:buFont typeface="Arial" panose="020B0604020202020204" pitchFamily="34" charset="0"/>
              <a:buChar char="•"/>
            </a:pPr>
            <a:r>
              <a:rPr lang="en-US" sz="2000" u="sng" dirty="0"/>
              <a:t>Find</a:t>
            </a:r>
            <a:r>
              <a:rPr lang="en-US" sz="2000" dirty="0"/>
              <a:t>, follow and sample hot spots, anywhere, for </a:t>
            </a:r>
            <a:r>
              <a:rPr lang="en-US" sz="2000" u="sng" dirty="0"/>
              <a:t>months</a:t>
            </a:r>
            <a:r>
              <a:rPr lang="en-US" sz="2000" dirty="0"/>
              <a:t> on end</a:t>
            </a:r>
          </a:p>
          <a:p>
            <a:pPr marL="285750" indent="-285750">
              <a:buFont typeface="Arial" panose="020B0604020202020204" pitchFamily="34" charset="0"/>
              <a:buChar char="•"/>
            </a:pPr>
            <a:r>
              <a:rPr lang="en-US" sz="2000" dirty="0"/>
              <a:t>Enable true </a:t>
            </a:r>
            <a:r>
              <a:rPr lang="en-US" sz="2000" u="sng" dirty="0"/>
              <a:t>autonomy</a:t>
            </a:r>
            <a:r>
              <a:rPr lang="en-US" sz="2000" dirty="0"/>
              <a:t> aboard individual and groups of vehicles to answer our questions and solve any new problems along the way</a:t>
            </a:r>
          </a:p>
          <a:p>
            <a:pPr marL="285750" indent="-285750">
              <a:buFont typeface="Arial" panose="020B0604020202020204" pitchFamily="34" charset="0"/>
              <a:buChar char="•"/>
            </a:pPr>
            <a:r>
              <a:rPr lang="en-US" sz="2000" dirty="0"/>
              <a:t>Map and </a:t>
            </a:r>
            <a:r>
              <a:rPr lang="en-US" sz="2000" u="sng" dirty="0"/>
              <a:t>image</a:t>
            </a:r>
            <a:r>
              <a:rPr lang="en-US" sz="2000" dirty="0"/>
              <a:t> in complex terrain down to </a:t>
            </a:r>
            <a:r>
              <a:rPr lang="en-US" sz="2000" u="sng" dirty="0"/>
              <a:t>1500m</a:t>
            </a:r>
          </a:p>
          <a:p>
            <a:pPr marL="285750" indent="-285750">
              <a:buFont typeface="Arial" panose="020B0604020202020204" pitchFamily="34" charset="0"/>
              <a:buChar char="•"/>
            </a:pPr>
            <a:r>
              <a:rPr lang="en-US" sz="2000" dirty="0"/>
              <a:t>Watch a legion of new users around the world extend MBARI’s success with their own LRAUV applications and discoveries</a:t>
            </a:r>
          </a:p>
        </p:txBody>
      </p:sp>
      <p:pic>
        <p:nvPicPr>
          <p:cNvPr id="3" name="Picture 2"/>
          <p:cNvPicPr>
            <a:picLocks noChangeAspect="1"/>
          </p:cNvPicPr>
          <p:nvPr/>
        </p:nvPicPr>
        <p:blipFill>
          <a:blip r:embed="rId3"/>
          <a:stretch>
            <a:fillRect/>
          </a:stretch>
        </p:blipFill>
        <p:spPr>
          <a:xfrm>
            <a:off x="4432103" y="4157862"/>
            <a:ext cx="1541843" cy="108149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6984" y="1229222"/>
            <a:ext cx="4675801" cy="5411805"/>
          </a:xfrm>
          <a:prstGeom prst="rect">
            <a:avLst/>
          </a:prstGeom>
        </p:spPr>
      </p:pic>
      <p:sp>
        <p:nvSpPr>
          <p:cNvPr id="8" name="TextBox 7"/>
          <p:cNvSpPr txBox="1"/>
          <p:nvPr/>
        </p:nvSpPr>
        <p:spPr>
          <a:xfrm>
            <a:off x="2355626" y="125216"/>
            <a:ext cx="8617175" cy="769441"/>
          </a:xfrm>
          <a:prstGeom prst="rect">
            <a:avLst/>
          </a:prstGeom>
          <a:noFill/>
        </p:spPr>
        <p:txBody>
          <a:bodyPr wrap="square" rtlCol="0">
            <a:spAutoFit/>
          </a:bodyPr>
          <a:lstStyle/>
          <a:p>
            <a:r>
              <a:rPr lang="en-US" sz="4400" dirty="0"/>
              <a:t>Where Do We Think We’re Heading?</a:t>
            </a:r>
          </a:p>
        </p:txBody>
      </p:sp>
      <p:pic>
        <p:nvPicPr>
          <p:cNvPr id="53"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414" y="5449795"/>
            <a:ext cx="1880627" cy="1251395"/>
          </a:xfrm>
          <a:prstGeom prst="rect">
            <a:avLst/>
          </a:prstGeom>
        </p:spPr>
      </p:pic>
    </p:spTree>
    <p:extLst>
      <p:ext uri="{BB962C8B-B14F-4D97-AF65-F5344CB8AC3E}">
        <p14:creationId xmlns:p14="http://schemas.microsoft.com/office/powerpoint/2010/main" val="23986496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A226-EE65-BBA7-85A1-53DC7A6F4AF5}"/>
              </a:ext>
            </a:extLst>
          </p:cNvPr>
          <p:cNvSpPr>
            <a:spLocks noGrp="1"/>
          </p:cNvSpPr>
          <p:nvPr>
            <p:ph type="title"/>
          </p:nvPr>
        </p:nvSpPr>
        <p:spPr>
          <a:xfrm>
            <a:off x="546296" y="0"/>
            <a:ext cx="10972800" cy="1143000"/>
          </a:xfrm>
        </p:spPr>
        <p:txBody>
          <a:bodyPr/>
          <a:lstStyle/>
          <a:p>
            <a:r>
              <a:rPr lang="en-US" dirty="0"/>
              <a:t>LRAUV Science Publications 1/3</a:t>
            </a:r>
          </a:p>
        </p:txBody>
      </p:sp>
      <p:sp>
        <p:nvSpPr>
          <p:cNvPr id="3" name="TextBox 2">
            <a:extLst>
              <a:ext uri="{FF2B5EF4-FFF2-40B4-BE49-F238E27FC236}">
                <a16:creationId xmlns:a16="http://schemas.microsoft.com/office/drawing/2014/main" id="{EF9712B7-5627-3BC9-F374-5D8EB9794F52}"/>
              </a:ext>
            </a:extLst>
          </p:cNvPr>
          <p:cNvSpPr txBox="1"/>
          <p:nvPr/>
        </p:nvSpPr>
        <p:spPr>
          <a:xfrm>
            <a:off x="546296" y="1055077"/>
            <a:ext cx="10916529" cy="5324535"/>
          </a:xfrm>
          <a:prstGeom prst="rect">
            <a:avLst/>
          </a:prstGeom>
          <a:noFill/>
        </p:spPr>
        <p:txBody>
          <a:bodyPr wrap="square" rtlCol="0">
            <a:spAutoFit/>
          </a:bodyPr>
          <a:lstStyle/>
          <a:p>
            <a:pPr algn="r"/>
            <a:r>
              <a:rPr lang="en-US" sz="1000" dirty="0">
                <a:effectLst/>
              </a:rPr>
              <a:t>[1]</a:t>
            </a:r>
          </a:p>
          <a:p>
            <a:pPr algn="r"/>
            <a:r>
              <a:rPr lang="en-US" sz="1000" dirty="0">
                <a:effectLst/>
              </a:rPr>
              <a:t>[2]</a:t>
            </a:r>
          </a:p>
          <a:p>
            <a:pPr>
              <a:spcBef>
                <a:spcPts val="0"/>
              </a:spcBef>
              <a:spcAft>
                <a:spcPts val="0"/>
              </a:spcAft>
            </a:pPr>
            <a:r>
              <a:rPr lang="en-US" sz="1000" dirty="0">
                <a:effectLst/>
              </a:rPr>
              <a:t>D. H. </a:t>
            </a:r>
            <a:r>
              <a:rPr lang="en-US" sz="1000" dirty="0" err="1">
                <a:effectLst/>
              </a:rPr>
              <a:t>Bennion</a:t>
            </a:r>
            <a:r>
              <a:rPr lang="en-US" sz="1000" dirty="0">
                <a:effectLst/>
              </a:rPr>
              <a:t>, D. M. Warner, P. C. </a:t>
            </a:r>
            <a:r>
              <a:rPr lang="en-US" sz="1000" dirty="0" err="1">
                <a:effectLst/>
              </a:rPr>
              <a:t>Esselman</a:t>
            </a:r>
            <a:r>
              <a:rPr lang="en-US" sz="1000" dirty="0">
                <a:effectLst/>
              </a:rPr>
              <a:t>, B. Hobson, and B. </a:t>
            </a:r>
            <a:r>
              <a:rPr lang="en-US" sz="1000" dirty="0" err="1">
                <a:effectLst/>
              </a:rPr>
              <a:t>Kieft</a:t>
            </a:r>
            <a:r>
              <a:rPr lang="en-US" sz="1000" dirty="0">
                <a:effectLst/>
              </a:rPr>
              <a:t>, “A comparison of chlorophyll a values obtained from an autonomous underwater vehicle to satellite-based measures for Lake Michigan,” </a:t>
            </a:r>
            <a:r>
              <a:rPr lang="en-US" sz="1000" i="1" dirty="0">
                <a:effectLst/>
              </a:rPr>
              <a:t>Journal of Great Lakes Research</a:t>
            </a:r>
            <a:r>
              <a:rPr lang="en-US" sz="1000" dirty="0">
                <a:effectLst/>
              </a:rPr>
              <a:t>, May 2019, </a:t>
            </a:r>
            <a:r>
              <a:rPr lang="en-US" sz="1000" dirty="0" err="1">
                <a:effectLst/>
              </a:rPr>
              <a:t>doi</a:t>
            </a:r>
            <a:r>
              <a:rPr lang="en-US" sz="1000" dirty="0">
                <a:effectLst/>
              </a:rPr>
              <a:t>: </a:t>
            </a:r>
            <a:r>
              <a:rPr lang="en-US" sz="1000" dirty="0">
                <a:effectLst/>
                <a:hlinkClick r:id="rId2"/>
              </a:rPr>
              <a:t>10.1016/j.jglr.2019.04.003</a:t>
            </a:r>
            <a:r>
              <a:rPr lang="en-US" sz="1000" dirty="0">
                <a:effectLst/>
              </a:rPr>
              <a:t>.</a:t>
            </a:r>
          </a:p>
          <a:p>
            <a:pPr algn="r"/>
            <a:r>
              <a:rPr lang="en-US" sz="1000" dirty="0">
                <a:effectLst/>
              </a:rPr>
              <a:t>[3]</a:t>
            </a:r>
          </a:p>
          <a:p>
            <a:pPr>
              <a:spcBef>
                <a:spcPts val="0"/>
              </a:spcBef>
              <a:spcAft>
                <a:spcPts val="0"/>
              </a:spcAft>
            </a:pPr>
            <a:r>
              <a:rPr lang="en-US" sz="1000" dirty="0">
                <a:effectLst/>
              </a:rPr>
              <a:t>J. Birch </a:t>
            </a:r>
            <a:r>
              <a:rPr lang="en-US" sz="1000" i="1" dirty="0">
                <a:effectLst/>
              </a:rPr>
              <a:t>et al.</a:t>
            </a:r>
            <a:r>
              <a:rPr lang="en-US" sz="1000" dirty="0">
                <a:effectLst/>
              </a:rPr>
              <a:t>, “Autonomous Targeted Sampling of the Deep Chlorophyll Maximum Layer in a Subtropical North Pacific Eddy,” in </a:t>
            </a:r>
            <a:r>
              <a:rPr lang="en-US" sz="1000" i="1" dirty="0">
                <a:effectLst/>
              </a:rPr>
              <a:t>OCEANS 2018 MTS/IEEE Charleston</a:t>
            </a:r>
            <a:r>
              <a:rPr lang="en-US" sz="1000" dirty="0">
                <a:effectLst/>
              </a:rPr>
              <a:t>, Charleston, SC: IEEE, Oct. 2018, pp. 1–5. </a:t>
            </a:r>
            <a:r>
              <a:rPr lang="en-US" sz="1000" dirty="0" err="1">
                <a:effectLst/>
              </a:rPr>
              <a:t>doi</a:t>
            </a:r>
            <a:r>
              <a:rPr lang="en-US" sz="1000" dirty="0">
                <a:effectLst/>
              </a:rPr>
              <a:t>: </a:t>
            </a:r>
            <a:r>
              <a:rPr lang="en-US" sz="1000" dirty="0">
                <a:effectLst/>
                <a:hlinkClick r:id="rId3"/>
              </a:rPr>
              <a:t>10.1109/OCEANS.2018.8604898</a:t>
            </a:r>
            <a:r>
              <a:rPr lang="en-US" sz="1000" dirty="0">
                <a:effectLst/>
              </a:rPr>
              <a:t>.</a:t>
            </a:r>
          </a:p>
          <a:p>
            <a:pPr algn="r"/>
            <a:r>
              <a:rPr lang="en-US" sz="1000" dirty="0">
                <a:effectLst/>
              </a:rPr>
              <a:t>[4]</a:t>
            </a:r>
          </a:p>
          <a:p>
            <a:pPr>
              <a:spcBef>
                <a:spcPts val="0"/>
              </a:spcBef>
              <a:spcAft>
                <a:spcPts val="0"/>
              </a:spcAft>
            </a:pPr>
            <a:r>
              <a:rPr lang="en-US" sz="1000" dirty="0">
                <a:effectLst/>
              </a:rPr>
              <a:t>A. Branch </a:t>
            </a:r>
            <a:r>
              <a:rPr lang="en-US" sz="1000" i="1" dirty="0">
                <a:effectLst/>
              </a:rPr>
              <a:t>et al.</a:t>
            </a:r>
            <a:r>
              <a:rPr lang="en-US" sz="1000" dirty="0">
                <a:effectLst/>
              </a:rPr>
              <a:t>, “Front delineation and tracking with multiple underwater vehicles,” </a:t>
            </a:r>
            <a:r>
              <a:rPr lang="en-US" sz="1000" i="1" dirty="0">
                <a:effectLst/>
              </a:rPr>
              <a:t>Journal of Field Robotics</a:t>
            </a:r>
            <a:r>
              <a:rPr lang="en-US" sz="1000" dirty="0">
                <a:effectLst/>
              </a:rPr>
              <a:t>, Dec. 2018, </a:t>
            </a:r>
            <a:r>
              <a:rPr lang="en-US" sz="1000" dirty="0" err="1">
                <a:effectLst/>
              </a:rPr>
              <a:t>doi</a:t>
            </a:r>
            <a:r>
              <a:rPr lang="en-US" sz="1000" dirty="0">
                <a:effectLst/>
              </a:rPr>
              <a:t>: </a:t>
            </a:r>
            <a:r>
              <a:rPr lang="en-US" sz="1000" dirty="0">
                <a:effectLst/>
                <a:hlinkClick r:id="rId4"/>
              </a:rPr>
              <a:t>10.1002/rob.21853</a:t>
            </a:r>
            <a:r>
              <a:rPr lang="en-US" sz="1000" dirty="0">
                <a:effectLst/>
              </a:rPr>
              <a:t>.</a:t>
            </a:r>
          </a:p>
          <a:p>
            <a:pPr algn="r"/>
            <a:r>
              <a:rPr lang="en-US" sz="1000" dirty="0">
                <a:effectLst/>
              </a:rPr>
              <a:t>[5]</a:t>
            </a:r>
          </a:p>
          <a:p>
            <a:pPr>
              <a:spcBef>
                <a:spcPts val="0"/>
              </a:spcBef>
              <a:spcAft>
                <a:spcPts val="0"/>
              </a:spcAft>
            </a:pPr>
            <a:r>
              <a:rPr lang="en-US" sz="1000" dirty="0">
                <a:effectLst/>
              </a:rPr>
              <a:t>A. Branch </a:t>
            </a:r>
            <a:r>
              <a:rPr lang="en-US" sz="1000" i="1" dirty="0">
                <a:effectLst/>
              </a:rPr>
              <a:t>et al.</a:t>
            </a:r>
            <a:r>
              <a:rPr lang="en-US" sz="1000" dirty="0">
                <a:effectLst/>
              </a:rPr>
              <a:t>, “Demonstration of Autonomous Nested Search for Local Maxima Using an Unmanned Underwater Vehicle,” in </a:t>
            </a:r>
            <a:r>
              <a:rPr lang="en-US" sz="1000" i="1" dirty="0">
                <a:effectLst/>
              </a:rPr>
              <a:t>2020 IEEE International Conference on Robotics and Automation (ICRA)</a:t>
            </a:r>
            <a:r>
              <a:rPr lang="en-US" sz="1000" dirty="0">
                <a:effectLst/>
              </a:rPr>
              <a:t>, Paris, France: IEEE, May 2020, pp. 1888–1895. </a:t>
            </a:r>
            <a:r>
              <a:rPr lang="en-US" sz="1000" dirty="0" err="1">
                <a:effectLst/>
              </a:rPr>
              <a:t>doi</a:t>
            </a:r>
            <a:r>
              <a:rPr lang="en-US" sz="1000" dirty="0">
                <a:effectLst/>
              </a:rPr>
              <a:t>: </a:t>
            </a:r>
            <a:r>
              <a:rPr lang="en-US" sz="1000" dirty="0">
                <a:effectLst/>
                <a:hlinkClick r:id="rId5"/>
              </a:rPr>
              <a:t>10.1109/ICRA40945.2020.9196625</a:t>
            </a:r>
            <a:r>
              <a:rPr lang="en-US" sz="1000" dirty="0">
                <a:effectLst/>
              </a:rPr>
              <a:t>.</a:t>
            </a:r>
          </a:p>
          <a:p>
            <a:pPr algn="r"/>
            <a:r>
              <a:rPr lang="en-US" sz="1000" dirty="0">
                <a:effectLst/>
              </a:rPr>
              <a:t>[6]</a:t>
            </a:r>
          </a:p>
          <a:p>
            <a:pPr>
              <a:spcBef>
                <a:spcPts val="0"/>
              </a:spcBef>
              <a:spcAft>
                <a:spcPts val="0"/>
              </a:spcAft>
            </a:pPr>
            <a:r>
              <a:rPr lang="en-US" sz="1000" dirty="0">
                <a:effectLst/>
              </a:rPr>
              <a:t>F. </a:t>
            </a:r>
            <a:r>
              <a:rPr lang="en-US" sz="1000" dirty="0" err="1">
                <a:effectLst/>
              </a:rPr>
              <a:t>Cazenave</a:t>
            </a:r>
            <a:r>
              <a:rPr lang="en-US" sz="1000" dirty="0">
                <a:effectLst/>
              </a:rPr>
              <a:t>, Y. Zhang, E. McPhee-Shaw, J. G. Bellingham, and T. P. Stanton, “High-resolution surveys of internal tidal waves in Monterey Bay, California, using an autonomous underwater vehicle: AUV surveys of internal tidal waves,” </a:t>
            </a:r>
            <a:r>
              <a:rPr lang="en-US" sz="1000" i="1" dirty="0">
                <a:effectLst/>
              </a:rPr>
              <a:t>Limnology and Oceanography: Methods</a:t>
            </a:r>
            <a:r>
              <a:rPr lang="en-US" sz="1000" dirty="0">
                <a:effectLst/>
              </a:rPr>
              <a:t>, vol. 9, no. 12, pp. 571–581, Dec. 2011, </a:t>
            </a:r>
            <a:r>
              <a:rPr lang="en-US" sz="1000" dirty="0" err="1">
                <a:effectLst/>
              </a:rPr>
              <a:t>doi</a:t>
            </a:r>
            <a:r>
              <a:rPr lang="en-US" sz="1000" dirty="0">
                <a:effectLst/>
              </a:rPr>
              <a:t>: </a:t>
            </a:r>
            <a:r>
              <a:rPr lang="en-US" sz="1000" dirty="0">
                <a:effectLst/>
                <a:hlinkClick r:id="rId6"/>
              </a:rPr>
              <a:t>10.4319/lom.2011.9.571</a:t>
            </a:r>
            <a:r>
              <a:rPr lang="en-US" sz="1000" dirty="0">
                <a:effectLst/>
              </a:rPr>
              <a:t>.</a:t>
            </a:r>
          </a:p>
          <a:p>
            <a:pPr algn="r"/>
            <a:r>
              <a:rPr lang="en-US" sz="1000" dirty="0">
                <a:effectLst/>
              </a:rPr>
              <a:t>[7]</a:t>
            </a:r>
          </a:p>
          <a:p>
            <a:pPr>
              <a:spcBef>
                <a:spcPts val="0"/>
              </a:spcBef>
              <a:spcAft>
                <a:spcPts val="0"/>
              </a:spcAft>
            </a:pPr>
            <a:r>
              <a:rPr lang="en-US" sz="1000" dirty="0">
                <a:effectLst/>
              </a:rPr>
              <a:t>O. M. Cheriton, E. E. McPhee-Shaw, W. J. Shaw, T. P. Stanton, J. G. Bellingham, and C. D. </a:t>
            </a:r>
            <a:r>
              <a:rPr lang="en-US" sz="1000" dirty="0" err="1">
                <a:effectLst/>
              </a:rPr>
              <a:t>Storlazzi</a:t>
            </a:r>
            <a:r>
              <a:rPr lang="en-US" sz="1000" dirty="0">
                <a:effectLst/>
              </a:rPr>
              <a:t>, “Suspended particulate layers and internal waves over the southern Monterey Bay continental shelf: An important control on shelf mud belts?: Suspended Particulate Layers,” </a:t>
            </a:r>
            <a:r>
              <a:rPr lang="en-US" sz="1000" i="1" dirty="0">
                <a:effectLst/>
              </a:rPr>
              <a:t>Journal of Geophysical Research: Oceans</a:t>
            </a:r>
            <a:r>
              <a:rPr lang="en-US" sz="1000" dirty="0">
                <a:effectLst/>
              </a:rPr>
              <a:t>, vol. 119, no. 1, pp. 428–444, Jan. 2014, </a:t>
            </a:r>
            <a:r>
              <a:rPr lang="en-US" sz="1000" dirty="0" err="1">
                <a:effectLst/>
              </a:rPr>
              <a:t>doi</a:t>
            </a:r>
            <a:r>
              <a:rPr lang="en-US" sz="1000" dirty="0">
                <a:effectLst/>
              </a:rPr>
              <a:t>: </a:t>
            </a:r>
            <a:r>
              <a:rPr lang="en-US" sz="1000" dirty="0">
                <a:effectLst/>
                <a:hlinkClick r:id="rId7"/>
              </a:rPr>
              <a:t>10.1002/2013JC009360</a:t>
            </a:r>
            <a:r>
              <a:rPr lang="en-US" sz="1000" dirty="0">
                <a:effectLst/>
              </a:rPr>
              <a:t>.</a:t>
            </a:r>
          </a:p>
          <a:p>
            <a:pPr algn="r"/>
            <a:r>
              <a:rPr lang="en-US" sz="1000" dirty="0">
                <a:effectLst/>
              </a:rPr>
              <a:t>[8]</a:t>
            </a:r>
          </a:p>
          <a:p>
            <a:pPr>
              <a:spcBef>
                <a:spcPts val="0"/>
              </a:spcBef>
              <a:spcAft>
                <a:spcPts val="0"/>
              </a:spcAft>
            </a:pPr>
            <a:r>
              <a:rPr lang="en-US" sz="1000" dirty="0">
                <a:effectLst/>
              </a:rPr>
              <a:t>S. </a:t>
            </a:r>
            <a:r>
              <a:rPr lang="en-US" sz="1000" dirty="0" err="1">
                <a:effectLst/>
              </a:rPr>
              <a:t>Kemna</a:t>
            </a:r>
            <a:r>
              <a:rPr lang="en-US" sz="1000" dirty="0">
                <a:effectLst/>
              </a:rPr>
              <a:t>, D. A. Caron, and G. S. </a:t>
            </a:r>
            <a:r>
              <a:rPr lang="en-US" sz="1000" dirty="0" err="1">
                <a:effectLst/>
              </a:rPr>
              <a:t>Sukhatme</a:t>
            </a:r>
            <a:r>
              <a:rPr lang="en-US" sz="1000" dirty="0">
                <a:effectLst/>
              </a:rPr>
              <a:t>, “Adaptive informative sampling with autonomous underwater vehicles: Acoustic versus surface communications,” in </a:t>
            </a:r>
            <a:r>
              <a:rPr lang="en-US" sz="1000" i="1" dirty="0">
                <a:effectLst/>
              </a:rPr>
              <a:t>OCEANS 2016 MTS/IEEE Monterey</a:t>
            </a:r>
            <a:r>
              <a:rPr lang="en-US" sz="1000" dirty="0">
                <a:effectLst/>
              </a:rPr>
              <a:t>, Monterey, CA, USA: IEEE, Sep. 2016, pp. 1–8. </a:t>
            </a:r>
            <a:r>
              <a:rPr lang="en-US" sz="1000" dirty="0" err="1">
                <a:effectLst/>
              </a:rPr>
              <a:t>doi</a:t>
            </a:r>
            <a:r>
              <a:rPr lang="en-US" sz="1000" dirty="0">
                <a:effectLst/>
              </a:rPr>
              <a:t>: </a:t>
            </a:r>
            <a:r>
              <a:rPr lang="en-US" sz="1000" dirty="0">
                <a:effectLst/>
                <a:hlinkClick r:id="rId8"/>
              </a:rPr>
              <a:t>10.1109/OCEANS.2016.7761128</a:t>
            </a:r>
            <a:r>
              <a:rPr lang="en-US" sz="1000" dirty="0">
                <a:effectLst/>
              </a:rPr>
              <a:t>.</a:t>
            </a:r>
          </a:p>
          <a:p>
            <a:pPr algn="r"/>
            <a:r>
              <a:rPr lang="en-US" sz="1000" dirty="0">
                <a:effectLst/>
              </a:rPr>
              <a:t>[9]</a:t>
            </a:r>
          </a:p>
          <a:p>
            <a:pPr>
              <a:spcBef>
                <a:spcPts val="0"/>
              </a:spcBef>
              <a:spcAft>
                <a:spcPts val="0"/>
              </a:spcAft>
            </a:pPr>
            <a:r>
              <a:rPr lang="en-US" sz="1000" dirty="0">
                <a:effectLst/>
              </a:rPr>
              <a:t>MBARI </a:t>
            </a:r>
            <a:r>
              <a:rPr lang="en-US" sz="1000" i="1" dirty="0">
                <a:effectLst/>
              </a:rPr>
              <a:t>et al.</a:t>
            </a:r>
            <a:r>
              <a:rPr lang="en-US" sz="1000" dirty="0">
                <a:effectLst/>
              </a:rPr>
              <a:t>, “Climate Variability and Change: Response of a Coastal Ocean Ecosystem,” </a:t>
            </a:r>
            <a:r>
              <a:rPr lang="en-US" sz="1000" i="1" dirty="0">
                <a:effectLst/>
              </a:rPr>
              <a:t>Oceanography</a:t>
            </a:r>
            <a:r>
              <a:rPr lang="en-US" sz="1000" dirty="0">
                <a:effectLst/>
              </a:rPr>
              <a:t>, vol. 30, no. 4, pp. 128–145, Dec. 2017, </a:t>
            </a:r>
            <a:r>
              <a:rPr lang="en-US" sz="1000" dirty="0" err="1">
                <a:effectLst/>
              </a:rPr>
              <a:t>doi</a:t>
            </a:r>
            <a:r>
              <a:rPr lang="en-US" sz="1000" dirty="0">
                <a:effectLst/>
              </a:rPr>
              <a:t>: </a:t>
            </a:r>
            <a:r>
              <a:rPr lang="en-US" sz="1000" dirty="0">
                <a:effectLst/>
                <a:hlinkClick r:id="rId9"/>
              </a:rPr>
              <a:t>10.5670/oceanog.2017.429</a:t>
            </a:r>
            <a:r>
              <a:rPr lang="en-US" sz="1000" dirty="0">
                <a:effectLst/>
              </a:rPr>
              <a:t>.</a:t>
            </a:r>
          </a:p>
          <a:p>
            <a:pPr algn="r"/>
            <a:r>
              <a:rPr lang="en-US" sz="1000" dirty="0">
                <a:effectLst/>
              </a:rPr>
              <a:t>[10]</a:t>
            </a:r>
          </a:p>
          <a:p>
            <a:pPr>
              <a:spcBef>
                <a:spcPts val="0"/>
              </a:spcBef>
              <a:spcAft>
                <a:spcPts val="0"/>
              </a:spcAft>
            </a:pPr>
            <a:r>
              <a:rPr lang="en-US" sz="1000" dirty="0">
                <a:effectLst/>
              </a:rPr>
              <a:t>MBARI </a:t>
            </a:r>
            <a:r>
              <a:rPr lang="en-US" sz="1000" i="1" dirty="0">
                <a:effectLst/>
              </a:rPr>
              <a:t>et al.</a:t>
            </a:r>
            <a:r>
              <a:rPr lang="en-US" sz="1000" dirty="0">
                <a:effectLst/>
              </a:rPr>
              <a:t>, “Climate Variability and Change: Response of a Coastal Ocean Ecosystem,” </a:t>
            </a:r>
            <a:r>
              <a:rPr lang="en-US" sz="1000" i="1" dirty="0" err="1">
                <a:effectLst/>
              </a:rPr>
              <a:t>Oceanog</a:t>
            </a:r>
            <a:r>
              <a:rPr lang="en-US" sz="1000" dirty="0">
                <a:effectLst/>
              </a:rPr>
              <a:t>, vol. 30, no. 4, pp. 128–145, Dec. 2017, </a:t>
            </a:r>
            <a:r>
              <a:rPr lang="en-US" sz="1000" dirty="0" err="1">
                <a:effectLst/>
              </a:rPr>
              <a:t>doi</a:t>
            </a:r>
            <a:r>
              <a:rPr lang="en-US" sz="1000" dirty="0">
                <a:effectLst/>
              </a:rPr>
              <a:t>: </a:t>
            </a:r>
            <a:r>
              <a:rPr lang="en-US" sz="1000" dirty="0">
                <a:effectLst/>
                <a:hlinkClick r:id="rId9"/>
              </a:rPr>
              <a:t>10.5670/oceanog.2017.429</a:t>
            </a:r>
            <a:r>
              <a:rPr lang="en-US" sz="1000" dirty="0">
                <a:effectLst/>
              </a:rPr>
              <a:t>.</a:t>
            </a:r>
          </a:p>
          <a:p>
            <a:pPr algn="r"/>
            <a:r>
              <a:rPr lang="en-US" sz="1000" dirty="0">
                <a:effectLst/>
              </a:rPr>
              <a:t>[11]</a:t>
            </a:r>
          </a:p>
          <a:p>
            <a:pPr>
              <a:spcBef>
                <a:spcPts val="0"/>
              </a:spcBef>
              <a:spcAft>
                <a:spcPts val="0"/>
              </a:spcAft>
            </a:pPr>
            <a:r>
              <a:rPr lang="en-US" sz="1000" dirty="0">
                <a:effectLst/>
              </a:rPr>
              <a:t>D. Pastrana, “THE EFFECTS OF SHOALING INTERNAL TIDES ON BENTHIC EXCHANGE EVENTS AND NEAR-BOUNDARY MIXING ALONG THE CONTINENTAL SHELF.” Jun. 2013. [Online]. Available: </a:t>
            </a:r>
            <a:r>
              <a:rPr lang="en-US" sz="1000" dirty="0">
                <a:effectLst/>
                <a:hlinkClick r:id="rId10"/>
              </a:rPr>
              <a:t>https://apps.dtic.mil/sti/pdfs/ADA584685.pdf</a:t>
            </a:r>
            <a:endParaRPr lang="en-US" sz="1000" dirty="0">
              <a:effectLst/>
            </a:endParaRPr>
          </a:p>
          <a:p>
            <a:pPr algn="r"/>
            <a:r>
              <a:rPr lang="en-US" sz="1000" dirty="0">
                <a:effectLst/>
              </a:rPr>
              <a:t>[12]</a:t>
            </a:r>
          </a:p>
          <a:p>
            <a:pPr>
              <a:spcBef>
                <a:spcPts val="0"/>
              </a:spcBef>
              <a:spcAft>
                <a:spcPts val="0"/>
              </a:spcAft>
            </a:pPr>
            <a:r>
              <a:rPr lang="en-US" sz="1000" dirty="0">
                <a:effectLst/>
              </a:rPr>
              <a:t>M. J. Stanway </a:t>
            </a:r>
            <a:r>
              <a:rPr lang="en-US" sz="1000" i="1" dirty="0">
                <a:effectLst/>
              </a:rPr>
              <a:t>et al.</a:t>
            </a:r>
            <a:r>
              <a:rPr lang="en-US" sz="1000" dirty="0">
                <a:effectLst/>
              </a:rPr>
              <a:t>, “White shark strike on a long-range AUV in Monterey Bay,” IEEE, May 2015, pp. 1–7. </a:t>
            </a:r>
            <a:r>
              <a:rPr lang="en-US" sz="1000" dirty="0" err="1">
                <a:effectLst/>
              </a:rPr>
              <a:t>doi</a:t>
            </a:r>
            <a:r>
              <a:rPr lang="en-US" sz="1000" dirty="0">
                <a:effectLst/>
              </a:rPr>
              <a:t>: </a:t>
            </a:r>
            <a:r>
              <a:rPr lang="en-US" sz="1000" dirty="0">
                <a:effectLst/>
                <a:hlinkClick r:id="rId11"/>
              </a:rPr>
              <a:t>10.1109/OCEANS-Genova.2015.7271726</a:t>
            </a:r>
            <a:r>
              <a:rPr lang="en-US" sz="1000" dirty="0">
                <a:effectLst/>
              </a:rPr>
              <a:t>.</a:t>
            </a:r>
          </a:p>
          <a:p>
            <a:pPr algn="r"/>
            <a:r>
              <a:rPr lang="en-US" sz="1000" dirty="0">
                <a:effectLst/>
              </a:rPr>
              <a:t>[13]</a:t>
            </a:r>
          </a:p>
          <a:p>
            <a:pPr>
              <a:spcBef>
                <a:spcPts val="0"/>
              </a:spcBef>
              <a:spcAft>
                <a:spcPts val="0"/>
              </a:spcAft>
            </a:pPr>
            <a:r>
              <a:rPr lang="en-US" sz="1000" dirty="0">
                <a:effectLst/>
              </a:rPr>
              <a:t>N. K. Truelove </a:t>
            </a:r>
            <a:r>
              <a:rPr lang="en-US" sz="1000" i="1" dirty="0">
                <a:effectLst/>
              </a:rPr>
              <a:t>et al.</a:t>
            </a:r>
            <a:r>
              <a:rPr lang="en-US" sz="1000" dirty="0">
                <a:effectLst/>
              </a:rPr>
              <a:t>, “Expanding the temporal and spatial scales of environmental DNA research with autonomous sampling,” </a:t>
            </a:r>
            <a:r>
              <a:rPr lang="en-US" sz="1000" i="1" dirty="0">
                <a:effectLst/>
              </a:rPr>
              <a:t>Environmental DNA</a:t>
            </a:r>
            <a:r>
              <a:rPr lang="en-US" sz="1000" dirty="0">
                <a:effectLst/>
              </a:rPr>
              <a:t>, vol. 4, no. 4, pp. 972–984, Jul. 2022, </a:t>
            </a:r>
            <a:r>
              <a:rPr lang="en-US" sz="1000" dirty="0" err="1">
                <a:effectLst/>
              </a:rPr>
              <a:t>doi</a:t>
            </a:r>
            <a:r>
              <a:rPr lang="en-US" sz="1000" dirty="0">
                <a:effectLst/>
              </a:rPr>
              <a:t>: </a:t>
            </a:r>
            <a:r>
              <a:rPr lang="en-US" sz="1000" dirty="0">
                <a:effectLst/>
                <a:hlinkClick r:id="rId12"/>
              </a:rPr>
              <a:t>10.1002/edn3.299</a:t>
            </a:r>
            <a:r>
              <a:rPr lang="en-US" sz="1000" dirty="0">
                <a:effectLst/>
              </a:rPr>
              <a:t>.</a:t>
            </a:r>
          </a:p>
          <a:p>
            <a:pPr algn="r"/>
            <a:r>
              <a:rPr lang="en-US" sz="1000" dirty="0">
                <a:effectLst/>
              </a:rPr>
              <a:t>[14]</a:t>
            </a:r>
          </a:p>
          <a:p>
            <a:endParaRPr lang="en-US" sz="1000" dirty="0"/>
          </a:p>
        </p:txBody>
      </p:sp>
    </p:spTree>
    <p:extLst>
      <p:ext uri="{BB962C8B-B14F-4D97-AF65-F5344CB8AC3E}">
        <p14:creationId xmlns:p14="http://schemas.microsoft.com/office/powerpoint/2010/main" val="3942815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275E5-DD67-7EB1-E9D8-BC933AA4CFE5}"/>
              </a:ext>
            </a:extLst>
          </p:cNvPr>
          <p:cNvSpPr>
            <a:spLocks noGrp="1"/>
          </p:cNvSpPr>
          <p:nvPr>
            <p:ph type="title"/>
          </p:nvPr>
        </p:nvSpPr>
        <p:spPr>
          <a:xfrm>
            <a:off x="1019908" y="-106143"/>
            <a:ext cx="10515600" cy="1325563"/>
          </a:xfrm>
        </p:spPr>
        <p:txBody>
          <a:bodyPr/>
          <a:lstStyle/>
          <a:p>
            <a:r>
              <a:rPr lang="en-US" dirty="0"/>
              <a:t>LRAUV - People</a:t>
            </a:r>
          </a:p>
        </p:txBody>
      </p:sp>
      <p:sp>
        <p:nvSpPr>
          <p:cNvPr id="31" name="TextBox 30">
            <a:extLst>
              <a:ext uri="{FF2B5EF4-FFF2-40B4-BE49-F238E27FC236}">
                <a16:creationId xmlns:a16="http://schemas.microsoft.com/office/drawing/2014/main" id="{5DE5836E-2F0D-D1AA-156A-3CFF4760C944}"/>
              </a:ext>
            </a:extLst>
          </p:cNvPr>
          <p:cNvSpPr txBox="1"/>
          <p:nvPr/>
        </p:nvSpPr>
        <p:spPr>
          <a:xfrm>
            <a:off x="0" y="864351"/>
            <a:ext cx="12192000" cy="6555641"/>
          </a:xfrm>
          <a:prstGeom prst="rect">
            <a:avLst/>
          </a:prstGeom>
          <a:noFill/>
        </p:spPr>
        <p:txBody>
          <a:bodyPr wrap="square" rtlCol="0">
            <a:spAutoFit/>
          </a:bodyPr>
          <a:lstStyle/>
          <a:p>
            <a:r>
              <a:rPr lang="en-US" sz="2000" dirty="0"/>
              <a:t>Development team: </a:t>
            </a:r>
          </a:p>
          <a:p>
            <a:r>
              <a:rPr lang="en-US" sz="2000" dirty="0"/>
              <a:t>	Brett Hobson, Brian </a:t>
            </a:r>
            <a:r>
              <a:rPr lang="en-US" sz="2000" dirty="0" err="1"/>
              <a:t>Kieft</a:t>
            </a:r>
            <a:r>
              <a:rPr lang="en-US" sz="2000" dirty="0"/>
              <a:t> and Quinn </a:t>
            </a:r>
            <a:r>
              <a:rPr lang="en-US" sz="2000" dirty="0" err="1"/>
              <a:t>Shemet</a:t>
            </a:r>
            <a:endParaRPr lang="en-US" sz="2000" dirty="0"/>
          </a:p>
          <a:p>
            <a:r>
              <a:rPr lang="en-US" sz="2000" dirty="0"/>
              <a:t>	</a:t>
            </a:r>
            <a:r>
              <a:rPr lang="en-US" sz="2000" dirty="0" err="1"/>
              <a:t>Yanwu</a:t>
            </a:r>
            <a:r>
              <a:rPr lang="en-US" sz="2000" dirty="0"/>
              <a:t> Zhang, Erik </a:t>
            </a:r>
            <a:r>
              <a:rPr lang="en-US" sz="2000" dirty="0" err="1"/>
              <a:t>Trauschke</a:t>
            </a:r>
            <a:r>
              <a:rPr lang="en-US" sz="2000" dirty="0"/>
              <a:t>, Carlos Rueda, Jon Erickson</a:t>
            </a:r>
          </a:p>
          <a:p>
            <a:r>
              <a:rPr lang="en-US" sz="2000" dirty="0"/>
              <a:t>	 Michael Anderson, Denis </a:t>
            </a:r>
            <a:r>
              <a:rPr lang="en-US" sz="2000" dirty="0" err="1"/>
              <a:t>Klimov</a:t>
            </a:r>
            <a:r>
              <a:rPr lang="en-US" sz="2000" dirty="0"/>
              <a:t>, Brent Jones,, Tom O’Reilly, Francois </a:t>
            </a:r>
            <a:r>
              <a:rPr lang="en-US" sz="2000" dirty="0" err="1"/>
              <a:t>Cazenave</a:t>
            </a:r>
            <a:r>
              <a:rPr lang="en-US" sz="2000" dirty="0"/>
              <a:t>, Andy Hamilton</a:t>
            </a:r>
          </a:p>
          <a:p>
            <a:r>
              <a:rPr lang="en-US" sz="2000" dirty="0"/>
              <a:t>	Alumni: James Bellingham (Johns Hopkins), Mike Godin, Ed Mellinger, Mark Chaffey, Chad </a:t>
            </a:r>
            <a:r>
              <a:rPr lang="en-US" sz="2000" dirty="0" err="1"/>
              <a:t>Kecy</a:t>
            </a:r>
            <a:endParaRPr lang="en-US" sz="2000" dirty="0"/>
          </a:p>
          <a:p>
            <a:endParaRPr lang="en-US" sz="2000" dirty="0"/>
          </a:p>
          <a:p>
            <a:r>
              <a:rPr lang="en-US" sz="2000" dirty="0"/>
              <a:t>Operations:</a:t>
            </a:r>
          </a:p>
          <a:p>
            <a:r>
              <a:rPr lang="en-US" sz="2000" dirty="0"/>
              <a:t>	 Chris Wahl, Varsha Senthil, Cole Grasse, Evan </a:t>
            </a:r>
            <a:r>
              <a:rPr lang="en-US" sz="2000" dirty="0" err="1"/>
              <a:t>Mattiasen</a:t>
            </a:r>
            <a:endParaRPr lang="en-US" sz="2000" dirty="0"/>
          </a:p>
          <a:p>
            <a:endParaRPr lang="en-US" sz="2000" dirty="0"/>
          </a:p>
          <a:p>
            <a:r>
              <a:rPr lang="en-US" sz="2000" dirty="0"/>
              <a:t>Payload Specialists: </a:t>
            </a:r>
          </a:p>
          <a:p>
            <a:r>
              <a:rPr lang="en-US" sz="2000" dirty="0"/>
              <a:t>	Chris Preston, Paul Roberts, Thom Maughan, Jared </a:t>
            </a:r>
            <a:r>
              <a:rPr lang="en-US" sz="2000" dirty="0" err="1"/>
              <a:t>Figurski</a:t>
            </a:r>
            <a:r>
              <a:rPr lang="en-US" sz="2000" dirty="0"/>
              <a:t>, Chad </a:t>
            </a:r>
            <a:r>
              <a:rPr lang="en-US" sz="2000" dirty="0" err="1"/>
              <a:t>Waluk</a:t>
            </a:r>
            <a:endParaRPr lang="en-US" sz="2000" dirty="0"/>
          </a:p>
          <a:p>
            <a:endParaRPr lang="en-US" sz="2000" dirty="0"/>
          </a:p>
          <a:p>
            <a:r>
              <a:rPr lang="en-US" sz="2000" dirty="0"/>
              <a:t>Support: </a:t>
            </a:r>
          </a:p>
          <a:p>
            <a:r>
              <a:rPr lang="en-US" sz="2000" dirty="0"/>
              <a:t>	Jose Rosal and his ET team, Paul </a:t>
            </a:r>
            <a:r>
              <a:rPr lang="en-US" sz="2000" dirty="0" err="1"/>
              <a:t>Coenen</a:t>
            </a:r>
            <a:r>
              <a:rPr lang="en-US" sz="2000" dirty="0"/>
              <a:t> and his MT team, Aaron Schnittger, Frank Flores, Machine Shop</a:t>
            </a:r>
          </a:p>
          <a:p>
            <a:endParaRPr lang="en-US" sz="2000" dirty="0"/>
          </a:p>
          <a:p>
            <a:r>
              <a:rPr lang="en-US" sz="2000" dirty="0"/>
              <a:t>Science Early Adopters: </a:t>
            </a:r>
          </a:p>
          <a:p>
            <a:r>
              <a:rPr lang="en-US" sz="2000" dirty="0"/>
              <a:t>	Francisco Chavez, Chris </a:t>
            </a:r>
            <a:r>
              <a:rPr lang="en-US" sz="2000" dirty="0" err="1"/>
              <a:t>Scholin</a:t>
            </a:r>
            <a:r>
              <a:rPr lang="en-US" sz="2000" dirty="0"/>
              <a:t>, Steve Haddock, Kelly Benoit-Bird, Monique </a:t>
            </a:r>
            <a:r>
              <a:rPr lang="en-US" sz="2000" dirty="0" err="1"/>
              <a:t>Messie</a:t>
            </a:r>
            <a:r>
              <a:rPr lang="en-US" sz="2000" dirty="0"/>
              <a:t>, John Ryan, </a:t>
            </a:r>
            <a:r>
              <a:rPr lang="en-US" sz="2000" dirty="0" err="1"/>
              <a:t>Kakani</a:t>
            </a:r>
            <a:r>
              <a:rPr lang="en-US" sz="2000" dirty="0"/>
              <a:t> 	</a:t>
            </a:r>
            <a:r>
              <a:rPr lang="en-US" sz="2000" dirty="0" err="1"/>
              <a:t>Katija</a:t>
            </a:r>
            <a:r>
              <a:rPr lang="en-US" sz="2000" dirty="0"/>
              <a:t>, Colleen Durkin, Steve Rock, Giancarlo </a:t>
            </a:r>
            <a:r>
              <a:rPr lang="en-US" sz="2000" dirty="0" err="1"/>
              <a:t>Troni</a:t>
            </a:r>
            <a:endParaRPr lang="en-US" sz="2000" dirty="0"/>
          </a:p>
          <a:p>
            <a:r>
              <a:rPr lang="en-US" sz="2000" dirty="0"/>
              <a:t>	</a:t>
            </a:r>
          </a:p>
          <a:p>
            <a:endParaRPr lang="en-US" sz="2000" dirty="0"/>
          </a:p>
          <a:p>
            <a:endParaRPr lang="en-US" sz="2000" dirty="0"/>
          </a:p>
        </p:txBody>
      </p:sp>
    </p:spTree>
    <p:extLst>
      <p:ext uri="{BB962C8B-B14F-4D97-AF65-F5344CB8AC3E}">
        <p14:creationId xmlns:p14="http://schemas.microsoft.com/office/powerpoint/2010/main" val="1578726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A68359-A5E2-17CA-4907-62A89D80E719}"/>
              </a:ext>
            </a:extLst>
          </p:cNvPr>
          <p:cNvSpPr txBox="1"/>
          <p:nvPr/>
        </p:nvSpPr>
        <p:spPr>
          <a:xfrm>
            <a:off x="541606" y="1659988"/>
            <a:ext cx="11162714" cy="4862870"/>
          </a:xfrm>
          <a:prstGeom prst="rect">
            <a:avLst/>
          </a:prstGeom>
          <a:noFill/>
        </p:spPr>
        <p:txBody>
          <a:bodyPr wrap="square" rtlCol="0">
            <a:spAutoFit/>
          </a:bodyPr>
          <a:lstStyle/>
          <a:p>
            <a:pPr>
              <a:spcBef>
                <a:spcPts val="0"/>
              </a:spcBef>
              <a:spcAft>
                <a:spcPts val="0"/>
              </a:spcAft>
            </a:pPr>
            <a:r>
              <a:rPr lang="en-US" sz="1000" dirty="0">
                <a:effectLst/>
              </a:rPr>
              <a:t>W. </a:t>
            </a:r>
            <a:r>
              <a:rPr lang="en-US" sz="1000" dirty="0" err="1">
                <a:effectLst/>
              </a:rPr>
              <a:t>Ussler</a:t>
            </a:r>
            <a:r>
              <a:rPr lang="en-US" sz="1000" dirty="0">
                <a:effectLst/>
              </a:rPr>
              <a:t> </a:t>
            </a:r>
            <a:r>
              <a:rPr lang="en-US" sz="1000" i="1" dirty="0">
                <a:effectLst/>
              </a:rPr>
              <a:t>et al.</a:t>
            </a:r>
            <a:r>
              <a:rPr lang="en-US" sz="1000" dirty="0">
                <a:effectLst/>
              </a:rPr>
              <a:t>, “Underway measurement of cyanobacterial </a:t>
            </a:r>
            <a:r>
              <a:rPr lang="en-US" sz="1000" dirty="0" err="1">
                <a:effectLst/>
              </a:rPr>
              <a:t>microcystins</a:t>
            </a:r>
            <a:r>
              <a:rPr lang="en-US" sz="1000" dirty="0">
                <a:effectLst/>
              </a:rPr>
              <a:t> using a surface plasmon resonance sensor on an autonomous underwater vehicle,” </a:t>
            </a:r>
            <a:r>
              <a:rPr lang="en-US" sz="1000" i="1" dirty="0">
                <a:effectLst/>
              </a:rPr>
              <a:t>Limnology &amp; Ocean Methods</a:t>
            </a:r>
            <a:r>
              <a:rPr lang="en-US" sz="1000" dirty="0">
                <a:effectLst/>
              </a:rPr>
              <a:t>, vol. 22, no. 9, pp. 681–699, Sep. 2024, </a:t>
            </a:r>
            <a:r>
              <a:rPr lang="en-US" sz="1000" dirty="0" err="1">
                <a:effectLst/>
              </a:rPr>
              <a:t>doi</a:t>
            </a:r>
            <a:r>
              <a:rPr lang="en-US" sz="1000" dirty="0">
                <a:effectLst/>
              </a:rPr>
              <a:t>: </a:t>
            </a:r>
            <a:r>
              <a:rPr lang="en-US" sz="1000" dirty="0">
                <a:effectLst/>
                <a:hlinkClick r:id="rId2"/>
              </a:rPr>
              <a:t>10.1002/lom3.10627</a:t>
            </a:r>
            <a:r>
              <a:rPr lang="en-US" sz="1000" dirty="0">
                <a:effectLst/>
              </a:rPr>
              <a:t>.</a:t>
            </a:r>
          </a:p>
          <a:p>
            <a:pPr algn="r"/>
            <a:r>
              <a:rPr lang="en-US" sz="1000" dirty="0">
                <a:effectLst/>
              </a:rPr>
              <a:t>[15]</a:t>
            </a:r>
          </a:p>
          <a:p>
            <a:pPr>
              <a:spcBef>
                <a:spcPts val="0"/>
              </a:spcBef>
              <a:spcAft>
                <a:spcPts val="0"/>
              </a:spcAft>
            </a:pPr>
            <a:r>
              <a:rPr lang="en-US" sz="1000" dirty="0">
                <a:effectLst/>
              </a:rPr>
              <a:t>K. M. </a:t>
            </a:r>
            <a:r>
              <a:rPr lang="en-US" sz="1000" dirty="0" err="1">
                <a:effectLst/>
              </a:rPr>
              <a:t>Yamahara</a:t>
            </a:r>
            <a:r>
              <a:rPr lang="en-US" sz="1000" dirty="0">
                <a:effectLst/>
              </a:rPr>
              <a:t> </a:t>
            </a:r>
            <a:r>
              <a:rPr lang="en-US" sz="1000" i="1" dirty="0">
                <a:effectLst/>
              </a:rPr>
              <a:t>et al.</a:t>
            </a:r>
            <a:r>
              <a:rPr lang="en-US" sz="1000" dirty="0">
                <a:effectLst/>
              </a:rPr>
              <a:t>, “In situ Autonomous Acquisition and Preservation of Marine Environmental DNA Using an Autonomous Underwater Vehicle,” </a:t>
            </a:r>
            <a:r>
              <a:rPr lang="en-US" sz="1000" i="1" dirty="0">
                <a:effectLst/>
              </a:rPr>
              <a:t>Frontiers in Marine Science</a:t>
            </a:r>
            <a:r>
              <a:rPr lang="en-US" sz="1000" dirty="0">
                <a:effectLst/>
              </a:rPr>
              <a:t>, vol. 6, Jul. 2019, </a:t>
            </a:r>
            <a:r>
              <a:rPr lang="en-US" sz="1000" dirty="0" err="1">
                <a:effectLst/>
              </a:rPr>
              <a:t>doi</a:t>
            </a:r>
            <a:r>
              <a:rPr lang="en-US" sz="1000" dirty="0">
                <a:effectLst/>
              </a:rPr>
              <a:t>: </a:t>
            </a:r>
            <a:r>
              <a:rPr lang="en-US" sz="1000" dirty="0">
                <a:effectLst/>
                <a:hlinkClick r:id="rId3"/>
              </a:rPr>
              <a:t>10.3389/fmars.2019.00373</a:t>
            </a:r>
            <a:r>
              <a:rPr lang="en-US" sz="1000" dirty="0">
                <a:effectLst/>
              </a:rPr>
              <a:t>.</a:t>
            </a:r>
          </a:p>
          <a:p>
            <a:pPr algn="r"/>
            <a:r>
              <a:rPr lang="en-US" sz="1000" dirty="0">
                <a:effectLst/>
              </a:rPr>
              <a:t>[16]</a:t>
            </a:r>
          </a:p>
          <a:p>
            <a:pPr>
              <a:spcBef>
                <a:spcPts val="0"/>
              </a:spcBef>
              <a:spcAft>
                <a:spcPts val="0"/>
              </a:spcAft>
            </a:pPr>
            <a:r>
              <a:rPr lang="en-US" sz="1000" dirty="0" err="1">
                <a:effectLst/>
              </a:rPr>
              <a:t>Yanwu</a:t>
            </a:r>
            <a:r>
              <a:rPr lang="en-US" sz="1000" dirty="0">
                <a:effectLst/>
              </a:rPr>
              <a:t> Zhang, J. G. Bellingham, M. A. Godin, and J. P. Ryan, “Using an Autonomous Underwater Vehicle to Track the Thermocline Based on Peak-Gradient Detection,” </a:t>
            </a:r>
            <a:r>
              <a:rPr lang="en-US" sz="1000" i="1" dirty="0">
                <a:effectLst/>
              </a:rPr>
              <a:t>IEEE Journal of Oceanic Engineering</a:t>
            </a:r>
            <a:r>
              <a:rPr lang="en-US" sz="1000" dirty="0">
                <a:effectLst/>
              </a:rPr>
              <a:t>, vol. 37, no. 3, pp. 544–553, Jul. 2012, </a:t>
            </a:r>
            <a:r>
              <a:rPr lang="en-US" sz="1000" dirty="0" err="1">
                <a:effectLst/>
              </a:rPr>
              <a:t>doi</a:t>
            </a:r>
            <a:r>
              <a:rPr lang="en-US" sz="1000" dirty="0">
                <a:effectLst/>
              </a:rPr>
              <a:t>: </a:t>
            </a:r>
            <a:r>
              <a:rPr lang="en-US" sz="1000" dirty="0">
                <a:effectLst/>
                <a:hlinkClick r:id="rId4"/>
              </a:rPr>
              <a:t>10.1109/JOE.2012.2192340</a:t>
            </a:r>
            <a:r>
              <a:rPr lang="en-US" sz="1000" dirty="0">
                <a:effectLst/>
              </a:rPr>
              <a:t>.</a:t>
            </a:r>
          </a:p>
          <a:p>
            <a:pPr algn="r"/>
            <a:r>
              <a:rPr lang="en-US" sz="1000" dirty="0">
                <a:effectLst/>
              </a:rPr>
              <a:t>[17]</a:t>
            </a:r>
          </a:p>
          <a:p>
            <a:pPr>
              <a:spcBef>
                <a:spcPts val="0"/>
              </a:spcBef>
              <a:spcAft>
                <a:spcPts val="0"/>
              </a:spcAft>
            </a:pPr>
            <a:r>
              <a:rPr lang="en-US" sz="1000" dirty="0">
                <a:effectLst/>
              </a:rPr>
              <a:t>D. R. </a:t>
            </a:r>
            <a:r>
              <a:rPr lang="en-US" sz="1000" dirty="0" err="1">
                <a:effectLst/>
              </a:rPr>
              <a:t>Yoerger</a:t>
            </a:r>
            <a:r>
              <a:rPr lang="en-US" sz="1000" dirty="0">
                <a:effectLst/>
              </a:rPr>
              <a:t> </a:t>
            </a:r>
            <a:r>
              <a:rPr lang="en-US" sz="1000" i="1" dirty="0">
                <a:effectLst/>
              </a:rPr>
              <a:t>et al.</a:t>
            </a:r>
            <a:r>
              <a:rPr lang="en-US" sz="1000" dirty="0">
                <a:effectLst/>
              </a:rPr>
              <a:t>, “</a:t>
            </a:r>
            <a:r>
              <a:rPr lang="en-US" sz="1000" dirty="0" err="1">
                <a:effectLst/>
              </a:rPr>
              <a:t>Mesobot</a:t>
            </a:r>
            <a:r>
              <a:rPr lang="en-US" sz="1000" dirty="0">
                <a:effectLst/>
              </a:rPr>
              <a:t>: An Autonomous Underwater Vehicle for Tracking and Sampling Midwater Targets,” in </a:t>
            </a:r>
            <a:r>
              <a:rPr lang="en-US" sz="1000" i="1" dirty="0">
                <a:effectLst/>
              </a:rPr>
              <a:t>2018 IEEE/OES Autonomous Underwater Vehicle Workshop (AUV)</a:t>
            </a:r>
            <a:r>
              <a:rPr lang="en-US" sz="1000" dirty="0">
                <a:effectLst/>
              </a:rPr>
              <a:t>, Porto, Portugal: IEEE, Nov. 2018, pp. 1–7. </a:t>
            </a:r>
            <a:r>
              <a:rPr lang="en-US" sz="1000" dirty="0" err="1">
                <a:effectLst/>
              </a:rPr>
              <a:t>doi</a:t>
            </a:r>
            <a:r>
              <a:rPr lang="en-US" sz="1000" dirty="0">
                <a:effectLst/>
              </a:rPr>
              <a:t>: </a:t>
            </a:r>
            <a:r>
              <a:rPr lang="en-US" sz="1000" dirty="0">
                <a:effectLst/>
                <a:hlinkClick r:id="rId5"/>
              </a:rPr>
              <a:t>10.1109/AUV.2018.8729822</a:t>
            </a:r>
            <a:r>
              <a:rPr lang="en-US" sz="1000" dirty="0">
                <a:effectLst/>
              </a:rPr>
              <a:t>.</a:t>
            </a:r>
          </a:p>
          <a:p>
            <a:pPr algn="r"/>
            <a:r>
              <a:rPr lang="en-US" sz="1000" dirty="0">
                <a:effectLst/>
              </a:rPr>
              <a:t>[18]</a:t>
            </a:r>
          </a:p>
          <a:p>
            <a:pPr>
              <a:spcBef>
                <a:spcPts val="0"/>
              </a:spcBef>
              <a:spcAft>
                <a:spcPts val="0"/>
              </a:spcAft>
            </a:pPr>
            <a:r>
              <a:rPr lang="en-US" sz="1000" dirty="0">
                <a:effectLst/>
              </a:rPr>
              <a:t>Y. Zhang </a:t>
            </a:r>
            <a:r>
              <a:rPr lang="en-US" sz="1000" i="1" dirty="0">
                <a:effectLst/>
              </a:rPr>
              <a:t>et al.</a:t>
            </a:r>
            <a:r>
              <a:rPr lang="en-US" sz="1000" dirty="0">
                <a:effectLst/>
              </a:rPr>
              <a:t>, “Thermocline tracking based on peak-gradient detection by an autonomous underwater vehicle,” in </a:t>
            </a:r>
            <a:r>
              <a:rPr lang="en-US" sz="1000" i="1" dirty="0">
                <a:effectLst/>
              </a:rPr>
              <a:t>OCEANS 2010 MTS/IEEE SEATTLE</a:t>
            </a:r>
            <a:r>
              <a:rPr lang="en-US" sz="1000" dirty="0">
                <a:effectLst/>
              </a:rPr>
              <a:t>, Seattle, WA, USA, Sep. 2010, pp. 1–4. </a:t>
            </a:r>
            <a:r>
              <a:rPr lang="en-US" sz="1000" dirty="0" err="1">
                <a:effectLst/>
              </a:rPr>
              <a:t>doi</a:t>
            </a:r>
            <a:r>
              <a:rPr lang="en-US" sz="1000" dirty="0">
                <a:effectLst/>
              </a:rPr>
              <a:t>: </a:t>
            </a:r>
            <a:r>
              <a:rPr lang="en-US" sz="1000" dirty="0">
                <a:effectLst/>
                <a:hlinkClick r:id="rId6"/>
              </a:rPr>
              <a:t>10.1109/OCEANS.2010.5664545</a:t>
            </a:r>
            <a:r>
              <a:rPr lang="en-US" sz="1000" dirty="0">
                <a:effectLst/>
              </a:rPr>
              <a:t>.</a:t>
            </a:r>
          </a:p>
          <a:p>
            <a:pPr algn="r"/>
            <a:r>
              <a:rPr lang="en-US" sz="1000" dirty="0">
                <a:effectLst/>
              </a:rPr>
              <a:t>[19]</a:t>
            </a:r>
          </a:p>
          <a:p>
            <a:pPr>
              <a:spcBef>
                <a:spcPts val="0"/>
              </a:spcBef>
              <a:spcAft>
                <a:spcPts val="0"/>
              </a:spcAft>
            </a:pPr>
            <a:r>
              <a:rPr lang="en-US" sz="1000" dirty="0">
                <a:effectLst/>
              </a:rPr>
              <a:t>Y. Zhang, J. G. Bellingham, J. P. Ryan, and M. A. Godin, “Evolution of a physical and biological front from upwelling to relaxation,” </a:t>
            </a:r>
            <a:r>
              <a:rPr lang="en-US" sz="1000" i="1" dirty="0">
                <a:effectLst/>
              </a:rPr>
              <a:t>Continental Shelf Research</a:t>
            </a:r>
            <a:r>
              <a:rPr lang="en-US" sz="1000" dirty="0">
                <a:effectLst/>
              </a:rPr>
              <a:t>, vol. 108, pp. 55–64, Oct. 2015, </a:t>
            </a:r>
            <a:r>
              <a:rPr lang="en-US" sz="1000" dirty="0" err="1">
                <a:effectLst/>
              </a:rPr>
              <a:t>doi</a:t>
            </a:r>
            <a:r>
              <a:rPr lang="en-US" sz="1000" dirty="0">
                <a:effectLst/>
              </a:rPr>
              <a:t>: </a:t>
            </a:r>
            <a:r>
              <a:rPr lang="en-US" sz="1000" dirty="0">
                <a:effectLst/>
                <a:hlinkClick r:id="rId7"/>
              </a:rPr>
              <a:t>10.1016/j.csr.2015.08.005</a:t>
            </a:r>
            <a:r>
              <a:rPr lang="en-US" sz="1000" dirty="0">
                <a:effectLst/>
              </a:rPr>
              <a:t>.</a:t>
            </a:r>
          </a:p>
          <a:p>
            <a:pPr algn="r"/>
            <a:r>
              <a:rPr lang="en-US" sz="1000" dirty="0">
                <a:effectLst/>
              </a:rPr>
              <a:t>[20]</a:t>
            </a:r>
          </a:p>
          <a:p>
            <a:pPr>
              <a:spcBef>
                <a:spcPts val="0"/>
              </a:spcBef>
              <a:spcAft>
                <a:spcPts val="0"/>
              </a:spcAft>
            </a:pPr>
            <a:r>
              <a:rPr lang="en-US" sz="1000" dirty="0">
                <a:effectLst/>
              </a:rPr>
              <a:t>Y. Zhang, J. G. Bellingham, J. P. Ryan, B. </a:t>
            </a:r>
            <a:r>
              <a:rPr lang="en-US" sz="1000" dirty="0" err="1">
                <a:effectLst/>
              </a:rPr>
              <a:t>Kieft</a:t>
            </a:r>
            <a:r>
              <a:rPr lang="en-US" sz="1000" dirty="0">
                <a:effectLst/>
              </a:rPr>
              <a:t>, and M. J. Stanway, “Autonomous Four-Dimensional Mapping and Tracking of a Coastal Upwelling Front by an Autonomous Underwater Vehicle: AUV 4D Mapping and Tracking of Upwelling Front,” </a:t>
            </a:r>
            <a:r>
              <a:rPr lang="en-US" sz="1000" i="1" dirty="0">
                <a:effectLst/>
              </a:rPr>
              <a:t>Journal of Field Robotics</a:t>
            </a:r>
            <a:r>
              <a:rPr lang="en-US" sz="1000" dirty="0">
                <a:effectLst/>
              </a:rPr>
              <a:t>, vol. 33, no. 1, pp. 67–81, Jan. 2016, </a:t>
            </a:r>
            <a:r>
              <a:rPr lang="en-US" sz="1000" dirty="0" err="1">
                <a:effectLst/>
              </a:rPr>
              <a:t>doi</a:t>
            </a:r>
            <a:r>
              <a:rPr lang="en-US" sz="1000" dirty="0">
                <a:effectLst/>
              </a:rPr>
              <a:t>: </a:t>
            </a:r>
            <a:r>
              <a:rPr lang="en-US" sz="1000" dirty="0">
                <a:effectLst/>
                <a:hlinkClick r:id="rId8"/>
              </a:rPr>
              <a:t>10.1002/rob.21617</a:t>
            </a:r>
            <a:r>
              <a:rPr lang="en-US" sz="1000" dirty="0">
                <a:effectLst/>
              </a:rPr>
              <a:t>.</a:t>
            </a:r>
          </a:p>
          <a:p>
            <a:pPr algn="r"/>
            <a:r>
              <a:rPr lang="en-US" sz="1000" dirty="0">
                <a:effectLst/>
              </a:rPr>
              <a:t>[21]</a:t>
            </a:r>
          </a:p>
          <a:p>
            <a:pPr>
              <a:spcBef>
                <a:spcPts val="0"/>
              </a:spcBef>
              <a:spcAft>
                <a:spcPts val="0"/>
              </a:spcAft>
            </a:pPr>
            <a:r>
              <a:rPr lang="en-US" sz="1000" dirty="0">
                <a:effectLst/>
              </a:rPr>
              <a:t>Y. Zhang, M. A. Godin, J. G. Bellingham, and J. P. Ryan, “Using an Autonomous Underwater Vehicle to Track a Coastal Upwelling Front,” </a:t>
            </a:r>
            <a:r>
              <a:rPr lang="en-US" sz="1000" i="1" dirty="0">
                <a:effectLst/>
              </a:rPr>
              <a:t>IEEE Journal of Oceanic Engineering</a:t>
            </a:r>
            <a:r>
              <a:rPr lang="en-US" sz="1000" dirty="0">
                <a:effectLst/>
              </a:rPr>
              <a:t>, vol. 37, no. 3, pp. 338–347, Jul. 2012, </a:t>
            </a:r>
            <a:r>
              <a:rPr lang="en-US" sz="1000" dirty="0" err="1">
                <a:effectLst/>
              </a:rPr>
              <a:t>doi</a:t>
            </a:r>
            <a:r>
              <a:rPr lang="en-US" sz="1000" dirty="0">
                <a:effectLst/>
              </a:rPr>
              <a:t>: </a:t>
            </a:r>
            <a:r>
              <a:rPr lang="en-US" sz="1000" dirty="0">
                <a:effectLst/>
                <a:hlinkClick r:id="rId9"/>
              </a:rPr>
              <a:t>10.1109/JOE.2012.2197272</a:t>
            </a:r>
            <a:r>
              <a:rPr lang="en-US" sz="1000" dirty="0">
                <a:effectLst/>
              </a:rPr>
              <a:t>.</a:t>
            </a:r>
          </a:p>
          <a:p>
            <a:pPr algn="r"/>
            <a:r>
              <a:rPr lang="en-US" sz="1000" dirty="0">
                <a:effectLst/>
              </a:rPr>
              <a:t>[22]</a:t>
            </a:r>
          </a:p>
          <a:p>
            <a:pPr>
              <a:spcBef>
                <a:spcPts val="0"/>
              </a:spcBef>
              <a:spcAft>
                <a:spcPts val="0"/>
              </a:spcAft>
            </a:pPr>
            <a:r>
              <a:rPr lang="en-US" sz="1000" dirty="0">
                <a:effectLst/>
              </a:rPr>
              <a:t>Y. Zhang, M. A. Godin, B. </a:t>
            </a:r>
            <a:r>
              <a:rPr lang="en-US" sz="1000" dirty="0" err="1">
                <a:effectLst/>
              </a:rPr>
              <a:t>Kieft</a:t>
            </a:r>
            <a:r>
              <a:rPr lang="en-US" sz="1000" dirty="0">
                <a:effectLst/>
              </a:rPr>
              <a:t>, B.-Y. </a:t>
            </a:r>
            <a:r>
              <a:rPr lang="en-US" sz="1000" dirty="0" err="1">
                <a:effectLst/>
              </a:rPr>
              <a:t>Raanan</a:t>
            </a:r>
            <a:r>
              <a:rPr lang="en-US" sz="1000" dirty="0">
                <a:effectLst/>
              </a:rPr>
              <a:t>, J. P. Ryan, and B. W. Hobson, “Finding and Tracking a Phytoplankton Patch by a Long-Range Autonomous Underwater Vehicle,” </a:t>
            </a:r>
            <a:r>
              <a:rPr lang="en-US" sz="1000" i="1" dirty="0">
                <a:effectLst/>
              </a:rPr>
              <a:t>IEEE J. Oceanic Eng.</a:t>
            </a:r>
            <a:r>
              <a:rPr lang="en-US" sz="1000" dirty="0">
                <a:effectLst/>
              </a:rPr>
              <a:t>, vol. 47, no. 2, pp. 322–330, Apr. 2022, </a:t>
            </a:r>
            <a:r>
              <a:rPr lang="en-US" sz="1000" dirty="0" err="1">
                <a:effectLst/>
              </a:rPr>
              <a:t>doi</a:t>
            </a:r>
            <a:r>
              <a:rPr lang="en-US" sz="1000" dirty="0">
                <a:effectLst/>
              </a:rPr>
              <a:t>: </a:t>
            </a:r>
            <a:r>
              <a:rPr lang="en-US" sz="1000" dirty="0">
                <a:effectLst/>
                <a:hlinkClick r:id="rId10"/>
              </a:rPr>
              <a:t>10.1109/JOE.2021.3122195</a:t>
            </a:r>
            <a:r>
              <a:rPr lang="en-US" sz="1000" dirty="0">
                <a:effectLst/>
              </a:rPr>
              <a:t>.</a:t>
            </a:r>
          </a:p>
          <a:p>
            <a:pPr algn="r"/>
            <a:r>
              <a:rPr lang="en-US" sz="1000" dirty="0">
                <a:effectLst/>
              </a:rPr>
              <a:t>[23]</a:t>
            </a:r>
          </a:p>
          <a:p>
            <a:pPr>
              <a:spcBef>
                <a:spcPts val="0"/>
              </a:spcBef>
              <a:spcAft>
                <a:spcPts val="0"/>
              </a:spcAft>
            </a:pPr>
            <a:r>
              <a:rPr lang="en-US" sz="1000" dirty="0">
                <a:effectLst/>
              </a:rPr>
              <a:t>Y. Zhang, B. W. Hobson, B. </a:t>
            </a:r>
            <a:r>
              <a:rPr lang="en-US" sz="1000" dirty="0" err="1">
                <a:effectLst/>
              </a:rPr>
              <a:t>Kieft</a:t>
            </a:r>
            <a:r>
              <a:rPr lang="en-US" sz="1000" dirty="0">
                <a:effectLst/>
              </a:rPr>
              <a:t>, M. A. Godin, T. Ravens, and M. </a:t>
            </a:r>
            <a:r>
              <a:rPr lang="en-US" sz="1000" dirty="0" err="1">
                <a:effectLst/>
              </a:rPr>
              <a:t>Ulmgren</a:t>
            </a:r>
            <a:r>
              <a:rPr lang="en-US" sz="1000" dirty="0">
                <a:effectLst/>
              </a:rPr>
              <a:t>, “Adaptive Zigzag Mapping of a Patchy Field by a Long-Range Autonomous Underwater Vehicle,” </a:t>
            </a:r>
            <a:r>
              <a:rPr lang="en-US" sz="1000" i="1" dirty="0">
                <a:effectLst/>
              </a:rPr>
              <a:t>IEEE J. Oceanic Eng.</a:t>
            </a:r>
            <a:r>
              <a:rPr lang="en-US" sz="1000" dirty="0">
                <a:effectLst/>
              </a:rPr>
              <a:t>, vol. 49, no. 2, pp. 403–415, Apr. 2024, </a:t>
            </a:r>
            <a:r>
              <a:rPr lang="en-US" sz="1000" dirty="0" err="1">
                <a:effectLst/>
              </a:rPr>
              <a:t>doi</a:t>
            </a:r>
            <a:r>
              <a:rPr lang="en-US" sz="1000" dirty="0">
                <a:effectLst/>
              </a:rPr>
              <a:t>: </a:t>
            </a:r>
            <a:r>
              <a:rPr lang="en-US" sz="1000" dirty="0">
                <a:effectLst/>
                <a:hlinkClick r:id="rId11"/>
              </a:rPr>
              <a:t>10.1109/JOE.2023.3338694</a:t>
            </a:r>
            <a:r>
              <a:rPr lang="en-US" sz="1000" dirty="0">
                <a:effectLst/>
              </a:rPr>
              <a:t>.</a:t>
            </a:r>
          </a:p>
          <a:p>
            <a:pPr algn="r"/>
            <a:r>
              <a:rPr lang="en-US" sz="1000" dirty="0">
                <a:effectLst/>
              </a:rPr>
              <a:t>[24]</a:t>
            </a:r>
          </a:p>
          <a:p>
            <a:endParaRPr lang="en-US" sz="1000" dirty="0"/>
          </a:p>
        </p:txBody>
      </p:sp>
      <p:sp>
        <p:nvSpPr>
          <p:cNvPr id="4" name="Title 1">
            <a:extLst>
              <a:ext uri="{FF2B5EF4-FFF2-40B4-BE49-F238E27FC236}">
                <a16:creationId xmlns:a16="http://schemas.microsoft.com/office/drawing/2014/main" id="{406605AE-A33A-48F0-31D6-1B488075CA6C}"/>
              </a:ext>
            </a:extLst>
          </p:cNvPr>
          <p:cNvSpPr>
            <a:spLocks noGrp="1"/>
          </p:cNvSpPr>
          <p:nvPr>
            <p:ph type="title"/>
          </p:nvPr>
        </p:nvSpPr>
        <p:spPr>
          <a:xfrm>
            <a:off x="609600" y="274638"/>
            <a:ext cx="10972800" cy="1143000"/>
          </a:xfrm>
        </p:spPr>
        <p:txBody>
          <a:bodyPr/>
          <a:lstStyle/>
          <a:p>
            <a:r>
              <a:rPr lang="en-US" dirty="0"/>
              <a:t>LRAUV Science Publications 2/3</a:t>
            </a:r>
          </a:p>
        </p:txBody>
      </p:sp>
    </p:spTree>
    <p:extLst>
      <p:ext uri="{BB962C8B-B14F-4D97-AF65-F5344CB8AC3E}">
        <p14:creationId xmlns:p14="http://schemas.microsoft.com/office/powerpoint/2010/main" val="1003271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32DF1F-C084-8556-909B-6BDC2F5ACE87}"/>
              </a:ext>
            </a:extLst>
          </p:cNvPr>
          <p:cNvSpPr txBox="1"/>
          <p:nvPr/>
        </p:nvSpPr>
        <p:spPr>
          <a:xfrm>
            <a:off x="450166" y="1814732"/>
            <a:ext cx="11132234" cy="4401205"/>
          </a:xfrm>
          <a:prstGeom prst="rect">
            <a:avLst/>
          </a:prstGeom>
          <a:noFill/>
        </p:spPr>
        <p:txBody>
          <a:bodyPr wrap="square" rtlCol="0">
            <a:spAutoFit/>
          </a:bodyPr>
          <a:lstStyle/>
          <a:p>
            <a:pPr>
              <a:spcBef>
                <a:spcPts val="0"/>
              </a:spcBef>
              <a:spcAft>
                <a:spcPts val="0"/>
              </a:spcAft>
            </a:pPr>
            <a:r>
              <a:rPr lang="en-US" sz="1000" dirty="0">
                <a:effectLst/>
              </a:rPr>
              <a:t>Y. Zhang </a:t>
            </a:r>
            <a:r>
              <a:rPr lang="en-US" sz="1000" i="1" dirty="0">
                <a:effectLst/>
              </a:rPr>
              <a:t>et al.</a:t>
            </a:r>
            <a:r>
              <a:rPr lang="en-US" sz="1000" dirty="0">
                <a:effectLst/>
              </a:rPr>
              <a:t>, “Persistent Sampling of Vertically Migrating Biological Layers by an Autonomous Underwater Vehicle Within the Beam of a Seabed-Mounted Echosounder,” </a:t>
            </a:r>
            <a:r>
              <a:rPr lang="en-US" sz="1000" i="1" dirty="0">
                <a:effectLst/>
              </a:rPr>
              <a:t>IEEE Journal of Oceanic Engineering</a:t>
            </a:r>
            <a:r>
              <a:rPr lang="en-US" sz="1000" dirty="0">
                <a:effectLst/>
              </a:rPr>
              <a:t>, pp. 1–12, 2020, </a:t>
            </a:r>
            <a:r>
              <a:rPr lang="en-US" sz="1000" dirty="0" err="1">
                <a:effectLst/>
              </a:rPr>
              <a:t>doi</a:t>
            </a:r>
            <a:r>
              <a:rPr lang="en-US" sz="1000" dirty="0">
                <a:effectLst/>
              </a:rPr>
              <a:t>: </a:t>
            </a:r>
            <a:r>
              <a:rPr lang="en-US" sz="1000" dirty="0">
                <a:effectLst/>
                <a:hlinkClick r:id="rId2"/>
              </a:rPr>
              <a:t>10.1109/JOE.2020.2982811</a:t>
            </a:r>
            <a:r>
              <a:rPr lang="en-US" sz="1000" dirty="0">
                <a:effectLst/>
              </a:rPr>
              <a:t>.</a:t>
            </a:r>
          </a:p>
          <a:p>
            <a:pPr algn="r"/>
            <a:r>
              <a:rPr lang="en-US" sz="1000" dirty="0">
                <a:effectLst/>
              </a:rPr>
              <a:t>[25]</a:t>
            </a:r>
          </a:p>
          <a:p>
            <a:pPr>
              <a:spcBef>
                <a:spcPts val="0"/>
              </a:spcBef>
              <a:spcAft>
                <a:spcPts val="0"/>
              </a:spcAft>
            </a:pPr>
            <a:r>
              <a:rPr lang="en-US" sz="1000" dirty="0">
                <a:effectLst/>
              </a:rPr>
              <a:t>Y. Zhang </a:t>
            </a:r>
            <a:r>
              <a:rPr lang="en-US" sz="1000" i="1" dirty="0">
                <a:effectLst/>
              </a:rPr>
              <a:t>et al.</a:t>
            </a:r>
            <a:r>
              <a:rPr lang="en-US" sz="1000" dirty="0">
                <a:effectLst/>
              </a:rPr>
              <a:t>, “Using a long‐range autonomous underwater vehicle to find and sample harmful algal blooms in Lake Erie,” </a:t>
            </a:r>
            <a:r>
              <a:rPr lang="en-US" sz="1000" i="1" dirty="0">
                <a:effectLst/>
              </a:rPr>
              <a:t>Limnology &amp; Ocean Methods</a:t>
            </a:r>
            <a:r>
              <a:rPr lang="en-US" sz="1000" dirty="0">
                <a:effectLst/>
              </a:rPr>
              <a:t>, vol. 22, no. 7, pp. 473–483, Jul. 2024, </a:t>
            </a:r>
            <a:r>
              <a:rPr lang="en-US" sz="1000" dirty="0" err="1">
                <a:effectLst/>
              </a:rPr>
              <a:t>doi</a:t>
            </a:r>
            <a:r>
              <a:rPr lang="en-US" sz="1000" dirty="0">
                <a:effectLst/>
              </a:rPr>
              <a:t>: </a:t>
            </a:r>
            <a:r>
              <a:rPr lang="en-US" sz="1000" dirty="0">
                <a:effectLst/>
                <a:hlinkClick r:id="rId3"/>
              </a:rPr>
              <a:t>10.1002/lom3.10621</a:t>
            </a:r>
            <a:r>
              <a:rPr lang="en-US" sz="1000" dirty="0">
                <a:effectLst/>
              </a:rPr>
              <a:t>.</a:t>
            </a:r>
          </a:p>
          <a:p>
            <a:pPr algn="r"/>
            <a:r>
              <a:rPr lang="en-US" sz="1000" dirty="0">
                <a:effectLst/>
              </a:rPr>
              <a:t>[26]</a:t>
            </a:r>
          </a:p>
          <a:p>
            <a:pPr>
              <a:spcBef>
                <a:spcPts val="0"/>
              </a:spcBef>
              <a:spcAft>
                <a:spcPts val="0"/>
              </a:spcAft>
            </a:pPr>
            <a:r>
              <a:rPr lang="en-US" sz="1000" dirty="0">
                <a:effectLst/>
              </a:rPr>
              <a:t>Y. Zhang </a:t>
            </a:r>
            <a:r>
              <a:rPr lang="en-US" sz="1000" i="1" dirty="0">
                <a:effectLst/>
              </a:rPr>
              <a:t>et al.</a:t>
            </a:r>
            <a:r>
              <a:rPr lang="en-US" sz="1000" dirty="0">
                <a:effectLst/>
              </a:rPr>
              <a:t>, “Coordinated and Collaborative Sampling by Two Long-Range Autonomous Underwater Vehicles,” </a:t>
            </a:r>
            <a:r>
              <a:rPr lang="en-US" sz="1000" i="1" dirty="0">
                <a:effectLst/>
              </a:rPr>
              <a:t>IEEE J. Oceanic Eng.</a:t>
            </a:r>
            <a:r>
              <a:rPr lang="en-US" sz="1000" dirty="0">
                <a:effectLst/>
              </a:rPr>
              <a:t>, vol. 49, no. 4, pp. 1371–1382, Oct. 2024, </a:t>
            </a:r>
            <a:r>
              <a:rPr lang="en-US" sz="1000" dirty="0" err="1">
                <a:effectLst/>
              </a:rPr>
              <a:t>doi</a:t>
            </a:r>
            <a:r>
              <a:rPr lang="en-US" sz="1000" dirty="0">
                <a:effectLst/>
              </a:rPr>
              <a:t>: </a:t>
            </a:r>
            <a:r>
              <a:rPr lang="en-US" sz="1000" dirty="0">
                <a:effectLst/>
                <a:hlinkClick r:id="rId4"/>
              </a:rPr>
              <a:t>10.1109/JOE.2024.3408889</a:t>
            </a:r>
            <a:r>
              <a:rPr lang="en-US" sz="1000" dirty="0">
                <a:effectLst/>
              </a:rPr>
              <a:t>.</a:t>
            </a:r>
          </a:p>
          <a:p>
            <a:pPr algn="r"/>
            <a:r>
              <a:rPr lang="en-US" sz="1000" dirty="0">
                <a:effectLst/>
              </a:rPr>
              <a:t>[27]</a:t>
            </a:r>
          </a:p>
          <a:p>
            <a:pPr>
              <a:spcBef>
                <a:spcPts val="0"/>
              </a:spcBef>
              <a:spcAft>
                <a:spcPts val="0"/>
              </a:spcAft>
            </a:pPr>
            <a:r>
              <a:rPr lang="en-US" sz="1000" dirty="0">
                <a:effectLst/>
              </a:rPr>
              <a:t>Y. Zhang </a:t>
            </a:r>
            <a:r>
              <a:rPr lang="en-US" sz="1000" i="1" dirty="0">
                <a:effectLst/>
              </a:rPr>
              <a:t>et al.</a:t>
            </a:r>
            <a:r>
              <a:rPr lang="en-US" sz="1000" dirty="0">
                <a:effectLst/>
              </a:rPr>
              <a:t>, “Tracking and sampling of a phytoplankton patch by an autonomous underwater vehicle in drifting mode,” in </a:t>
            </a:r>
            <a:r>
              <a:rPr lang="en-US" sz="1000" i="1" dirty="0">
                <a:effectLst/>
              </a:rPr>
              <a:t>OCEANS’15 MTS/IEEE Washington</a:t>
            </a:r>
            <a:r>
              <a:rPr lang="en-US" sz="1000" dirty="0">
                <a:effectLst/>
              </a:rPr>
              <a:t>, Oct. 2015, pp. 1–5.</a:t>
            </a:r>
          </a:p>
          <a:p>
            <a:pPr algn="r"/>
            <a:r>
              <a:rPr lang="en-US" sz="1000" dirty="0">
                <a:effectLst/>
              </a:rPr>
              <a:t>[28]</a:t>
            </a:r>
          </a:p>
          <a:p>
            <a:pPr>
              <a:spcBef>
                <a:spcPts val="0"/>
              </a:spcBef>
              <a:spcAft>
                <a:spcPts val="0"/>
              </a:spcAft>
            </a:pPr>
            <a:r>
              <a:rPr lang="en-US" sz="1000" dirty="0">
                <a:effectLst/>
              </a:rPr>
              <a:t>Y. Zhang </a:t>
            </a:r>
            <a:r>
              <a:rPr lang="en-US" sz="1000" i="1" dirty="0">
                <a:effectLst/>
              </a:rPr>
              <a:t>et al.</a:t>
            </a:r>
            <a:r>
              <a:rPr lang="en-US" sz="1000" dirty="0">
                <a:effectLst/>
              </a:rPr>
              <a:t>, “Isotherm Tracking by an Autonomous Underwater Vehicle in Drift Mode,” </a:t>
            </a:r>
            <a:r>
              <a:rPr lang="en-US" sz="1000" i="1" dirty="0">
                <a:effectLst/>
              </a:rPr>
              <a:t>IEEE Journal of Oceanic Engineering</a:t>
            </a:r>
            <a:r>
              <a:rPr lang="en-US" sz="1000" dirty="0">
                <a:effectLst/>
              </a:rPr>
              <a:t>, pp. 1–10, 2016, </a:t>
            </a:r>
            <a:r>
              <a:rPr lang="en-US" sz="1000" dirty="0" err="1">
                <a:effectLst/>
              </a:rPr>
              <a:t>doi</a:t>
            </a:r>
            <a:r>
              <a:rPr lang="en-US" sz="1000" dirty="0">
                <a:effectLst/>
              </a:rPr>
              <a:t>: </a:t>
            </a:r>
            <a:r>
              <a:rPr lang="en-US" sz="1000" dirty="0">
                <a:effectLst/>
                <a:hlinkClick r:id="rId5"/>
              </a:rPr>
              <a:t>10.1109/JOE.2016.2625058</a:t>
            </a:r>
            <a:r>
              <a:rPr lang="en-US" sz="1000" dirty="0">
                <a:effectLst/>
              </a:rPr>
              <a:t>.</a:t>
            </a:r>
          </a:p>
          <a:p>
            <a:pPr algn="r"/>
            <a:r>
              <a:rPr lang="en-US" sz="1000" dirty="0">
                <a:effectLst/>
              </a:rPr>
              <a:t>[29]</a:t>
            </a:r>
          </a:p>
          <a:p>
            <a:pPr>
              <a:spcBef>
                <a:spcPts val="0"/>
              </a:spcBef>
              <a:spcAft>
                <a:spcPts val="0"/>
              </a:spcAft>
            </a:pPr>
            <a:r>
              <a:rPr lang="en-US" sz="1000" dirty="0">
                <a:effectLst/>
              </a:rPr>
              <a:t>Y. Zhang, R. S. McEwen, J. P. Ryan, and J. G. Bellingham, “Design and Tests of an Adaptive Triggering Method for Capturing Peak Samples in a Thin Phytoplankton Layer by an Autonomous Underwater Vehicle,” </a:t>
            </a:r>
            <a:r>
              <a:rPr lang="en-US" sz="1000" i="1" dirty="0">
                <a:effectLst/>
              </a:rPr>
              <a:t>IEEE Journal of Oceanic Engineering</a:t>
            </a:r>
            <a:r>
              <a:rPr lang="en-US" sz="1000" dirty="0">
                <a:effectLst/>
              </a:rPr>
              <a:t>, vol. 35, no. 4, pp. 785–796, Oct. 2010, </a:t>
            </a:r>
            <a:r>
              <a:rPr lang="en-US" sz="1000" dirty="0" err="1">
                <a:effectLst/>
              </a:rPr>
              <a:t>doi</a:t>
            </a:r>
            <a:r>
              <a:rPr lang="en-US" sz="1000" dirty="0">
                <a:effectLst/>
              </a:rPr>
              <a:t>: </a:t>
            </a:r>
            <a:r>
              <a:rPr lang="en-US" sz="1000" dirty="0">
                <a:effectLst/>
                <a:hlinkClick r:id="rId6"/>
              </a:rPr>
              <a:t>10.1109/JOE.2010.2081031</a:t>
            </a:r>
            <a:r>
              <a:rPr lang="en-US" sz="1000" dirty="0">
                <a:effectLst/>
              </a:rPr>
              <a:t>.</a:t>
            </a:r>
          </a:p>
          <a:p>
            <a:pPr algn="r"/>
            <a:r>
              <a:rPr lang="en-US" sz="1000" dirty="0">
                <a:effectLst/>
              </a:rPr>
              <a:t>[30]</a:t>
            </a:r>
          </a:p>
          <a:p>
            <a:pPr>
              <a:spcBef>
                <a:spcPts val="0"/>
              </a:spcBef>
              <a:spcAft>
                <a:spcPts val="0"/>
              </a:spcAft>
            </a:pPr>
            <a:r>
              <a:rPr lang="en-US" sz="1000" dirty="0">
                <a:effectLst/>
              </a:rPr>
              <a:t>Y. Zhang </a:t>
            </a:r>
            <a:r>
              <a:rPr lang="en-US" sz="1000" i="1" dirty="0">
                <a:effectLst/>
              </a:rPr>
              <a:t>et al.</a:t>
            </a:r>
            <a:r>
              <a:rPr lang="en-US" sz="1000" dirty="0">
                <a:effectLst/>
              </a:rPr>
              <a:t>, “Autonomous Tracking and Sampling of the Deep Chlorophyll Maximum Layer in an Open-Ocean Eddy by a Long-Range Autonomous Underwater Vehicle,” </a:t>
            </a:r>
            <a:r>
              <a:rPr lang="en-US" sz="1000" i="1" dirty="0">
                <a:effectLst/>
              </a:rPr>
              <a:t>IEEE Journal of Oceanic Engineering</a:t>
            </a:r>
            <a:r>
              <a:rPr lang="en-US" sz="1000" dirty="0">
                <a:effectLst/>
              </a:rPr>
              <a:t>, pp. 1–14, 2020, </a:t>
            </a:r>
            <a:r>
              <a:rPr lang="en-US" sz="1000" dirty="0" err="1">
                <a:effectLst/>
              </a:rPr>
              <a:t>doi</a:t>
            </a:r>
            <a:r>
              <a:rPr lang="en-US" sz="1000" dirty="0">
                <a:effectLst/>
              </a:rPr>
              <a:t>: </a:t>
            </a:r>
            <a:r>
              <a:rPr lang="en-US" sz="1000" dirty="0">
                <a:effectLst/>
                <a:hlinkClick r:id="rId7"/>
              </a:rPr>
              <a:t>10.1109/JOE.2019.2920217</a:t>
            </a:r>
            <a:r>
              <a:rPr lang="en-US" sz="1000" dirty="0">
                <a:effectLst/>
              </a:rPr>
              <a:t>.</a:t>
            </a:r>
          </a:p>
          <a:p>
            <a:pPr algn="r"/>
            <a:r>
              <a:rPr lang="en-US" sz="1000" dirty="0">
                <a:effectLst/>
              </a:rPr>
              <a:t>[31]</a:t>
            </a:r>
          </a:p>
          <a:p>
            <a:pPr>
              <a:spcBef>
                <a:spcPts val="0"/>
              </a:spcBef>
              <a:spcAft>
                <a:spcPts val="0"/>
              </a:spcAft>
            </a:pPr>
            <a:r>
              <a:rPr lang="en-US" sz="1000" dirty="0">
                <a:effectLst/>
              </a:rPr>
              <a:t>Y. Zhang, J. P. Ryan, J. G. Bellingham, J. B. J. Harvey, and R. S. McEwen, “Autonomous detection and sampling of water types and fronts in a coastal upwelling system by an autonomous underwater vehicle: AUV sampling across an upwelling front,” </a:t>
            </a:r>
            <a:r>
              <a:rPr lang="en-US" sz="1000" i="1" dirty="0">
                <a:effectLst/>
              </a:rPr>
              <a:t>Limnology and Oceanography: Methods</a:t>
            </a:r>
            <a:r>
              <a:rPr lang="en-US" sz="1000" dirty="0">
                <a:effectLst/>
              </a:rPr>
              <a:t>, vol. 10, no. 11, pp. 934–951, Nov. 2012, </a:t>
            </a:r>
            <a:r>
              <a:rPr lang="en-US" sz="1000" dirty="0" err="1">
                <a:effectLst/>
              </a:rPr>
              <a:t>doi</a:t>
            </a:r>
            <a:r>
              <a:rPr lang="en-US" sz="1000" dirty="0">
                <a:effectLst/>
              </a:rPr>
              <a:t>: </a:t>
            </a:r>
            <a:r>
              <a:rPr lang="en-US" sz="1000" dirty="0">
                <a:effectLst/>
                <a:hlinkClick r:id="rId8"/>
              </a:rPr>
              <a:t>10.4319/lom.2012.10.934</a:t>
            </a:r>
            <a:r>
              <a:rPr lang="en-US" sz="1000" dirty="0">
                <a:effectLst/>
              </a:rPr>
              <a:t>.</a:t>
            </a:r>
          </a:p>
          <a:p>
            <a:pPr algn="r"/>
            <a:r>
              <a:rPr lang="en-US" sz="1000" dirty="0">
                <a:effectLst/>
              </a:rPr>
              <a:t>[32]</a:t>
            </a:r>
          </a:p>
          <a:p>
            <a:pPr>
              <a:spcBef>
                <a:spcPts val="0"/>
              </a:spcBef>
              <a:spcAft>
                <a:spcPts val="0"/>
              </a:spcAft>
            </a:pPr>
            <a:r>
              <a:rPr lang="en-US" sz="1000" dirty="0">
                <a:effectLst/>
              </a:rPr>
              <a:t>Y. Zhang </a:t>
            </a:r>
            <a:r>
              <a:rPr lang="en-US" sz="1000" i="1" dirty="0">
                <a:effectLst/>
              </a:rPr>
              <a:t>et al.</a:t>
            </a:r>
            <a:r>
              <a:rPr lang="en-US" sz="1000" dirty="0">
                <a:effectLst/>
              </a:rPr>
              <a:t>, “A system of coordinated autonomous robots for Lagrangian studies of microbes in the oceanic deep chlorophyll maximum,” </a:t>
            </a:r>
            <a:r>
              <a:rPr lang="en-US" sz="1000" i="1" dirty="0">
                <a:effectLst/>
              </a:rPr>
              <a:t>Sci. Robot.</a:t>
            </a:r>
            <a:r>
              <a:rPr lang="en-US" sz="1000" dirty="0">
                <a:effectLst/>
              </a:rPr>
              <a:t>, vol. 6, no. 50, p. eabb9138, Jan. 2021, </a:t>
            </a:r>
            <a:r>
              <a:rPr lang="en-US" sz="1000" dirty="0" err="1">
                <a:effectLst/>
              </a:rPr>
              <a:t>doi</a:t>
            </a:r>
            <a:r>
              <a:rPr lang="en-US" sz="1000" dirty="0">
                <a:effectLst/>
              </a:rPr>
              <a:t>: </a:t>
            </a:r>
            <a:r>
              <a:rPr lang="en-US" sz="1000" dirty="0">
                <a:effectLst/>
                <a:hlinkClick r:id="rId9"/>
              </a:rPr>
              <a:t>10.1126/scirobotics.abb9138</a:t>
            </a:r>
            <a:r>
              <a:rPr lang="en-US" sz="1000" dirty="0">
                <a:effectLst/>
              </a:rPr>
              <a:t>.</a:t>
            </a:r>
          </a:p>
          <a:p>
            <a:pPr algn="r"/>
            <a:r>
              <a:rPr lang="en-US" sz="1000" dirty="0">
                <a:effectLst/>
              </a:rPr>
              <a:t>[33]</a:t>
            </a:r>
          </a:p>
          <a:p>
            <a:pPr>
              <a:spcBef>
                <a:spcPts val="0"/>
              </a:spcBef>
              <a:spcAft>
                <a:spcPts val="0"/>
              </a:spcAft>
            </a:pPr>
            <a:r>
              <a:rPr lang="en-US" sz="1000" dirty="0">
                <a:effectLst/>
              </a:rPr>
              <a:t>Y. Zhang </a:t>
            </a:r>
            <a:r>
              <a:rPr lang="en-US" sz="1000" i="1" dirty="0">
                <a:effectLst/>
              </a:rPr>
              <a:t>et al.</a:t>
            </a:r>
            <a:r>
              <a:rPr lang="en-US" sz="1000" dirty="0">
                <a:effectLst/>
              </a:rPr>
              <a:t>, “Targeted Sampling by Autonomous Underwater Vehicles,” </a:t>
            </a:r>
            <a:r>
              <a:rPr lang="en-US" sz="1000" i="1" dirty="0">
                <a:effectLst/>
              </a:rPr>
              <a:t>Frontiers in Marine Science</a:t>
            </a:r>
            <a:r>
              <a:rPr lang="en-US" sz="1000" dirty="0">
                <a:effectLst/>
              </a:rPr>
              <a:t>, vol. 6, Aug. 2019, </a:t>
            </a:r>
            <a:r>
              <a:rPr lang="en-US" sz="1000" dirty="0" err="1">
                <a:effectLst/>
              </a:rPr>
              <a:t>doi</a:t>
            </a:r>
            <a:r>
              <a:rPr lang="en-US" sz="1000" dirty="0">
                <a:effectLst/>
              </a:rPr>
              <a:t>: </a:t>
            </a:r>
            <a:r>
              <a:rPr lang="en-US" sz="1000" dirty="0">
                <a:effectLst/>
                <a:hlinkClick r:id="rId10"/>
              </a:rPr>
              <a:t>10.3389/fmars.2019.00415</a:t>
            </a:r>
            <a:r>
              <a:rPr lang="en-US" sz="1000" dirty="0">
                <a:effectLst/>
              </a:rPr>
              <a:t>.</a:t>
            </a:r>
          </a:p>
          <a:p>
            <a:pPr algn="r"/>
            <a:r>
              <a:rPr lang="en-US" sz="1000" dirty="0">
                <a:effectLst/>
              </a:rPr>
              <a:t>[34]</a:t>
            </a:r>
          </a:p>
          <a:p>
            <a:pPr>
              <a:spcBef>
                <a:spcPts val="0"/>
              </a:spcBef>
              <a:spcAft>
                <a:spcPts val="0"/>
              </a:spcAft>
            </a:pPr>
            <a:r>
              <a:rPr lang="en-US" sz="1000" dirty="0">
                <a:effectLst/>
              </a:rPr>
              <a:t>Y. Zhang </a:t>
            </a:r>
            <a:r>
              <a:rPr lang="en-US" sz="1000" i="1" dirty="0">
                <a:effectLst/>
              </a:rPr>
              <a:t>et al.</a:t>
            </a:r>
            <a:r>
              <a:rPr lang="en-US" sz="1000" dirty="0">
                <a:effectLst/>
              </a:rPr>
              <a:t>, “Autonomous Tracking of Salinity-Intrusion Fronts by a Long-Range Autonomous Underwater Vehicle,” </a:t>
            </a:r>
            <a:r>
              <a:rPr lang="en-US" sz="1000" i="1" dirty="0">
                <a:effectLst/>
              </a:rPr>
              <a:t>IEEE J. Oceanic Eng.</a:t>
            </a:r>
            <a:r>
              <a:rPr lang="en-US" sz="1000" dirty="0">
                <a:effectLst/>
              </a:rPr>
              <a:t>, vol. 47, no. 4, pp. 950–958, Oct. 2022, </a:t>
            </a:r>
            <a:r>
              <a:rPr lang="en-US" sz="1000" dirty="0" err="1">
                <a:effectLst/>
              </a:rPr>
              <a:t>doi</a:t>
            </a:r>
            <a:r>
              <a:rPr lang="en-US" sz="1000" dirty="0">
                <a:effectLst/>
              </a:rPr>
              <a:t>: </a:t>
            </a:r>
            <a:r>
              <a:rPr lang="en-US" sz="1000" dirty="0">
                <a:effectLst/>
                <a:hlinkClick r:id="rId11"/>
              </a:rPr>
              <a:t>10.1109/JOE.2022.3146584</a:t>
            </a:r>
            <a:r>
              <a:rPr lang="en-US" sz="1000" dirty="0">
                <a:effectLst/>
              </a:rPr>
              <a:t>.</a:t>
            </a:r>
          </a:p>
          <a:p>
            <a:endParaRPr lang="en-US" sz="1000" dirty="0"/>
          </a:p>
        </p:txBody>
      </p:sp>
      <p:sp>
        <p:nvSpPr>
          <p:cNvPr id="4" name="Title 1">
            <a:extLst>
              <a:ext uri="{FF2B5EF4-FFF2-40B4-BE49-F238E27FC236}">
                <a16:creationId xmlns:a16="http://schemas.microsoft.com/office/drawing/2014/main" id="{E10EBEAC-0B70-EA51-E382-3CB16E51D287}"/>
              </a:ext>
            </a:extLst>
          </p:cNvPr>
          <p:cNvSpPr>
            <a:spLocks noGrp="1"/>
          </p:cNvSpPr>
          <p:nvPr>
            <p:ph type="title"/>
          </p:nvPr>
        </p:nvSpPr>
        <p:spPr>
          <a:xfrm>
            <a:off x="609600" y="274638"/>
            <a:ext cx="10972800" cy="1143000"/>
          </a:xfrm>
        </p:spPr>
        <p:txBody>
          <a:bodyPr/>
          <a:lstStyle/>
          <a:p>
            <a:r>
              <a:rPr lang="en-US" dirty="0"/>
              <a:t>LRAUV Science Publications 3/3</a:t>
            </a:r>
          </a:p>
        </p:txBody>
      </p:sp>
    </p:spTree>
    <p:extLst>
      <p:ext uri="{BB962C8B-B14F-4D97-AF65-F5344CB8AC3E}">
        <p14:creationId xmlns:p14="http://schemas.microsoft.com/office/powerpoint/2010/main" val="33600013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2509EB-1E68-B8A7-7283-3A4D4CC86C9C}"/>
              </a:ext>
            </a:extLst>
          </p:cNvPr>
          <p:cNvSpPr txBox="1"/>
          <p:nvPr/>
        </p:nvSpPr>
        <p:spPr>
          <a:xfrm>
            <a:off x="358726" y="1779563"/>
            <a:ext cx="11598812" cy="4708981"/>
          </a:xfrm>
          <a:prstGeom prst="rect">
            <a:avLst/>
          </a:prstGeom>
          <a:noFill/>
        </p:spPr>
        <p:txBody>
          <a:bodyPr wrap="square" rtlCol="0">
            <a:spAutoFit/>
          </a:bodyPr>
          <a:lstStyle/>
          <a:p>
            <a:pPr algn="r"/>
            <a:r>
              <a:rPr lang="en-US" sz="1000" dirty="0">
                <a:effectLst/>
              </a:rPr>
              <a:t>[1]</a:t>
            </a:r>
          </a:p>
          <a:p>
            <a:pPr>
              <a:spcBef>
                <a:spcPts val="0"/>
              </a:spcBef>
              <a:spcAft>
                <a:spcPts val="0"/>
              </a:spcAft>
            </a:pPr>
            <a:r>
              <a:rPr lang="en-US" sz="1000" dirty="0">
                <a:effectLst/>
              </a:rPr>
              <a:t>J. G. Bellingham </a:t>
            </a:r>
            <a:r>
              <a:rPr lang="en-US" sz="1000" i="1" dirty="0">
                <a:effectLst/>
              </a:rPr>
              <a:t>et al.</a:t>
            </a:r>
            <a:r>
              <a:rPr lang="en-US" sz="1000" dirty="0">
                <a:effectLst/>
              </a:rPr>
              <a:t>, “Efficient propulsion for the Tethys long-range autonomous underwater vehicle,” in </a:t>
            </a:r>
            <a:r>
              <a:rPr lang="en-US" sz="1000" i="1" dirty="0">
                <a:effectLst/>
              </a:rPr>
              <a:t>2010 IEEE/OES Autonomous Underwater Vehicles</a:t>
            </a:r>
            <a:r>
              <a:rPr lang="en-US" sz="1000" dirty="0">
                <a:effectLst/>
              </a:rPr>
              <a:t>, Monterey, CA, USA, Sep. 2010, pp. 1–7. </a:t>
            </a:r>
            <a:r>
              <a:rPr lang="en-US" sz="1000" dirty="0" err="1">
                <a:effectLst/>
              </a:rPr>
              <a:t>doi</a:t>
            </a:r>
            <a:r>
              <a:rPr lang="en-US" sz="1000" dirty="0">
                <a:effectLst/>
              </a:rPr>
              <a:t>: </a:t>
            </a:r>
            <a:r>
              <a:rPr lang="en-US" sz="1000" dirty="0">
                <a:effectLst/>
                <a:hlinkClick r:id="rId2"/>
              </a:rPr>
              <a:t>10.1109/AUV.2010.5779645</a:t>
            </a:r>
            <a:r>
              <a:rPr lang="en-US" sz="1000" dirty="0">
                <a:effectLst/>
              </a:rPr>
              <a:t>.</a:t>
            </a:r>
          </a:p>
          <a:p>
            <a:pPr algn="r"/>
            <a:r>
              <a:rPr lang="en-US" sz="1000" dirty="0">
                <a:effectLst/>
              </a:rPr>
              <a:t>[2]</a:t>
            </a:r>
          </a:p>
          <a:p>
            <a:pPr>
              <a:spcBef>
                <a:spcPts val="0"/>
              </a:spcBef>
              <a:spcAft>
                <a:spcPts val="0"/>
              </a:spcAft>
            </a:pPr>
            <a:r>
              <a:rPr lang="en-US" sz="1000" dirty="0">
                <a:effectLst/>
              </a:rPr>
              <a:t>A. Branch </a:t>
            </a:r>
            <a:r>
              <a:rPr lang="en-US" sz="1000" i="1" dirty="0">
                <a:effectLst/>
              </a:rPr>
              <a:t>et al.</a:t>
            </a:r>
            <a:r>
              <a:rPr lang="en-US" sz="1000" dirty="0">
                <a:effectLst/>
              </a:rPr>
              <a:t>, “Demonstration of Autonomous Nested Search for Local Maxima Using an Unmanned Underwater Vehicle,” in </a:t>
            </a:r>
            <a:r>
              <a:rPr lang="en-US" sz="1000" i="1" dirty="0">
                <a:effectLst/>
              </a:rPr>
              <a:t>2020 IEEE International Conference on Robotics and Automation (ICRA)</a:t>
            </a:r>
            <a:r>
              <a:rPr lang="en-US" sz="1000" dirty="0">
                <a:effectLst/>
              </a:rPr>
              <a:t>, Paris, France: IEEE, May 2020, pp. 1888–1895. </a:t>
            </a:r>
            <a:r>
              <a:rPr lang="en-US" sz="1000" dirty="0" err="1">
                <a:effectLst/>
              </a:rPr>
              <a:t>doi</a:t>
            </a:r>
            <a:r>
              <a:rPr lang="en-US" sz="1000" dirty="0">
                <a:effectLst/>
              </a:rPr>
              <a:t>: </a:t>
            </a:r>
            <a:r>
              <a:rPr lang="en-US" sz="1000" dirty="0">
                <a:effectLst/>
                <a:hlinkClick r:id="rId3"/>
              </a:rPr>
              <a:t>10.1109/ICRA40945.2020.9196625</a:t>
            </a:r>
            <a:r>
              <a:rPr lang="en-US" sz="1000" dirty="0">
                <a:effectLst/>
              </a:rPr>
              <a:t>.</a:t>
            </a:r>
          </a:p>
          <a:p>
            <a:pPr algn="r"/>
            <a:r>
              <a:rPr lang="en-US" sz="1000" dirty="0">
                <a:effectLst/>
              </a:rPr>
              <a:t>[3]</a:t>
            </a:r>
          </a:p>
          <a:p>
            <a:pPr>
              <a:spcBef>
                <a:spcPts val="0"/>
              </a:spcBef>
              <a:spcAft>
                <a:spcPts val="0"/>
              </a:spcAft>
            </a:pPr>
            <a:r>
              <a:rPr lang="en-US" sz="1000" dirty="0">
                <a:effectLst/>
              </a:rPr>
              <a:t>D. M. </a:t>
            </a:r>
            <a:r>
              <a:rPr lang="en-US" sz="1000" dirty="0" err="1">
                <a:effectLst/>
              </a:rPr>
              <a:t>Pargett</a:t>
            </a:r>
            <a:r>
              <a:rPr lang="en-US" sz="1000" dirty="0">
                <a:effectLst/>
              </a:rPr>
              <a:t>, J. M. Birch, C. M. Preston, J. P. Ryan, Y. Zhang, and C. A. </a:t>
            </a:r>
            <a:r>
              <a:rPr lang="en-US" sz="1000" dirty="0" err="1">
                <a:effectLst/>
              </a:rPr>
              <a:t>Scholin</a:t>
            </a:r>
            <a:r>
              <a:rPr lang="en-US" sz="1000" dirty="0">
                <a:effectLst/>
              </a:rPr>
              <a:t>, “Development of a mobile </a:t>
            </a:r>
            <a:r>
              <a:rPr lang="en-US" sz="1000" dirty="0" err="1">
                <a:effectLst/>
              </a:rPr>
              <a:t>ecogenomic</a:t>
            </a:r>
            <a:r>
              <a:rPr lang="en-US" sz="1000" dirty="0">
                <a:effectLst/>
              </a:rPr>
              <a:t> sensor,” in </a:t>
            </a:r>
            <a:r>
              <a:rPr lang="en-US" sz="1000" i="1" dirty="0">
                <a:effectLst/>
              </a:rPr>
              <a:t>OCEANS 2015 - MTS/IEEE Washington</a:t>
            </a:r>
            <a:r>
              <a:rPr lang="en-US" sz="1000" dirty="0">
                <a:effectLst/>
              </a:rPr>
              <a:t>, Oct. 2015, pp. 1–6.</a:t>
            </a:r>
          </a:p>
          <a:p>
            <a:pPr algn="r"/>
            <a:r>
              <a:rPr lang="en-US" sz="1000" dirty="0">
                <a:effectLst/>
              </a:rPr>
              <a:t>[4]</a:t>
            </a:r>
          </a:p>
          <a:p>
            <a:pPr>
              <a:spcBef>
                <a:spcPts val="0"/>
              </a:spcBef>
              <a:spcAft>
                <a:spcPts val="0"/>
              </a:spcAft>
            </a:pPr>
            <a:r>
              <a:rPr lang="en-US" sz="1000" dirty="0">
                <a:effectLst/>
              </a:rPr>
              <a:t>M. A. Godin, J. G. Bellingham, B. </a:t>
            </a:r>
            <a:r>
              <a:rPr lang="en-US" sz="1000" dirty="0" err="1">
                <a:effectLst/>
              </a:rPr>
              <a:t>Kieft</a:t>
            </a:r>
            <a:r>
              <a:rPr lang="en-US" sz="1000" dirty="0">
                <a:effectLst/>
              </a:rPr>
              <a:t>, and R. McEwen, “Scripting language for state configured layered control of the Tethys long range autonomous underwater vehicle,” in </a:t>
            </a:r>
            <a:r>
              <a:rPr lang="en-US" sz="1000" i="1" dirty="0">
                <a:effectLst/>
              </a:rPr>
              <a:t>OCEANS 2010 MTS/IEEE SEATTLE</a:t>
            </a:r>
            <a:r>
              <a:rPr lang="en-US" sz="1000" dirty="0">
                <a:effectLst/>
              </a:rPr>
              <a:t>, Seattle, WA: IEEE, Sep. 2010, pp. 1–7. </a:t>
            </a:r>
            <a:r>
              <a:rPr lang="en-US" sz="1000" dirty="0" err="1">
                <a:effectLst/>
              </a:rPr>
              <a:t>doi</a:t>
            </a:r>
            <a:r>
              <a:rPr lang="en-US" sz="1000" dirty="0">
                <a:effectLst/>
              </a:rPr>
              <a:t>: </a:t>
            </a:r>
            <a:r>
              <a:rPr lang="en-US" sz="1000" dirty="0">
                <a:effectLst/>
                <a:hlinkClick r:id="rId4"/>
              </a:rPr>
              <a:t>10.1109/OCEANS.2010.5664515</a:t>
            </a:r>
            <a:r>
              <a:rPr lang="en-US" sz="1000" dirty="0">
                <a:effectLst/>
              </a:rPr>
              <a:t>.</a:t>
            </a:r>
          </a:p>
          <a:p>
            <a:pPr algn="r"/>
            <a:r>
              <a:rPr lang="en-US" sz="1000" dirty="0">
                <a:effectLst/>
              </a:rPr>
              <a:t>[5]</a:t>
            </a:r>
          </a:p>
          <a:p>
            <a:pPr>
              <a:spcBef>
                <a:spcPts val="0"/>
              </a:spcBef>
              <a:spcAft>
                <a:spcPts val="0"/>
              </a:spcAft>
            </a:pPr>
            <a:r>
              <a:rPr lang="en-US" sz="1000" dirty="0">
                <a:effectLst/>
              </a:rPr>
              <a:t>B. W. Hobson, J. G. Bellingham, B. </a:t>
            </a:r>
            <a:r>
              <a:rPr lang="en-US" sz="1000" dirty="0" err="1">
                <a:effectLst/>
              </a:rPr>
              <a:t>Kieft</a:t>
            </a:r>
            <a:r>
              <a:rPr lang="en-US" sz="1000" dirty="0">
                <a:effectLst/>
              </a:rPr>
              <a:t>, R. McEwen, M. Godin, and Y. Zhang, “Tethys-class long range AUVs - extending the endurance of propeller-driven cruising AUVs from days to weeks,” IEEE, Sep. 2012, pp. 1–8. </a:t>
            </a:r>
            <a:r>
              <a:rPr lang="en-US" sz="1000" dirty="0" err="1">
                <a:effectLst/>
              </a:rPr>
              <a:t>doi</a:t>
            </a:r>
            <a:r>
              <a:rPr lang="en-US" sz="1000" dirty="0">
                <a:effectLst/>
              </a:rPr>
              <a:t>: </a:t>
            </a:r>
            <a:r>
              <a:rPr lang="en-US" sz="1000" dirty="0">
                <a:effectLst/>
                <a:hlinkClick r:id="rId5"/>
              </a:rPr>
              <a:t>10.1109/AUV.2012.6380735</a:t>
            </a:r>
            <a:r>
              <a:rPr lang="en-US" sz="1000" dirty="0">
                <a:effectLst/>
              </a:rPr>
              <a:t>.</a:t>
            </a:r>
          </a:p>
          <a:p>
            <a:pPr algn="r"/>
            <a:r>
              <a:rPr lang="en-US" sz="1000" dirty="0">
                <a:effectLst/>
              </a:rPr>
              <a:t>[6]</a:t>
            </a:r>
          </a:p>
          <a:p>
            <a:pPr>
              <a:spcBef>
                <a:spcPts val="0"/>
              </a:spcBef>
              <a:spcAft>
                <a:spcPts val="0"/>
              </a:spcAft>
            </a:pPr>
            <a:r>
              <a:rPr lang="en-US" sz="1000" dirty="0">
                <a:effectLst/>
              </a:rPr>
              <a:t>B. W. Hobson </a:t>
            </a:r>
            <a:r>
              <a:rPr lang="en-US" sz="1000" i="1" dirty="0">
                <a:effectLst/>
              </a:rPr>
              <a:t>et al.</a:t>
            </a:r>
            <a:r>
              <a:rPr lang="en-US" sz="1000" dirty="0">
                <a:effectLst/>
              </a:rPr>
              <a:t>, “An Autonomous Vehicle Based Open Ocean Lagrangian Observatory,” in </a:t>
            </a:r>
            <a:r>
              <a:rPr lang="en-US" sz="1000" i="1" dirty="0">
                <a:effectLst/>
              </a:rPr>
              <a:t>2018 IEEE/OES Autonomous Underwater Vehicle Workshop (AUV)</a:t>
            </a:r>
            <a:r>
              <a:rPr lang="en-US" sz="1000" dirty="0">
                <a:effectLst/>
              </a:rPr>
              <a:t>, Porto, Portugal: IEEE, Nov. 2018, pp. 1–5. </a:t>
            </a:r>
            <a:r>
              <a:rPr lang="en-US" sz="1000" dirty="0" err="1">
                <a:effectLst/>
              </a:rPr>
              <a:t>doi</a:t>
            </a:r>
            <a:r>
              <a:rPr lang="en-US" sz="1000" dirty="0">
                <a:effectLst/>
              </a:rPr>
              <a:t>: </a:t>
            </a:r>
            <a:r>
              <a:rPr lang="en-US" sz="1000" dirty="0">
                <a:effectLst/>
                <a:hlinkClick r:id="rId6"/>
              </a:rPr>
              <a:t>10.1109/AUV.2018.8729719</a:t>
            </a:r>
            <a:r>
              <a:rPr lang="en-US" sz="1000" dirty="0">
                <a:effectLst/>
              </a:rPr>
              <a:t>.</a:t>
            </a:r>
          </a:p>
          <a:p>
            <a:pPr algn="r"/>
            <a:r>
              <a:rPr lang="en-US" sz="1000" dirty="0">
                <a:effectLst/>
              </a:rPr>
              <a:t>[7]</a:t>
            </a:r>
          </a:p>
          <a:p>
            <a:pPr>
              <a:spcBef>
                <a:spcPts val="0"/>
              </a:spcBef>
              <a:spcAft>
                <a:spcPts val="0"/>
              </a:spcAft>
            </a:pPr>
            <a:r>
              <a:rPr lang="en-US" sz="1000" dirty="0">
                <a:effectLst/>
              </a:rPr>
              <a:t>B. </a:t>
            </a:r>
            <a:r>
              <a:rPr lang="en-US" sz="1000" dirty="0" err="1">
                <a:effectLst/>
              </a:rPr>
              <a:t>Kieft</a:t>
            </a:r>
            <a:r>
              <a:rPr lang="en-US" sz="1000" dirty="0">
                <a:effectLst/>
              </a:rPr>
              <a:t> </a:t>
            </a:r>
            <a:r>
              <a:rPr lang="en-US" sz="1000" i="1" dirty="0">
                <a:effectLst/>
              </a:rPr>
              <a:t>et al.</a:t>
            </a:r>
            <a:r>
              <a:rPr lang="en-US" sz="1000" dirty="0">
                <a:effectLst/>
              </a:rPr>
              <a:t>, “Fault Detection and Failure Prevention on the Tethys Long-Range  Autonomous Underwater Vehicle,” </a:t>
            </a:r>
            <a:r>
              <a:rPr lang="en-US" sz="1000" i="1" dirty="0">
                <a:effectLst/>
              </a:rPr>
              <a:t>Unmanned Untethered Submersible Technology Conference</a:t>
            </a:r>
            <a:r>
              <a:rPr lang="en-US" sz="1000" dirty="0">
                <a:effectLst/>
              </a:rPr>
              <a:t>, Aug. 2011.</a:t>
            </a:r>
          </a:p>
          <a:p>
            <a:pPr algn="r"/>
            <a:r>
              <a:rPr lang="en-US" sz="1000" dirty="0">
                <a:effectLst/>
              </a:rPr>
              <a:t>[8]</a:t>
            </a:r>
          </a:p>
          <a:p>
            <a:pPr>
              <a:spcBef>
                <a:spcPts val="0"/>
              </a:spcBef>
              <a:spcAft>
                <a:spcPts val="0"/>
              </a:spcAft>
            </a:pPr>
            <a:r>
              <a:rPr lang="en-US" sz="1000" dirty="0">
                <a:effectLst/>
              </a:rPr>
              <a:t>A. L. Kukulya, J. G. Bellingham, J. W. </a:t>
            </a:r>
            <a:r>
              <a:rPr lang="en-US" sz="1000" dirty="0" err="1">
                <a:effectLst/>
              </a:rPr>
              <a:t>Kaeli</a:t>
            </a:r>
            <a:r>
              <a:rPr lang="en-US" sz="1000" dirty="0">
                <a:effectLst/>
              </a:rPr>
              <a:t>, C. M. Reddy, M. A. Godin, and R. N. </a:t>
            </a:r>
            <a:r>
              <a:rPr lang="en-US" sz="1000" dirty="0" err="1">
                <a:effectLst/>
              </a:rPr>
              <a:t>Conmy</a:t>
            </a:r>
            <a:r>
              <a:rPr lang="en-US" sz="1000" dirty="0">
                <a:effectLst/>
              </a:rPr>
              <a:t>, “Development of a propeller driven long range autonomous underwater vehicle (LRAUV) for under-ice mapping of oil spills and environmental hazards: An Arctic Domain Center of Awareness project (ADAC),” in </a:t>
            </a:r>
            <a:r>
              <a:rPr lang="en-US" sz="1000" i="1" dirty="0">
                <a:effectLst/>
              </a:rPr>
              <a:t>2016 IEEE/OES Autonomous Underwater Vehicles (AUV)</a:t>
            </a:r>
            <a:r>
              <a:rPr lang="en-US" sz="1000" dirty="0">
                <a:effectLst/>
              </a:rPr>
              <a:t>, Tokyo, Japan: IEEE, Nov. 2016, pp. 95–100. </a:t>
            </a:r>
            <a:r>
              <a:rPr lang="en-US" sz="1000" dirty="0" err="1">
                <a:effectLst/>
              </a:rPr>
              <a:t>doi</a:t>
            </a:r>
            <a:r>
              <a:rPr lang="en-US" sz="1000" dirty="0">
                <a:effectLst/>
              </a:rPr>
              <a:t>: </a:t>
            </a:r>
            <a:r>
              <a:rPr lang="en-US" sz="1000" dirty="0">
                <a:effectLst/>
                <a:hlinkClick r:id="rId7"/>
              </a:rPr>
              <a:t>10.1109/AUV.2016.7778655</a:t>
            </a:r>
            <a:r>
              <a:rPr lang="en-US" sz="1000" dirty="0">
                <a:effectLst/>
              </a:rPr>
              <a:t>.</a:t>
            </a:r>
          </a:p>
          <a:p>
            <a:pPr algn="r"/>
            <a:r>
              <a:rPr lang="en-US" sz="1000" dirty="0">
                <a:effectLst/>
              </a:rPr>
              <a:t>[9]</a:t>
            </a:r>
          </a:p>
          <a:p>
            <a:pPr>
              <a:spcBef>
                <a:spcPts val="0"/>
              </a:spcBef>
              <a:spcAft>
                <a:spcPts val="0"/>
              </a:spcAft>
            </a:pPr>
            <a:r>
              <a:rPr lang="en-US" sz="1000" dirty="0">
                <a:effectLst/>
              </a:rPr>
              <a:t>D. M. </a:t>
            </a:r>
            <a:r>
              <a:rPr lang="en-US" sz="1000" dirty="0" err="1">
                <a:effectLst/>
              </a:rPr>
              <a:t>Pargett</a:t>
            </a:r>
            <a:r>
              <a:rPr lang="en-US" sz="1000" dirty="0">
                <a:effectLst/>
              </a:rPr>
              <a:t>, J. M. Birch, C. M. Preston, J. P. Ryan, Y. Zhang, and C. A. </a:t>
            </a:r>
            <a:r>
              <a:rPr lang="en-US" sz="1000" dirty="0" err="1">
                <a:effectLst/>
              </a:rPr>
              <a:t>Scholin</a:t>
            </a:r>
            <a:r>
              <a:rPr lang="en-US" sz="1000" dirty="0">
                <a:effectLst/>
              </a:rPr>
              <a:t>, “Development of a mobile </a:t>
            </a:r>
            <a:r>
              <a:rPr lang="en-US" sz="1000" dirty="0" err="1">
                <a:effectLst/>
              </a:rPr>
              <a:t>ecogenomic</a:t>
            </a:r>
            <a:r>
              <a:rPr lang="en-US" sz="1000" dirty="0">
                <a:effectLst/>
              </a:rPr>
              <a:t> sensor,” in </a:t>
            </a:r>
            <a:r>
              <a:rPr lang="en-US" sz="1000" i="1" dirty="0">
                <a:effectLst/>
              </a:rPr>
              <a:t>OCEANS 2015 - MTS/IEEE Washington</a:t>
            </a:r>
            <a:r>
              <a:rPr lang="en-US" sz="1000" dirty="0">
                <a:effectLst/>
              </a:rPr>
              <a:t>, Washington, DC: IEEE, Oct. 2015, pp. 1–6. </a:t>
            </a:r>
            <a:r>
              <a:rPr lang="en-US" sz="1000" dirty="0" err="1">
                <a:effectLst/>
              </a:rPr>
              <a:t>doi</a:t>
            </a:r>
            <a:r>
              <a:rPr lang="en-US" sz="1000" dirty="0">
                <a:effectLst/>
              </a:rPr>
              <a:t>: </a:t>
            </a:r>
            <a:r>
              <a:rPr lang="en-US" sz="1000" dirty="0">
                <a:effectLst/>
                <a:hlinkClick r:id="rId8"/>
              </a:rPr>
              <a:t>10.23919/OCEANS.2015.7404361</a:t>
            </a:r>
            <a:r>
              <a:rPr lang="en-US" sz="1000" dirty="0">
                <a:effectLst/>
              </a:rPr>
              <a:t>.</a:t>
            </a:r>
          </a:p>
          <a:p>
            <a:pPr algn="r"/>
            <a:r>
              <a:rPr lang="en-US" sz="1000" dirty="0">
                <a:effectLst/>
              </a:rPr>
              <a:t>[10]</a:t>
            </a:r>
          </a:p>
          <a:p>
            <a:pPr>
              <a:spcBef>
                <a:spcPts val="0"/>
              </a:spcBef>
              <a:spcAft>
                <a:spcPts val="0"/>
              </a:spcAft>
            </a:pPr>
            <a:r>
              <a:rPr lang="en-US" sz="1000" dirty="0">
                <a:effectLst/>
              </a:rPr>
              <a:t>MBARI </a:t>
            </a:r>
            <a:r>
              <a:rPr lang="en-US" sz="1000" i="1" dirty="0">
                <a:effectLst/>
              </a:rPr>
              <a:t>et al.</a:t>
            </a:r>
            <a:r>
              <a:rPr lang="en-US" sz="1000" dirty="0">
                <a:effectLst/>
              </a:rPr>
              <a:t>, “The Quest to Develop </a:t>
            </a:r>
            <a:r>
              <a:rPr lang="en-US" sz="1000" dirty="0" err="1">
                <a:effectLst/>
              </a:rPr>
              <a:t>Ecogenomic</a:t>
            </a:r>
            <a:r>
              <a:rPr lang="en-US" sz="1000" dirty="0">
                <a:effectLst/>
              </a:rPr>
              <a:t> Sensors: A 25-Year History of the Environmental Sample Processor (ESP) as a Case Study,” </a:t>
            </a:r>
            <a:r>
              <a:rPr lang="en-US" sz="1000" i="1" dirty="0">
                <a:effectLst/>
              </a:rPr>
              <a:t>Oceanography</a:t>
            </a:r>
            <a:r>
              <a:rPr lang="en-US" sz="1000" dirty="0">
                <a:effectLst/>
              </a:rPr>
              <a:t>, vol. 30, no. 4, pp. 100–113, Dec. 2017, </a:t>
            </a:r>
            <a:r>
              <a:rPr lang="en-US" sz="1000" dirty="0" err="1">
                <a:effectLst/>
              </a:rPr>
              <a:t>doi</a:t>
            </a:r>
            <a:r>
              <a:rPr lang="en-US" sz="1000" dirty="0">
                <a:effectLst/>
              </a:rPr>
              <a:t>: </a:t>
            </a:r>
            <a:r>
              <a:rPr lang="en-US" sz="1000" dirty="0">
                <a:effectLst/>
                <a:hlinkClick r:id="rId9"/>
              </a:rPr>
              <a:t>10.5670/oceanog.2017.427</a:t>
            </a:r>
            <a:r>
              <a:rPr lang="en-US" sz="1000" dirty="0">
                <a:effectLst/>
              </a:rPr>
              <a:t>.</a:t>
            </a:r>
          </a:p>
          <a:p>
            <a:pPr algn="r"/>
            <a:r>
              <a:rPr lang="en-US" sz="1000" dirty="0">
                <a:effectLst/>
              </a:rPr>
              <a:t>[11]</a:t>
            </a:r>
          </a:p>
          <a:p>
            <a:endParaRPr lang="en-US" sz="1000" dirty="0"/>
          </a:p>
        </p:txBody>
      </p:sp>
      <p:sp>
        <p:nvSpPr>
          <p:cNvPr id="4" name="Title 1">
            <a:extLst>
              <a:ext uri="{FF2B5EF4-FFF2-40B4-BE49-F238E27FC236}">
                <a16:creationId xmlns:a16="http://schemas.microsoft.com/office/drawing/2014/main" id="{933EC6C1-4E28-5CF8-7916-F24FD295F8C8}"/>
              </a:ext>
            </a:extLst>
          </p:cNvPr>
          <p:cNvSpPr>
            <a:spLocks noGrp="1"/>
          </p:cNvSpPr>
          <p:nvPr>
            <p:ph type="title"/>
          </p:nvPr>
        </p:nvSpPr>
        <p:spPr>
          <a:xfrm>
            <a:off x="609600" y="274638"/>
            <a:ext cx="10972800" cy="1143000"/>
          </a:xfrm>
        </p:spPr>
        <p:txBody>
          <a:bodyPr/>
          <a:lstStyle/>
          <a:p>
            <a:r>
              <a:rPr lang="en-US" dirty="0"/>
              <a:t>LRAUV Engineering Publications 1/2</a:t>
            </a:r>
          </a:p>
        </p:txBody>
      </p:sp>
    </p:spTree>
    <p:extLst>
      <p:ext uri="{BB962C8B-B14F-4D97-AF65-F5344CB8AC3E}">
        <p14:creationId xmlns:p14="http://schemas.microsoft.com/office/powerpoint/2010/main" val="1551147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C01577-701D-E33C-450F-CF48305719D4}"/>
              </a:ext>
            </a:extLst>
          </p:cNvPr>
          <p:cNvSpPr txBox="1"/>
          <p:nvPr/>
        </p:nvSpPr>
        <p:spPr>
          <a:xfrm>
            <a:off x="260252" y="1786597"/>
            <a:ext cx="11753557" cy="2862322"/>
          </a:xfrm>
          <a:prstGeom prst="rect">
            <a:avLst/>
          </a:prstGeom>
          <a:noFill/>
        </p:spPr>
        <p:txBody>
          <a:bodyPr wrap="square" rtlCol="0">
            <a:spAutoFit/>
          </a:bodyPr>
          <a:lstStyle/>
          <a:p>
            <a:pPr>
              <a:spcBef>
                <a:spcPts val="0"/>
              </a:spcBef>
              <a:spcAft>
                <a:spcPts val="0"/>
              </a:spcAft>
            </a:pPr>
            <a:r>
              <a:rPr lang="en-US" sz="1000" dirty="0">
                <a:effectLst/>
              </a:rPr>
              <a:t>T. R. Player </a:t>
            </a:r>
            <a:r>
              <a:rPr lang="en-US" sz="1000" i="1" dirty="0">
                <a:effectLst/>
              </a:rPr>
              <a:t>et al.</a:t>
            </a:r>
            <a:r>
              <a:rPr lang="en-US" sz="1000" dirty="0">
                <a:effectLst/>
              </a:rPr>
              <a:t>, “From Concept to Field Tests: Accelerated Development of Multi-AUV Missions Using a High-Fidelity Faster-than-Real-Time Simulator,” in </a:t>
            </a:r>
            <a:r>
              <a:rPr lang="en-US" sz="1000" i="1" dirty="0">
                <a:effectLst/>
              </a:rPr>
              <a:t>2023 IEEE International Conference on Robotics and Automation (ICRA)</a:t>
            </a:r>
            <a:r>
              <a:rPr lang="en-US" sz="1000" dirty="0">
                <a:effectLst/>
              </a:rPr>
              <a:t>, London, United Kingdom: IEEE, May 2023, pp. 3102–3108. </a:t>
            </a:r>
            <a:r>
              <a:rPr lang="en-US" sz="1000" dirty="0" err="1">
                <a:effectLst/>
              </a:rPr>
              <a:t>doi</a:t>
            </a:r>
            <a:r>
              <a:rPr lang="en-US" sz="1000" dirty="0">
                <a:effectLst/>
              </a:rPr>
              <a:t>: </a:t>
            </a:r>
            <a:r>
              <a:rPr lang="en-US" sz="1000" dirty="0">
                <a:effectLst/>
                <a:hlinkClick r:id="rId2"/>
              </a:rPr>
              <a:t>10.1109/ICRA48891.2023.10160447</a:t>
            </a:r>
            <a:r>
              <a:rPr lang="en-US" sz="1000" dirty="0">
                <a:effectLst/>
              </a:rPr>
              <a:t>.</a:t>
            </a:r>
          </a:p>
          <a:p>
            <a:pPr algn="r"/>
            <a:r>
              <a:rPr lang="en-US" sz="1000" dirty="0">
                <a:effectLst/>
              </a:rPr>
              <a:t>[12]</a:t>
            </a:r>
          </a:p>
          <a:p>
            <a:pPr>
              <a:spcBef>
                <a:spcPts val="0"/>
              </a:spcBef>
              <a:spcAft>
                <a:spcPts val="0"/>
              </a:spcAft>
            </a:pPr>
            <a:r>
              <a:rPr lang="en-US" sz="1000" dirty="0">
                <a:effectLst/>
              </a:rPr>
              <a:t>B. Y. </a:t>
            </a:r>
            <a:r>
              <a:rPr lang="en-US" sz="1000" dirty="0" err="1">
                <a:effectLst/>
              </a:rPr>
              <a:t>Raanan</a:t>
            </a:r>
            <a:r>
              <a:rPr lang="en-US" sz="1000" dirty="0">
                <a:effectLst/>
              </a:rPr>
              <a:t> </a:t>
            </a:r>
            <a:r>
              <a:rPr lang="en-US" sz="1000" i="1" dirty="0">
                <a:effectLst/>
              </a:rPr>
              <a:t>et al.</a:t>
            </a:r>
            <a:r>
              <a:rPr lang="en-US" sz="1000" dirty="0">
                <a:effectLst/>
              </a:rPr>
              <a:t>, “A real-time vertical plane flight anomaly detection system for a long range autonomous underwater vehicle,” in </a:t>
            </a:r>
            <a:r>
              <a:rPr lang="en-US" sz="1000" i="1" dirty="0">
                <a:effectLst/>
              </a:rPr>
              <a:t>OCEANS 2015 - MTS/IEEE Washington</a:t>
            </a:r>
            <a:r>
              <a:rPr lang="en-US" sz="1000" dirty="0">
                <a:effectLst/>
              </a:rPr>
              <a:t>, Washington, DC: IEEE, Oct. 2015, pp. 1–6. </a:t>
            </a:r>
            <a:r>
              <a:rPr lang="en-US" sz="1000" dirty="0" err="1">
                <a:effectLst/>
              </a:rPr>
              <a:t>doi</a:t>
            </a:r>
            <a:r>
              <a:rPr lang="en-US" sz="1000" dirty="0">
                <a:effectLst/>
              </a:rPr>
              <a:t>: </a:t>
            </a:r>
            <a:r>
              <a:rPr lang="en-US" sz="1000" dirty="0">
                <a:effectLst/>
                <a:hlinkClick r:id="rId3"/>
              </a:rPr>
              <a:t>10.23919/OCEANS.2015.7404462</a:t>
            </a:r>
            <a:r>
              <a:rPr lang="en-US" sz="1000" dirty="0">
                <a:effectLst/>
              </a:rPr>
              <a:t>.</a:t>
            </a:r>
          </a:p>
          <a:p>
            <a:pPr algn="r"/>
            <a:r>
              <a:rPr lang="en-US" sz="1000" dirty="0">
                <a:effectLst/>
              </a:rPr>
              <a:t>[13]</a:t>
            </a:r>
          </a:p>
          <a:p>
            <a:pPr>
              <a:spcBef>
                <a:spcPts val="0"/>
              </a:spcBef>
              <a:spcAft>
                <a:spcPts val="0"/>
              </a:spcAft>
            </a:pPr>
            <a:r>
              <a:rPr lang="en-US" sz="1000" dirty="0">
                <a:effectLst/>
              </a:rPr>
              <a:t>B.-Y. </a:t>
            </a:r>
            <a:r>
              <a:rPr lang="en-US" sz="1000" dirty="0" err="1">
                <a:effectLst/>
              </a:rPr>
              <a:t>Raanan</a:t>
            </a:r>
            <a:r>
              <a:rPr lang="en-US" sz="1000" dirty="0">
                <a:effectLst/>
              </a:rPr>
              <a:t> </a:t>
            </a:r>
            <a:r>
              <a:rPr lang="en-US" sz="1000" i="1" dirty="0">
                <a:effectLst/>
              </a:rPr>
              <a:t>et al.</a:t>
            </a:r>
            <a:r>
              <a:rPr lang="en-US" sz="1000" dirty="0">
                <a:effectLst/>
              </a:rPr>
              <a:t>, “Automatic fault diagnosis for autonomous underwater vehicles using online topic models,” in </a:t>
            </a:r>
            <a:r>
              <a:rPr lang="en-US" sz="1000" i="1" dirty="0">
                <a:effectLst/>
              </a:rPr>
              <a:t>OCEANS 2016 MTS/IEEE Monterey</a:t>
            </a:r>
            <a:r>
              <a:rPr lang="en-US" sz="1000" dirty="0">
                <a:effectLst/>
              </a:rPr>
              <a:t>, Monterey, CA, USA: IEEE, Sep. 2016, pp. 1–6. </a:t>
            </a:r>
            <a:r>
              <a:rPr lang="en-US" sz="1000" dirty="0" err="1">
                <a:effectLst/>
              </a:rPr>
              <a:t>doi</a:t>
            </a:r>
            <a:r>
              <a:rPr lang="en-US" sz="1000" dirty="0">
                <a:effectLst/>
              </a:rPr>
              <a:t>: </a:t>
            </a:r>
            <a:r>
              <a:rPr lang="en-US" sz="1000" dirty="0">
                <a:effectLst/>
                <a:hlinkClick r:id="rId4"/>
              </a:rPr>
              <a:t>10.1109/OCEANS.2016.7761139</a:t>
            </a:r>
            <a:r>
              <a:rPr lang="en-US" sz="1000" dirty="0">
                <a:effectLst/>
              </a:rPr>
              <a:t>.</a:t>
            </a:r>
          </a:p>
          <a:p>
            <a:pPr algn="r"/>
            <a:r>
              <a:rPr lang="en-US" sz="1000" dirty="0">
                <a:effectLst/>
              </a:rPr>
              <a:t>[14]</a:t>
            </a:r>
          </a:p>
          <a:p>
            <a:pPr>
              <a:spcBef>
                <a:spcPts val="0"/>
              </a:spcBef>
              <a:spcAft>
                <a:spcPts val="0"/>
              </a:spcAft>
            </a:pPr>
            <a:r>
              <a:rPr lang="en-US" sz="1000" dirty="0">
                <a:effectLst/>
              </a:rPr>
              <a:t>B.-Y. </a:t>
            </a:r>
            <a:r>
              <a:rPr lang="en-US" sz="1000" dirty="0" err="1">
                <a:effectLst/>
              </a:rPr>
              <a:t>Raanan</a:t>
            </a:r>
            <a:r>
              <a:rPr lang="en-US" sz="1000" dirty="0">
                <a:effectLst/>
              </a:rPr>
              <a:t> </a:t>
            </a:r>
            <a:r>
              <a:rPr lang="en-US" sz="1000" i="1" dirty="0">
                <a:effectLst/>
              </a:rPr>
              <a:t>et al.</a:t>
            </a:r>
            <a:r>
              <a:rPr lang="en-US" sz="1000" dirty="0">
                <a:effectLst/>
              </a:rPr>
              <a:t>, “Detection of unanticipated faults for autonomous underwater vehicles using online topic models,” </a:t>
            </a:r>
            <a:r>
              <a:rPr lang="en-US" sz="1000" i="1" dirty="0">
                <a:effectLst/>
              </a:rPr>
              <a:t>Journal of Field Robotics</a:t>
            </a:r>
            <a:r>
              <a:rPr lang="en-US" sz="1000" dirty="0">
                <a:effectLst/>
              </a:rPr>
              <a:t>, vol. 35, no. 5, pp. 705–716, Aug. 2018, </a:t>
            </a:r>
            <a:r>
              <a:rPr lang="en-US" sz="1000" dirty="0" err="1">
                <a:effectLst/>
              </a:rPr>
              <a:t>doi</a:t>
            </a:r>
            <a:r>
              <a:rPr lang="en-US" sz="1000" dirty="0">
                <a:effectLst/>
              </a:rPr>
              <a:t>: </a:t>
            </a:r>
            <a:r>
              <a:rPr lang="en-US" sz="1000" dirty="0">
                <a:effectLst/>
                <a:hlinkClick r:id="rId5"/>
              </a:rPr>
              <a:t>10.1002/rob.21771</a:t>
            </a:r>
            <a:r>
              <a:rPr lang="en-US" sz="1000" dirty="0">
                <a:effectLst/>
              </a:rPr>
              <a:t>.</a:t>
            </a:r>
          </a:p>
          <a:p>
            <a:pPr algn="r"/>
            <a:r>
              <a:rPr lang="en-US" sz="1000" dirty="0">
                <a:effectLst/>
              </a:rPr>
              <a:t>[15]</a:t>
            </a:r>
          </a:p>
          <a:p>
            <a:pPr>
              <a:spcBef>
                <a:spcPts val="0"/>
              </a:spcBef>
              <a:spcAft>
                <a:spcPts val="0"/>
              </a:spcAft>
            </a:pPr>
            <a:r>
              <a:rPr lang="en-US" sz="1000" dirty="0">
                <a:effectLst/>
              </a:rPr>
              <a:t>Q. </a:t>
            </a:r>
            <a:r>
              <a:rPr lang="en-US" sz="1000" dirty="0" err="1">
                <a:effectLst/>
              </a:rPr>
              <a:t>Shemet</a:t>
            </a:r>
            <a:r>
              <a:rPr lang="en-US" sz="1000" dirty="0">
                <a:effectLst/>
              </a:rPr>
              <a:t>, M. Anderson, Y. Zhang, B. </a:t>
            </a:r>
            <a:r>
              <a:rPr lang="en-US" sz="1000" dirty="0" err="1">
                <a:effectLst/>
              </a:rPr>
              <a:t>Kieft</a:t>
            </a:r>
            <a:r>
              <a:rPr lang="en-US" sz="1000" dirty="0">
                <a:effectLst/>
              </a:rPr>
              <a:t>, and B. Hobson, “Binary Range Control for Multi-Vehicle AUV Operations: Field Validation of a Minimalist Approach,” in </a:t>
            </a:r>
            <a:r>
              <a:rPr lang="en-US" sz="1000" i="1" dirty="0">
                <a:effectLst/>
              </a:rPr>
              <a:t>OCEANS 2025 Brest</a:t>
            </a:r>
            <a:r>
              <a:rPr lang="en-US" sz="1000" dirty="0">
                <a:effectLst/>
              </a:rPr>
              <a:t>, BREST, France: IEEE, Jun. 2025, pp. 1–8. </a:t>
            </a:r>
            <a:r>
              <a:rPr lang="en-US" sz="1000" dirty="0" err="1">
                <a:effectLst/>
              </a:rPr>
              <a:t>doi</a:t>
            </a:r>
            <a:r>
              <a:rPr lang="en-US" sz="1000" dirty="0">
                <a:effectLst/>
              </a:rPr>
              <a:t>: </a:t>
            </a:r>
            <a:r>
              <a:rPr lang="en-US" sz="1000" dirty="0">
                <a:effectLst/>
                <a:hlinkClick r:id="rId6"/>
              </a:rPr>
              <a:t>10.1109/OCEANS58557.2025.11104340</a:t>
            </a:r>
            <a:r>
              <a:rPr lang="en-US" sz="1000" dirty="0">
                <a:effectLst/>
              </a:rPr>
              <a:t>.</a:t>
            </a:r>
          </a:p>
          <a:p>
            <a:pPr algn="r"/>
            <a:r>
              <a:rPr lang="en-US" sz="1000" dirty="0">
                <a:effectLst/>
              </a:rPr>
              <a:t>[16]</a:t>
            </a:r>
          </a:p>
          <a:p>
            <a:pPr>
              <a:spcBef>
                <a:spcPts val="0"/>
              </a:spcBef>
              <a:spcAft>
                <a:spcPts val="0"/>
              </a:spcAft>
            </a:pPr>
            <a:r>
              <a:rPr lang="en-US" sz="1000" dirty="0">
                <a:effectLst/>
              </a:rPr>
              <a:t>M. J. Stanway, B. </a:t>
            </a:r>
            <a:r>
              <a:rPr lang="en-US" sz="1000" dirty="0" err="1">
                <a:effectLst/>
              </a:rPr>
              <a:t>Kieft</a:t>
            </a:r>
            <a:r>
              <a:rPr lang="en-US" sz="1000" dirty="0">
                <a:effectLst/>
              </a:rPr>
              <a:t>, T. Hoover, B. Hobson, A. Hamilton, and J. Bellingham, “Acoustic tracking and homing with a long-range AUV,” IEEE, Sep. 2014, pp. 1–7. </a:t>
            </a:r>
            <a:r>
              <a:rPr lang="en-US" sz="1000" dirty="0" err="1">
                <a:effectLst/>
              </a:rPr>
              <a:t>doi</a:t>
            </a:r>
            <a:r>
              <a:rPr lang="en-US" sz="1000" dirty="0">
                <a:effectLst/>
              </a:rPr>
              <a:t>: </a:t>
            </a:r>
            <a:r>
              <a:rPr lang="en-US" sz="1000" dirty="0">
                <a:effectLst/>
                <a:hlinkClick r:id="rId7"/>
              </a:rPr>
              <a:t>10.1109/OCEANS.2014.7003277</a:t>
            </a:r>
            <a:r>
              <a:rPr lang="en-US" sz="1000" dirty="0">
                <a:effectLst/>
              </a:rPr>
              <a:t>.</a:t>
            </a:r>
          </a:p>
          <a:p>
            <a:pPr algn="r"/>
            <a:r>
              <a:rPr lang="en-US" sz="1000" dirty="0">
                <a:effectLst/>
              </a:rPr>
              <a:t>[17]</a:t>
            </a:r>
          </a:p>
          <a:p>
            <a:pPr>
              <a:spcBef>
                <a:spcPts val="0"/>
              </a:spcBef>
              <a:spcAft>
                <a:spcPts val="0"/>
              </a:spcAft>
            </a:pPr>
            <a:r>
              <a:rPr lang="en-US" sz="1000" dirty="0">
                <a:effectLst/>
              </a:rPr>
              <a:t>T. C. O’Reilly, B. </a:t>
            </a:r>
            <a:r>
              <a:rPr lang="en-US" sz="1000" dirty="0" err="1">
                <a:effectLst/>
              </a:rPr>
              <a:t>Kieft</a:t>
            </a:r>
            <a:r>
              <a:rPr lang="en-US" sz="1000" dirty="0">
                <a:effectLst/>
              </a:rPr>
              <a:t>, and M. Chaffey, “Communications relay and autonomous tracking applications for Wave Glider,” in </a:t>
            </a:r>
            <a:r>
              <a:rPr lang="en-US" sz="1000" i="1" dirty="0">
                <a:effectLst/>
              </a:rPr>
              <a:t>OCEANS 2015 - Genova</a:t>
            </a:r>
            <a:r>
              <a:rPr lang="en-US" sz="1000" dirty="0">
                <a:effectLst/>
              </a:rPr>
              <a:t>, May 2015, pp. 1–6. </a:t>
            </a:r>
            <a:r>
              <a:rPr lang="en-US" sz="1000" dirty="0" err="1">
                <a:effectLst/>
              </a:rPr>
              <a:t>doi</a:t>
            </a:r>
            <a:r>
              <a:rPr lang="en-US" sz="1000" dirty="0">
                <a:effectLst/>
              </a:rPr>
              <a:t>: </a:t>
            </a:r>
            <a:r>
              <a:rPr lang="en-US" sz="1000" dirty="0">
                <a:effectLst/>
                <a:hlinkClick r:id="rId8"/>
              </a:rPr>
              <a:t>10.1109/OCEANS-Genova.2015.7271243</a:t>
            </a:r>
            <a:r>
              <a:rPr lang="en-US" sz="1000" dirty="0">
                <a:effectLst/>
              </a:rPr>
              <a:t>.</a:t>
            </a:r>
          </a:p>
          <a:p>
            <a:endParaRPr lang="en-US" sz="1000" dirty="0"/>
          </a:p>
        </p:txBody>
      </p:sp>
      <p:sp>
        <p:nvSpPr>
          <p:cNvPr id="4" name="Title 1">
            <a:extLst>
              <a:ext uri="{FF2B5EF4-FFF2-40B4-BE49-F238E27FC236}">
                <a16:creationId xmlns:a16="http://schemas.microsoft.com/office/drawing/2014/main" id="{30CA8706-ED46-E32C-D68A-F496084E06D5}"/>
              </a:ext>
            </a:extLst>
          </p:cNvPr>
          <p:cNvSpPr>
            <a:spLocks noGrp="1"/>
          </p:cNvSpPr>
          <p:nvPr>
            <p:ph type="title"/>
          </p:nvPr>
        </p:nvSpPr>
        <p:spPr>
          <a:xfrm>
            <a:off x="609600" y="274638"/>
            <a:ext cx="10972800" cy="1143000"/>
          </a:xfrm>
        </p:spPr>
        <p:txBody>
          <a:bodyPr/>
          <a:lstStyle/>
          <a:p>
            <a:r>
              <a:rPr lang="en-US" dirty="0"/>
              <a:t>LRAUV Engineering Publications 2/2</a:t>
            </a:r>
          </a:p>
        </p:txBody>
      </p:sp>
    </p:spTree>
    <p:extLst>
      <p:ext uri="{BB962C8B-B14F-4D97-AF65-F5344CB8AC3E}">
        <p14:creationId xmlns:p14="http://schemas.microsoft.com/office/powerpoint/2010/main" val="19396263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1CA698B-D848-A0D2-ABD2-6C3B4D07576A}"/>
              </a:ext>
            </a:extLst>
          </p:cNvPr>
          <p:cNvSpPr>
            <a:spLocks noGrp="1"/>
          </p:cNvSpPr>
          <p:nvPr>
            <p:ph type="body" idx="1"/>
          </p:nvPr>
        </p:nvSpPr>
        <p:spPr>
          <a:xfrm>
            <a:off x="609600" y="1525044"/>
            <a:ext cx="5127321" cy="4967700"/>
          </a:xfrm>
        </p:spPr>
        <p:txBody>
          <a:bodyPr>
            <a:normAutofit/>
          </a:bodyPr>
          <a:lstStyle/>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Mission programming: </a:t>
            </a:r>
            <a:r>
              <a:rPr lang="en-US" sz="1800" dirty="0">
                <a:latin typeface="Arial" panose="020B0604020202020204" pitchFamily="34" charset="0"/>
                <a:cs typeface="Arial" panose="020B0604020202020204" pitchFamily="34" charset="0"/>
              </a:rPr>
              <a:t>Preloaded on AUV; Select and send parameters over the horizon; GUI visualizations; Safety envelops protect the vehicle</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LRAUV state visualization</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Point and click waypoints</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Real-time data access</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Portal to logs, checklists and configs </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Seamless communications switching: </a:t>
            </a:r>
            <a:r>
              <a:rPr lang="en-US" sz="1800" dirty="0">
                <a:latin typeface="Arial" panose="020B0604020202020204" pitchFamily="34" charset="0"/>
                <a:cs typeface="Arial" panose="020B0604020202020204" pitchFamily="34" charset="0"/>
              </a:rPr>
              <a:t>Cellular, Satellite, Acoustic</a:t>
            </a:r>
          </a:p>
          <a:p>
            <a:pPr marL="114300" indent="0">
              <a:lnSpc>
                <a:spcPct val="100000"/>
              </a:lnSpc>
              <a:spcAft>
                <a:spcPts val="600"/>
              </a:spcAft>
              <a:buClr>
                <a:schemeClr val="tx1"/>
              </a:buClr>
              <a:buNone/>
            </a:pPr>
            <a:r>
              <a:rPr lang="en-US" sz="1800" b="1" dirty="0">
                <a:latin typeface="Arial" panose="020B0604020202020204" pitchFamily="34" charset="0"/>
                <a:cs typeface="Arial" panose="020B0604020202020204" pitchFamily="34" charset="0"/>
              </a:rPr>
              <a:t>Pilot-in-Charge schedule and log</a:t>
            </a:r>
          </a:p>
        </p:txBody>
      </p:sp>
      <p:pic>
        <p:nvPicPr>
          <p:cNvPr id="14" name="Picture 13">
            <a:extLst>
              <a:ext uri="{FF2B5EF4-FFF2-40B4-BE49-F238E27FC236}">
                <a16:creationId xmlns:a16="http://schemas.microsoft.com/office/drawing/2014/main" id="{F57C57A2-507A-017B-4F75-F0F6DC686A34}"/>
              </a:ext>
            </a:extLst>
          </p:cNvPr>
          <p:cNvPicPr>
            <a:picLocks noChangeAspect="1"/>
          </p:cNvPicPr>
          <p:nvPr/>
        </p:nvPicPr>
        <p:blipFill>
          <a:blip r:embed="rId2"/>
          <a:stretch>
            <a:fillRect/>
          </a:stretch>
        </p:blipFill>
        <p:spPr>
          <a:xfrm>
            <a:off x="7416045" y="1525044"/>
            <a:ext cx="3965835" cy="2375320"/>
          </a:xfrm>
          <a:prstGeom prst="rect">
            <a:avLst/>
          </a:prstGeom>
        </p:spPr>
      </p:pic>
      <p:pic>
        <p:nvPicPr>
          <p:cNvPr id="16" name="Picture 15">
            <a:extLst>
              <a:ext uri="{FF2B5EF4-FFF2-40B4-BE49-F238E27FC236}">
                <a16:creationId xmlns:a16="http://schemas.microsoft.com/office/drawing/2014/main" id="{1BBAA920-AE77-4BF1-BDC7-A2CCEEA9B0DE}"/>
              </a:ext>
            </a:extLst>
          </p:cNvPr>
          <p:cNvPicPr>
            <a:picLocks noChangeAspect="1"/>
          </p:cNvPicPr>
          <p:nvPr/>
        </p:nvPicPr>
        <p:blipFill>
          <a:blip r:embed="rId3"/>
          <a:stretch>
            <a:fillRect/>
          </a:stretch>
        </p:blipFill>
        <p:spPr>
          <a:xfrm>
            <a:off x="9857984" y="2527456"/>
            <a:ext cx="1724416" cy="3823482"/>
          </a:xfrm>
          <a:prstGeom prst="rect">
            <a:avLst/>
          </a:prstGeom>
        </p:spPr>
      </p:pic>
      <p:pic>
        <p:nvPicPr>
          <p:cNvPr id="17" name="Picture 16">
            <a:extLst>
              <a:ext uri="{FF2B5EF4-FFF2-40B4-BE49-F238E27FC236}">
                <a16:creationId xmlns:a16="http://schemas.microsoft.com/office/drawing/2014/main" id="{318571A1-8E7E-F35E-CE07-C63D5D716A18}"/>
              </a:ext>
            </a:extLst>
          </p:cNvPr>
          <p:cNvPicPr>
            <a:picLocks noChangeAspect="1"/>
          </p:cNvPicPr>
          <p:nvPr/>
        </p:nvPicPr>
        <p:blipFill>
          <a:blip r:embed="rId4"/>
          <a:stretch>
            <a:fillRect/>
          </a:stretch>
        </p:blipFill>
        <p:spPr>
          <a:xfrm>
            <a:off x="5627126" y="2975312"/>
            <a:ext cx="3176797" cy="3375626"/>
          </a:xfrm>
          <a:prstGeom prst="rect">
            <a:avLst/>
          </a:prstGeom>
        </p:spPr>
      </p:pic>
      <p:sp>
        <p:nvSpPr>
          <p:cNvPr id="19" name="Title 18">
            <a:extLst>
              <a:ext uri="{FF2B5EF4-FFF2-40B4-BE49-F238E27FC236}">
                <a16:creationId xmlns:a16="http://schemas.microsoft.com/office/drawing/2014/main" id="{01AE3829-49EF-2066-FBC3-2762B8FFC8DA}"/>
              </a:ext>
            </a:extLst>
          </p:cNvPr>
          <p:cNvSpPr>
            <a:spLocks noGrp="1"/>
          </p:cNvSpPr>
          <p:nvPr>
            <p:ph type="title"/>
          </p:nvPr>
        </p:nvSpPr>
        <p:spPr/>
        <p:txBody>
          <a:bodyPr>
            <a:normAutofit fontScale="90000"/>
          </a:bodyPr>
          <a:lstStyle/>
          <a:p>
            <a:r>
              <a:rPr lang="en-US" sz="4000" dirty="0">
                <a:effectLst>
                  <a:glow rad="38100">
                    <a:schemeClr val="bg1">
                      <a:lumMod val="65000"/>
                      <a:lumOff val="35000"/>
                      <a:alpha val="40000"/>
                    </a:schemeClr>
                  </a:glow>
                </a:effectLst>
              </a:rPr>
              <a:t>User Interface</a:t>
            </a:r>
            <a:br>
              <a:rPr lang="en-US" sz="3200" dirty="0">
                <a:solidFill>
                  <a:schemeClr val="tx1"/>
                </a:solidFill>
              </a:rPr>
            </a:br>
            <a:r>
              <a:rPr lang="en-US" sz="3100"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Web-based Command and Control GUI</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3079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3602D-8797-E262-38F6-78A6048C237F}"/>
              </a:ext>
            </a:extLst>
          </p:cNvPr>
          <p:cNvSpPr>
            <a:spLocks noGrp="1"/>
          </p:cNvSpPr>
          <p:nvPr>
            <p:ph type="title"/>
          </p:nvPr>
        </p:nvSpPr>
        <p:spPr/>
        <p:txBody>
          <a:bodyPr/>
          <a:lstStyle/>
          <a:p>
            <a:r>
              <a:rPr lang="en-US" dirty="0" err="1"/>
              <a:t>TethysDash</a:t>
            </a:r>
            <a:r>
              <a:rPr lang="en-US" dirty="0"/>
              <a:t> System</a:t>
            </a:r>
            <a:br>
              <a:rPr lang="en-US" dirty="0"/>
            </a:br>
            <a:r>
              <a:rPr lang="en-US" sz="2800" dirty="0"/>
              <a:t>LRAUV Command and Control Interface</a:t>
            </a:r>
            <a:endParaRPr lang="en-US" dirty="0"/>
          </a:p>
        </p:txBody>
      </p:sp>
      <p:sp>
        <p:nvSpPr>
          <p:cNvPr id="6" name="Rounded Rectangle 5">
            <a:extLst>
              <a:ext uri="{FF2B5EF4-FFF2-40B4-BE49-F238E27FC236}">
                <a16:creationId xmlns:a16="http://schemas.microsoft.com/office/drawing/2014/main" id="{C34301AA-D0A5-4488-307F-C6E108A7BBE9}"/>
              </a:ext>
            </a:extLst>
          </p:cNvPr>
          <p:cNvSpPr/>
          <p:nvPr/>
        </p:nvSpPr>
        <p:spPr>
          <a:xfrm>
            <a:off x="4654679" y="2037058"/>
            <a:ext cx="1427148" cy="4663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TethysDash</a:t>
            </a:r>
            <a:endParaRPr lang="en-US" dirty="0"/>
          </a:p>
          <a:p>
            <a:pPr algn="ctr"/>
            <a:r>
              <a:rPr lang="en-US" sz="1200" dirty="0"/>
              <a:t>Server/Backend</a:t>
            </a:r>
          </a:p>
        </p:txBody>
      </p:sp>
      <p:grpSp>
        <p:nvGrpSpPr>
          <p:cNvPr id="35" name="Group 34">
            <a:extLst>
              <a:ext uri="{FF2B5EF4-FFF2-40B4-BE49-F238E27FC236}">
                <a16:creationId xmlns:a16="http://schemas.microsoft.com/office/drawing/2014/main" id="{2FE4AA2F-3C00-3249-96B5-1CEFB7047AAA}"/>
              </a:ext>
            </a:extLst>
          </p:cNvPr>
          <p:cNvGrpSpPr/>
          <p:nvPr/>
        </p:nvGrpSpPr>
        <p:grpSpPr>
          <a:xfrm>
            <a:off x="8773311" y="1917694"/>
            <a:ext cx="2472052" cy="738495"/>
            <a:chOff x="8360072" y="2097706"/>
            <a:chExt cx="2472052" cy="738495"/>
          </a:xfrm>
        </p:grpSpPr>
        <p:pic>
          <p:nvPicPr>
            <p:cNvPr id="8" name="Graphic 7">
              <a:extLst>
                <a:ext uri="{FF2B5EF4-FFF2-40B4-BE49-F238E27FC236}">
                  <a16:creationId xmlns:a16="http://schemas.microsoft.com/office/drawing/2014/main" id="{C43DBB32-E466-D3AD-AFED-F34E73F3A5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60072" y="2097706"/>
              <a:ext cx="1770920" cy="479624"/>
            </a:xfrm>
            <a:prstGeom prst="rect">
              <a:avLst/>
            </a:prstGeom>
          </p:spPr>
        </p:pic>
        <p:pic>
          <p:nvPicPr>
            <p:cNvPr id="9" name="Graphic 8">
              <a:extLst>
                <a:ext uri="{FF2B5EF4-FFF2-40B4-BE49-F238E27FC236}">
                  <a16:creationId xmlns:a16="http://schemas.microsoft.com/office/drawing/2014/main" id="{E62F97EA-9B11-D9E7-61E6-446012D208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1330" y="2238804"/>
              <a:ext cx="1770920" cy="479624"/>
            </a:xfrm>
            <a:prstGeom prst="rect">
              <a:avLst/>
            </a:prstGeom>
          </p:spPr>
        </p:pic>
        <p:pic>
          <p:nvPicPr>
            <p:cNvPr id="10" name="Graphic 9">
              <a:extLst>
                <a:ext uri="{FF2B5EF4-FFF2-40B4-BE49-F238E27FC236}">
                  <a16:creationId xmlns:a16="http://schemas.microsoft.com/office/drawing/2014/main" id="{291AC475-8EBD-453C-2B73-8336C46B5D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61204" y="2356577"/>
              <a:ext cx="1770920" cy="479624"/>
            </a:xfrm>
            <a:prstGeom prst="rect">
              <a:avLst/>
            </a:prstGeom>
          </p:spPr>
        </p:pic>
      </p:grpSp>
      <p:sp>
        <p:nvSpPr>
          <p:cNvPr id="11" name="Rounded Rectangle 10">
            <a:extLst>
              <a:ext uri="{FF2B5EF4-FFF2-40B4-BE49-F238E27FC236}">
                <a16:creationId xmlns:a16="http://schemas.microsoft.com/office/drawing/2014/main" id="{B550ADD9-2333-661B-74E2-014F703BBB34}"/>
              </a:ext>
            </a:extLst>
          </p:cNvPr>
          <p:cNvSpPr/>
          <p:nvPr/>
        </p:nvSpPr>
        <p:spPr>
          <a:xfrm>
            <a:off x="2007930" y="2071625"/>
            <a:ext cx="1234651" cy="6989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Dash UI</a:t>
            </a:r>
          </a:p>
          <a:p>
            <a:pPr algn="ctr"/>
            <a:r>
              <a:rPr lang="en-US" sz="1200" dirty="0"/>
              <a:t>Dash V4</a:t>
            </a:r>
          </a:p>
          <a:p>
            <a:pPr algn="ctr"/>
            <a:r>
              <a:rPr lang="en-US" sz="1200" dirty="0"/>
              <a:t>Dash V5</a:t>
            </a:r>
          </a:p>
        </p:txBody>
      </p:sp>
      <p:pic>
        <p:nvPicPr>
          <p:cNvPr id="13" name="Graphic 12">
            <a:extLst>
              <a:ext uri="{FF2B5EF4-FFF2-40B4-BE49-F238E27FC236}">
                <a16:creationId xmlns:a16="http://schemas.microsoft.com/office/drawing/2014/main" id="{9836DEC4-50C9-A059-84E9-F64569B947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7676" y="2383542"/>
            <a:ext cx="404532" cy="404532"/>
          </a:xfrm>
          <a:prstGeom prst="rect">
            <a:avLst/>
          </a:prstGeom>
        </p:spPr>
      </p:pic>
      <p:pic>
        <p:nvPicPr>
          <p:cNvPr id="15" name="Graphic 14">
            <a:extLst>
              <a:ext uri="{FF2B5EF4-FFF2-40B4-BE49-F238E27FC236}">
                <a16:creationId xmlns:a16="http://schemas.microsoft.com/office/drawing/2014/main" id="{BE1B1EB4-57DB-C354-9CD2-F4886BCF78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27676" y="1558200"/>
            <a:ext cx="404532" cy="404532"/>
          </a:xfrm>
          <a:prstGeom prst="rect">
            <a:avLst/>
          </a:prstGeom>
        </p:spPr>
      </p:pic>
      <p:cxnSp>
        <p:nvCxnSpPr>
          <p:cNvPr id="22" name="Straight Connector 21">
            <a:extLst>
              <a:ext uri="{FF2B5EF4-FFF2-40B4-BE49-F238E27FC236}">
                <a16:creationId xmlns:a16="http://schemas.microsoft.com/office/drawing/2014/main" id="{29809CF4-9537-95EF-5BEB-30BD326368DD}"/>
              </a:ext>
            </a:extLst>
          </p:cNvPr>
          <p:cNvCxnSpPr>
            <a:cxnSpLocks/>
            <a:stCxn id="6" idx="3"/>
            <a:endCxn id="15" idx="1"/>
          </p:cNvCxnSpPr>
          <p:nvPr/>
        </p:nvCxnSpPr>
        <p:spPr>
          <a:xfrm flipV="1">
            <a:off x="6081827" y="1760466"/>
            <a:ext cx="1245849" cy="5097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3F00DB2-7B3C-AAA3-AB16-C745F6D0F6F9}"/>
              </a:ext>
            </a:extLst>
          </p:cNvPr>
          <p:cNvCxnSpPr>
            <a:cxnSpLocks/>
            <a:stCxn id="15" idx="3"/>
            <a:endCxn id="9" idx="1"/>
          </p:cNvCxnSpPr>
          <p:nvPr/>
        </p:nvCxnSpPr>
        <p:spPr>
          <a:xfrm>
            <a:off x="7732208" y="1760466"/>
            <a:ext cx="1302361" cy="5381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B9004F-A660-AF87-8D4C-35190A387D60}"/>
              </a:ext>
            </a:extLst>
          </p:cNvPr>
          <p:cNvCxnSpPr>
            <a:cxnSpLocks/>
            <a:stCxn id="6" idx="3"/>
            <a:endCxn id="13" idx="1"/>
          </p:cNvCxnSpPr>
          <p:nvPr/>
        </p:nvCxnSpPr>
        <p:spPr>
          <a:xfrm>
            <a:off x="6081827" y="2270245"/>
            <a:ext cx="1245849" cy="31556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1086F70-1AEF-5750-E6FD-EF7701729C9B}"/>
              </a:ext>
            </a:extLst>
          </p:cNvPr>
          <p:cNvCxnSpPr>
            <a:cxnSpLocks/>
            <a:stCxn id="13" idx="3"/>
            <a:endCxn id="9" idx="1"/>
          </p:cNvCxnSpPr>
          <p:nvPr/>
        </p:nvCxnSpPr>
        <p:spPr>
          <a:xfrm flipV="1">
            <a:off x="7732208" y="2298604"/>
            <a:ext cx="1302361" cy="28720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C2E37C1-DC48-5596-43B6-21767A8C062F}"/>
              </a:ext>
            </a:extLst>
          </p:cNvPr>
          <p:cNvCxnSpPr>
            <a:cxnSpLocks/>
            <a:stCxn id="11" idx="3"/>
            <a:endCxn id="6" idx="1"/>
          </p:cNvCxnSpPr>
          <p:nvPr/>
        </p:nvCxnSpPr>
        <p:spPr>
          <a:xfrm flipV="1">
            <a:off x="3242581" y="2270245"/>
            <a:ext cx="1412098" cy="15085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5" name="Rounded Rectangle 54">
            <a:extLst>
              <a:ext uri="{FF2B5EF4-FFF2-40B4-BE49-F238E27FC236}">
                <a16:creationId xmlns:a16="http://schemas.microsoft.com/office/drawing/2014/main" id="{878AAF17-8578-793C-02CF-2C8C8DD77698}"/>
              </a:ext>
            </a:extLst>
          </p:cNvPr>
          <p:cNvSpPr/>
          <p:nvPr/>
        </p:nvSpPr>
        <p:spPr>
          <a:xfrm>
            <a:off x="4838093" y="3037714"/>
            <a:ext cx="1682282" cy="46467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1"/>
                </a:solidFill>
              </a:rPr>
              <a:t>TrackDB</a:t>
            </a:r>
            <a:endParaRPr lang="en-US" dirty="0">
              <a:solidFill>
                <a:schemeClr val="accent1"/>
              </a:solidFill>
            </a:endParaRPr>
          </a:p>
          <a:p>
            <a:pPr algn="ctr"/>
            <a:r>
              <a:rPr lang="en-US" sz="1200" dirty="0">
                <a:solidFill>
                  <a:schemeClr val="accent1"/>
                </a:solidFill>
              </a:rPr>
              <a:t>Situational Awareness</a:t>
            </a:r>
          </a:p>
        </p:txBody>
      </p:sp>
      <p:cxnSp>
        <p:nvCxnSpPr>
          <p:cNvPr id="56" name="Straight Connector 55">
            <a:extLst>
              <a:ext uri="{FF2B5EF4-FFF2-40B4-BE49-F238E27FC236}">
                <a16:creationId xmlns:a16="http://schemas.microsoft.com/office/drawing/2014/main" id="{FD816663-F053-052A-94B0-522F24AA7716}"/>
              </a:ext>
            </a:extLst>
          </p:cNvPr>
          <p:cNvCxnSpPr>
            <a:cxnSpLocks/>
            <a:stCxn id="11" idx="3"/>
            <a:endCxn id="55" idx="1"/>
          </p:cNvCxnSpPr>
          <p:nvPr/>
        </p:nvCxnSpPr>
        <p:spPr>
          <a:xfrm>
            <a:off x="3242581" y="2421099"/>
            <a:ext cx="1595512" cy="84895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F3BCC3D-8C1E-5DE8-01D4-DB43CA174BB1}"/>
              </a:ext>
            </a:extLst>
          </p:cNvPr>
          <p:cNvCxnSpPr>
            <a:cxnSpLocks/>
            <a:stCxn id="6" idx="2"/>
            <a:endCxn id="55" idx="0"/>
          </p:cNvCxnSpPr>
          <p:nvPr/>
        </p:nvCxnSpPr>
        <p:spPr>
          <a:xfrm>
            <a:off x="5368253" y="2503431"/>
            <a:ext cx="310981" cy="53428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0579ECF5-AC1D-D8F2-8C2E-21002ABB91EF}"/>
              </a:ext>
            </a:extLst>
          </p:cNvPr>
          <p:cNvSpPr txBox="1"/>
          <p:nvPr/>
        </p:nvSpPr>
        <p:spPr>
          <a:xfrm>
            <a:off x="9034569" y="3028868"/>
            <a:ext cx="1425210" cy="369332"/>
          </a:xfrm>
          <a:prstGeom prst="rect">
            <a:avLst/>
          </a:prstGeom>
          <a:noFill/>
        </p:spPr>
        <p:txBody>
          <a:bodyPr wrap="square" rtlCol="0">
            <a:spAutoFit/>
          </a:bodyPr>
          <a:lstStyle/>
          <a:p>
            <a:r>
              <a:rPr lang="en-US" i="1" dirty="0">
                <a:solidFill>
                  <a:schemeClr val="accent1"/>
                </a:solidFill>
              </a:rPr>
              <a:t>Other assets</a:t>
            </a:r>
          </a:p>
        </p:txBody>
      </p:sp>
      <p:cxnSp>
        <p:nvCxnSpPr>
          <p:cNvPr id="85" name="Straight Connector 84">
            <a:extLst>
              <a:ext uri="{FF2B5EF4-FFF2-40B4-BE49-F238E27FC236}">
                <a16:creationId xmlns:a16="http://schemas.microsoft.com/office/drawing/2014/main" id="{A64574C6-DC0F-58D5-C5DB-A28A67D897E5}"/>
              </a:ext>
            </a:extLst>
          </p:cNvPr>
          <p:cNvCxnSpPr>
            <a:cxnSpLocks/>
            <a:stCxn id="55" idx="3"/>
            <a:endCxn id="84" idx="1"/>
          </p:cNvCxnSpPr>
          <p:nvPr/>
        </p:nvCxnSpPr>
        <p:spPr>
          <a:xfrm flipV="1">
            <a:off x="6520375" y="3213534"/>
            <a:ext cx="2514194" cy="5651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027" name="Picture 3">
            <a:extLst>
              <a:ext uri="{FF2B5EF4-FFF2-40B4-BE49-F238E27FC236}">
                <a16:creationId xmlns:a16="http://schemas.microsoft.com/office/drawing/2014/main" id="{2705DD43-6611-6207-E0DA-299EDED346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 y="3617702"/>
            <a:ext cx="2992094" cy="251622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F17AFD90-734E-0B5A-1DCD-E8483CAAE824}"/>
              </a:ext>
            </a:extLst>
          </p:cNvPr>
          <p:cNvPicPr>
            <a:picLocks noChangeAspect="1"/>
          </p:cNvPicPr>
          <p:nvPr/>
        </p:nvPicPr>
        <p:blipFill>
          <a:blip r:embed="rId10"/>
          <a:stretch>
            <a:fillRect/>
          </a:stretch>
        </p:blipFill>
        <p:spPr>
          <a:xfrm>
            <a:off x="6081827" y="3695513"/>
            <a:ext cx="5098353" cy="2456201"/>
          </a:xfrm>
          <a:prstGeom prst="rect">
            <a:avLst/>
          </a:prstGeom>
        </p:spPr>
      </p:pic>
    </p:spTree>
    <p:extLst>
      <p:ext uri="{BB962C8B-B14F-4D97-AF65-F5344CB8AC3E}">
        <p14:creationId xmlns:p14="http://schemas.microsoft.com/office/powerpoint/2010/main" val="7466100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13380-E092-DCAC-A861-9B91E4456EB8}"/>
              </a:ext>
            </a:extLst>
          </p:cNvPr>
          <p:cNvSpPr>
            <a:spLocks noGrp="1"/>
          </p:cNvSpPr>
          <p:nvPr>
            <p:ph type="title"/>
          </p:nvPr>
        </p:nvSpPr>
        <p:spPr/>
        <p:txBody>
          <a:bodyPr/>
          <a:lstStyle/>
          <a:p>
            <a:endParaRPr lang="en-US"/>
          </a:p>
        </p:txBody>
      </p:sp>
      <p:pic>
        <p:nvPicPr>
          <p:cNvPr id="3074" name="Picture 2">
            <a:extLst>
              <a:ext uri="{FF2B5EF4-FFF2-40B4-BE49-F238E27FC236}">
                <a16:creationId xmlns:a16="http://schemas.microsoft.com/office/drawing/2014/main" id="{F2639760-BAB6-5DAD-8692-4B8DDDE373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97804" y="858130"/>
            <a:ext cx="3979484" cy="24982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09DD73-B2CE-0951-DF32-BD86D52DE454}"/>
              </a:ext>
            </a:extLst>
          </p:cNvPr>
          <p:cNvSpPr txBox="1"/>
          <p:nvPr/>
        </p:nvSpPr>
        <p:spPr>
          <a:xfrm>
            <a:off x="0" y="2070449"/>
            <a:ext cx="1143234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User Interface</a:t>
            </a:r>
          </a:p>
          <a:p>
            <a:pPr marL="742950" lvl="1" indent="-285750">
              <a:buFont typeface="Arial" panose="020B0604020202020204" pitchFamily="34" charset="0"/>
              <a:buChar char="•"/>
            </a:pPr>
            <a:r>
              <a:rPr lang="en-US" dirty="0"/>
              <a:t>Migrating to Dash 5</a:t>
            </a:r>
          </a:p>
          <a:p>
            <a:pPr marL="285750" indent="-285750">
              <a:buFont typeface="Arial" panose="020B0604020202020204" pitchFamily="34" charset="0"/>
              <a:buChar char="•"/>
            </a:pPr>
            <a:r>
              <a:rPr lang="en-US" dirty="0"/>
              <a:t>Data</a:t>
            </a:r>
          </a:p>
          <a:p>
            <a:pPr marL="742950" lvl="1" indent="-285750">
              <a:buFont typeface="Arial" panose="020B0604020202020204" pitchFamily="34" charset="0"/>
              <a:buChar char="•"/>
            </a:pPr>
            <a:r>
              <a:rPr lang="en-US" dirty="0"/>
              <a:t>Quick look within the Dash</a:t>
            </a:r>
          </a:p>
          <a:p>
            <a:pPr marL="742950" lvl="1" indent="-285750">
              <a:buFont typeface="Arial" panose="020B0604020202020204" pitchFamily="34" charset="0"/>
              <a:buChar char="•"/>
            </a:pPr>
            <a:r>
              <a:rPr lang="en-US" dirty="0"/>
              <a:t>Quick plots with Data Vis</a:t>
            </a:r>
          </a:p>
          <a:p>
            <a:pPr marL="742950" lvl="1" indent="-285750">
              <a:buFont typeface="Arial" panose="020B0604020202020204" pitchFamily="34" charset="0"/>
              <a:buChar char="•"/>
            </a:pPr>
            <a:r>
              <a:rPr lang="en-US" dirty="0"/>
              <a:t>Monique’s Automated Quick-look</a:t>
            </a:r>
          </a:p>
          <a:p>
            <a:pPr marL="742950" lvl="1" indent="-285750">
              <a:buFont typeface="Arial" panose="020B0604020202020204" pitchFamily="34" charset="0"/>
              <a:buChar char="•"/>
            </a:pPr>
            <a:r>
              <a:rPr lang="en-US" dirty="0" err="1"/>
              <a:t>Stoqs</a:t>
            </a:r>
            <a:endParaRPr lang="en-US" dirty="0"/>
          </a:p>
          <a:p>
            <a:pPr marL="285750" indent="-285750">
              <a:buFont typeface="Arial" panose="020B0604020202020204" pitchFamily="34" charset="0"/>
              <a:buChar char="•"/>
            </a:pPr>
            <a:r>
              <a:rPr lang="en-US" dirty="0"/>
              <a:t>Software tools to continue to ease end user burden of vehicle deployment preparation</a:t>
            </a:r>
          </a:p>
          <a:p>
            <a:endParaRPr lang="en-US" dirty="0"/>
          </a:p>
        </p:txBody>
      </p:sp>
      <p:pic>
        <p:nvPicPr>
          <p:cNvPr id="6146" name="Picture 2">
            <a:extLst>
              <a:ext uri="{FF2B5EF4-FFF2-40B4-BE49-F238E27FC236}">
                <a16:creationId xmlns:a16="http://schemas.microsoft.com/office/drawing/2014/main" id="{BD3F9BB0-570E-8E22-AAAC-6C081D686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4068" y="2687224"/>
            <a:ext cx="2762104" cy="32389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C3365C9-9CD6-B32A-F41D-5E078741E26E}"/>
              </a:ext>
            </a:extLst>
          </p:cNvPr>
          <p:cNvPicPr>
            <a:picLocks noChangeAspect="1"/>
          </p:cNvPicPr>
          <p:nvPr/>
        </p:nvPicPr>
        <p:blipFill>
          <a:blip r:embed="rId4"/>
          <a:stretch>
            <a:fillRect/>
          </a:stretch>
        </p:blipFill>
        <p:spPr>
          <a:xfrm>
            <a:off x="5778012" y="3772653"/>
            <a:ext cx="6797040" cy="3425082"/>
          </a:xfrm>
          <a:prstGeom prst="rect">
            <a:avLst/>
          </a:prstGeom>
        </p:spPr>
      </p:pic>
      <p:pic>
        <p:nvPicPr>
          <p:cNvPr id="12" name="Picture 11">
            <a:extLst>
              <a:ext uri="{FF2B5EF4-FFF2-40B4-BE49-F238E27FC236}">
                <a16:creationId xmlns:a16="http://schemas.microsoft.com/office/drawing/2014/main" id="{599F4A61-D5F2-9F2B-3358-011380A2FDDB}"/>
              </a:ext>
            </a:extLst>
          </p:cNvPr>
          <p:cNvPicPr>
            <a:picLocks noChangeAspect="1"/>
          </p:cNvPicPr>
          <p:nvPr/>
        </p:nvPicPr>
        <p:blipFill>
          <a:blip r:embed="rId5"/>
          <a:stretch>
            <a:fillRect/>
          </a:stretch>
        </p:blipFill>
        <p:spPr>
          <a:xfrm>
            <a:off x="5214972" y="338575"/>
            <a:ext cx="1823177" cy="6858000"/>
          </a:xfrm>
          <a:prstGeom prst="rect">
            <a:avLst/>
          </a:prstGeom>
        </p:spPr>
      </p:pic>
    </p:spTree>
    <p:extLst>
      <p:ext uri="{BB962C8B-B14F-4D97-AF65-F5344CB8AC3E}">
        <p14:creationId xmlns:p14="http://schemas.microsoft.com/office/powerpoint/2010/main" val="43480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90E6A2-0CF5-4E92-B9A9-CBCC1317692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94087" y="1737120"/>
            <a:ext cx="5151913" cy="3090534"/>
          </a:xfrm>
          <a:prstGeom prst="rect">
            <a:avLst/>
          </a:prstGeom>
        </p:spPr>
      </p:pic>
      <p:pic>
        <p:nvPicPr>
          <p:cNvPr id="4" name="Picture 3">
            <a:extLst>
              <a:ext uri="{FF2B5EF4-FFF2-40B4-BE49-F238E27FC236}">
                <a16:creationId xmlns:a16="http://schemas.microsoft.com/office/drawing/2014/main" id="{8D1E5040-30A4-4CEA-BD8A-E590CF37825C}"/>
              </a:ext>
            </a:extLst>
          </p:cNvPr>
          <p:cNvPicPr>
            <a:picLocks noChangeAspect="1"/>
          </p:cNvPicPr>
          <p:nvPr/>
        </p:nvPicPr>
        <p:blipFill>
          <a:blip r:embed="rId4"/>
          <a:stretch>
            <a:fillRect/>
          </a:stretch>
        </p:blipFill>
        <p:spPr>
          <a:xfrm>
            <a:off x="3270043" y="3406546"/>
            <a:ext cx="3122666" cy="2842215"/>
          </a:xfrm>
          <a:prstGeom prst="rect">
            <a:avLst/>
          </a:prstGeom>
        </p:spPr>
      </p:pic>
      <p:sp>
        <p:nvSpPr>
          <p:cNvPr id="6" name="TextBox 5">
            <a:extLst>
              <a:ext uri="{FF2B5EF4-FFF2-40B4-BE49-F238E27FC236}">
                <a16:creationId xmlns:a16="http://schemas.microsoft.com/office/drawing/2014/main" id="{D3710400-18A1-4B64-B830-324FA575F469}"/>
              </a:ext>
            </a:extLst>
          </p:cNvPr>
          <p:cNvSpPr txBox="1"/>
          <p:nvPr/>
        </p:nvSpPr>
        <p:spPr>
          <a:xfrm>
            <a:off x="6866166" y="1737120"/>
            <a:ext cx="4494942" cy="4524315"/>
          </a:xfrm>
          <a:prstGeom prst="rect">
            <a:avLst/>
          </a:prstGeom>
          <a:noFill/>
        </p:spPr>
        <p:txBody>
          <a:bodyPr wrap="square" rtlCol="0">
            <a:spAutoFit/>
          </a:bodyPr>
          <a:lstStyle/>
          <a:p>
            <a:pPr>
              <a:buClr>
                <a:schemeClr val="tx1"/>
              </a:buClr>
            </a:pPr>
            <a:r>
              <a:rPr lang="en-US" b="1" dirty="0">
                <a:latin typeface="Arial" panose="020B0604020202020204" pitchFamily="34" charset="0"/>
                <a:cs typeface="Arial" panose="020B0604020202020204" pitchFamily="34" charset="0"/>
              </a:rPr>
              <a:t>Open Robotics Gazebo Simulator </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Modular plug-in based </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~100x faster than real-time</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High fidelity vehicle dynamics</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Simultaneous multi-vehicle sims</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Sensor Plug-ins: </a:t>
            </a:r>
            <a:r>
              <a:rPr lang="en-US" dirty="0">
                <a:latin typeface="Arial" panose="020B0604020202020204" pitchFamily="34" charset="0"/>
                <a:cs typeface="Arial" panose="020B0604020202020204" pitchFamily="34" charset="0"/>
              </a:rPr>
              <a:t>CTD, </a:t>
            </a:r>
            <a:r>
              <a:rPr lang="en-US" dirty="0" err="1">
                <a:latin typeface="Arial" panose="020B0604020202020204" pitchFamily="34" charset="0"/>
                <a:cs typeface="Arial" panose="020B0604020202020204" pitchFamily="34" charset="0"/>
              </a:rPr>
              <a:t>Chl</a:t>
            </a:r>
            <a:r>
              <a:rPr lang="en-US" dirty="0">
                <a:latin typeface="Arial" panose="020B0604020202020204" pitchFamily="34" charset="0"/>
                <a:cs typeface="Arial" panose="020B0604020202020204" pitchFamily="34" charset="0"/>
              </a:rPr>
              <a:t>, DVL, Acoustic Modem</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World Plug-ins: </a:t>
            </a:r>
            <a:r>
              <a:rPr lang="en-US" dirty="0">
                <a:latin typeface="Arial" panose="020B0604020202020204" pitchFamily="34" charset="0"/>
                <a:cs typeface="Arial" panose="020B0604020202020204" pitchFamily="34" charset="0"/>
              </a:rPr>
              <a:t>1m Resolution Seafloor DEMs; 3-D Water Column parameters; </a:t>
            </a:r>
          </a:p>
          <a:p>
            <a:pPr>
              <a:buClr>
                <a:schemeClr val="tx1"/>
              </a:buClr>
            </a:pPr>
            <a:r>
              <a:rPr lang="en-US" dirty="0">
                <a:latin typeface="Arial" panose="020B0604020202020204" pitchFamily="34" charset="0"/>
                <a:cs typeface="Arial" panose="020B0604020202020204" pitchFamily="34" charset="0"/>
              </a:rPr>
              <a:t>4-D ROMs Models</a:t>
            </a:r>
          </a:p>
        </p:txBody>
      </p:sp>
      <p:sp>
        <p:nvSpPr>
          <p:cNvPr id="2" name="Title 1">
            <a:extLst>
              <a:ext uri="{FF2B5EF4-FFF2-40B4-BE49-F238E27FC236}">
                <a16:creationId xmlns:a16="http://schemas.microsoft.com/office/drawing/2014/main" id="{DC4F7001-A4B5-CC60-8433-F30662176944}"/>
              </a:ext>
            </a:extLst>
          </p:cNvPr>
          <p:cNvSpPr>
            <a:spLocks noGrp="1"/>
          </p:cNvSpPr>
          <p:nvPr>
            <p:ph type="title"/>
          </p:nvPr>
        </p:nvSpPr>
        <p:spPr/>
        <p:txBody>
          <a:bodyPr>
            <a:normAutofit/>
          </a:bodyPr>
          <a:lstStyle/>
          <a:p>
            <a:r>
              <a:rPr lang="en-US" dirty="0"/>
              <a:t>Vehicle Simulator</a:t>
            </a:r>
            <a:br>
              <a:rPr lang="en-US" dirty="0"/>
            </a:br>
            <a:r>
              <a:rPr lang="en-US" sz="2800" dirty="0">
                <a:solidFill>
                  <a:srgbClr val="2B97AC"/>
                </a:solidFill>
                <a:latin typeface="Arial" panose="020B0604020202020204" pitchFamily="34" charset="0"/>
                <a:cs typeface="Arial" panose="020B0604020202020204" pitchFamily="34" charset="0"/>
              </a:rPr>
              <a:t>Desktop Development</a:t>
            </a:r>
            <a:endParaRPr lang="en-US" dirty="0">
              <a:solidFill>
                <a:srgbClr val="2B97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51299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CE0FC1-FCF0-CA67-115C-F274B41F3990}"/>
              </a:ext>
            </a:extLst>
          </p:cNvPr>
          <p:cNvSpPr>
            <a:spLocks noGrp="1"/>
          </p:cNvSpPr>
          <p:nvPr>
            <p:ph type="title"/>
          </p:nvPr>
        </p:nvSpPr>
        <p:spPr/>
        <p:txBody>
          <a:bodyPr>
            <a:normAutofit/>
          </a:bodyPr>
          <a:lstStyle/>
          <a:p>
            <a:r>
              <a:rPr lang="en-US" dirty="0"/>
              <a:t>Open Architecture</a:t>
            </a:r>
            <a:br>
              <a:rPr lang="en-US" dirty="0"/>
            </a:br>
            <a:r>
              <a:rPr lang="en-US" sz="2800" dirty="0">
                <a:solidFill>
                  <a:srgbClr val="2B97AC"/>
                </a:solidFill>
                <a:latin typeface="Arial" panose="020B0604020202020204" pitchFamily="34" charset="0"/>
                <a:cs typeface="Arial" panose="020B0604020202020204" pitchFamily="34" charset="0"/>
              </a:rPr>
              <a:t>Easy 3</a:t>
            </a:r>
            <a:r>
              <a:rPr lang="en-US" sz="2800" baseline="30000" dirty="0">
                <a:solidFill>
                  <a:srgbClr val="2B97AC"/>
                </a:solidFill>
                <a:latin typeface="Arial" panose="020B0604020202020204" pitchFamily="34" charset="0"/>
                <a:cs typeface="Arial" panose="020B0604020202020204" pitchFamily="34" charset="0"/>
              </a:rPr>
              <a:t>rd</a:t>
            </a:r>
            <a:r>
              <a:rPr lang="en-US" sz="2800" dirty="0">
                <a:solidFill>
                  <a:srgbClr val="2B97AC"/>
                </a:solidFill>
                <a:latin typeface="Arial" panose="020B0604020202020204" pitchFamily="34" charset="0"/>
                <a:cs typeface="Arial" panose="020B0604020202020204" pitchFamily="34" charset="0"/>
              </a:rPr>
              <a:t> Party Integration</a:t>
            </a:r>
            <a:endParaRPr lang="en-US" dirty="0">
              <a:solidFill>
                <a:srgbClr val="2B97AC"/>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0E98735-085D-4980-B22B-393E44705E96}"/>
              </a:ext>
            </a:extLst>
          </p:cNvPr>
          <p:cNvSpPr txBox="1"/>
          <p:nvPr/>
        </p:nvSpPr>
        <p:spPr>
          <a:xfrm>
            <a:off x="411326" y="1414541"/>
            <a:ext cx="6488103" cy="2215991"/>
          </a:xfrm>
          <a:prstGeom prst="rect">
            <a:avLst/>
          </a:prstGeom>
          <a:noFill/>
        </p:spPr>
        <p:txBody>
          <a:bodyPr wrap="square" rtlCol="0">
            <a:spAutoFit/>
          </a:bodyPr>
          <a:lstStyle/>
          <a:p>
            <a:pPr>
              <a:buClr>
                <a:schemeClr val="tx1"/>
              </a:buClr>
            </a:pPr>
            <a:r>
              <a:rPr lang="en-US" sz="1600" b="1" dirty="0">
                <a:latin typeface="Arial" panose="020B0604020202020204" pitchFamily="34" charset="0"/>
                <a:cs typeface="Arial" panose="020B0604020202020204" pitchFamily="34" charset="0"/>
              </a:rPr>
              <a:t>Backseat Computer (BSC) Architecture: </a:t>
            </a:r>
            <a:r>
              <a:rPr lang="en-US" sz="1600" dirty="0">
                <a:latin typeface="Arial" panose="020B0604020202020204" pitchFamily="34" charset="0"/>
                <a:cs typeface="Arial" panose="020B0604020202020204" pitchFamily="34" charset="0"/>
              </a:rPr>
              <a:t>High performance computers; 3</a:t>
            </a:r>
            <a:r>
              <a:rPr lang="en-US" sz="1600" baseline="30000" dirty="0">
                <a:latin typeface="Arial" panose="020B0604020202020204" pitchFamily="34" charset="0"/>
                <a:cs typeface="Arial" panose="020B0604020202020204" pitchFamily="34" charset="0"/>
              </a:rPr>
              <a:t>rd</a:t>
            </a:r>
            <a:r>
              <a:rPr lang="en-US" sz="1600" dirty="0">
                <a:latin typeface="Arial" panose="020B0604020202020204" pitchFamily="34" charset="0"/>
                <a:cs typeface="Arial" panose="020B0604020202020204" pitchFamily="34" charset="0"/>
              </a:rPr>
              <a:t> party applications; High-rate sensors; Machine learning </a:t>
            </a:r>
          </a:p>
          <a:p>
            <a:pPr>
              <a:buClr>
                <a:schemeClr val="tx1"/>
              </a:buClr>
            </a:pPr>
            <a:endParaRPr lang="en-US" sz="10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Front-seat API – Open source LCM Protocol</a:t>
            </a:r>
          </a:p>
          <a:p>
            <a:pPr>
              <a:buClr>
                <a:schemeClr val="tx1"/>
              </a:buClr>
            </a:pPr>
            <a:endParaRPr lang="en-US" sz="16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Access to all control inputs and sensor outputs</a:t>
            </a:r>
          </a:p>
          <a:p>
            <a:pPr>
              <a:buClr>
                <a:schemeClr val="tx1"/>
              </a:buClr>
            </a:pPr>
            <a:endParaRPr lang="en-US" sz="16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All vehicle safety envelopes remain</a:t>
            </a:r>
          </a:p>
        </p:txBody>
      </p:sp>
      <p:pic>
        <p:nvPicPr>
          <p:cNvPr id="5" name="Picture 4">
            <a:extLst>
              <a:ext uri="{FF2B5EF4-FFF2-40B4-BE49-F238E27FC236}">
                <a16:creationId xmlns:a16="http://schemas.microsoft.com/office/drawing/2014/main" id="{094C6CA2-7D05-48F6-B72D-0C5C842A5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433" y="3854969"/>
            <a:ext cx="2775808" cy="2081856"/>
          </a:xfrm>
          <a:prstGeom prst="rect">
            <a:avLst/>
          </a:prstGeom>
        </p:spPr>
      </p:pic>
      <p:sp>
        <p:nvSpPr>
          <p:cNvPr id="6" name="TextBox 5">
            <a:extLst>
              <a:ext uri="{FF2B5EF4-FFF2-40B4-BE49-F238E27FC236}">
                <a16:creationId xmlns:a16="http://schemas.microsoft.com/office/drawing/2014/main" id="{54B8FD34-E20F-4A3E-BF5F-A41B7E3D914A}"/>
              </a:ext>
            </a:extLst>
          </p:cNvPr>
          <p:cNvSpPr txBox="1"/>
          <p:nvPr/>
        </p:nvSpPr>
        <p:spPr>
          <a:xfrm>
            <a:off x="468433" y="5932651"/>
            <a:ext cx="2775808"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NVIDIA Nano BSC</a:t>
            </a:r>
          </a:p>
        </p:txBody>
      </p:sp>
      <p:sp>
        <p:nvSpPr>
          <p:cNvPr id="49" name="TextBox 48">
            <a:extLst>
              <a:ext uri="{FF2B5EF4-FFF2-40B4-BE49-F238E27FC236}">
                <a16:creationId xmlns:a16="http://schemas.microsoft.com/office/drawing/2014/main" id="{44A867A4-443D-49F4-960A-A3F1AB2666B7}"/>
              </a:ext>
            </a:extLst>
          </p:cNvPr>
          <p:cNvSpPr txBox="1"/>
          <p:nvPr/>
        </p:nvSpPr>
        <p:spPr>
          <a:xfrm>
            <a:off x="3517282" y="5958717"/>
            <a:ext cx="3333057"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Multi-vehicle Coordination</a:t>
            </a:r>
          </a:p>
        </p:txBody>
      </p:sp>
      <p:sp>
        <p:nvSpPr>
          <p:cNvPr id="7" name="Rectangle 6">
            <a:extLst>
              <a:ext uri="{FF2B5EF4-FFF2-40B4-BE49-F238E27FC236}">
                <a16:creationId xmlns:a16="http://schemas.microsoft.com/office/drawing/2014/main" id="{4DDEEF50-5642-B93F-6E45-D3A5DD0D9239}"/>
              </a:ext>
            </a:extLst>
          </p:cNvPr>
          <p:cNvSpPr/>
          <p:nvPr/>
        </p:nvSpPr>
        <p:spPr>
          <a:xfrm>
            <a:off x="7189375" y="1512064"/>
            <a:ext cx="4629102"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A462B883-0840-37D9-487D-A537CF1B9171}"/>
              </a:ext>
            </a:extLst>
          </p:cNvPr>
          <p:cNvSpPr/>
          <p:nvPr/>
        </p:nvSpPr>
        <p:spPr>
          <a:xfrm>
            <a:off x="7189375" y="2345970"/>
            <a:ext cx="4629102" cy="760081"/>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FD3552-EAAA-B865-D30A-F2758BDA49FE}"/>
              </a:ext>
            </a:extLst>
          </p:cNvPr>
          <p:cNvSpPr/>
          <p:nvPr/>
        </p:nvSpPr>
        <p:spPr>
          <a:xfrm>
            <a:off x="7189375" y="3188165"/>
            <a:ext cx="4629102" cy="760081"/>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525E65-6285-CF7D-4A2E-C67C8F95ACD2}"/>
              </a:ext>
            </a:extLst>
          </p:cNvPr>
          <p:cNvSpPr/>
          <p:nvPr/>
        </p:nvSpPr>
        <p:spPr>
          <a:xfrm>
            <a:off x="7189375" y="4024421"/>
            <a:ext cx="4629102" cy="1003442"/>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820CA5-8A5F-7E94-135A-C2DB320A46D8}"/>
              </a:ext>
            </a:extLst>
          </p:cNvPr>
          <p:cNvSpPr/>
          <p:nvPr/>
        </p:nvSpPr>
        <p:spPr>
          <a:xfrm>
            <a:off x="7189375" y="5093788"/>
            <a:ext cx="2254503"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ectangle 12">
            <a:extLst>
              <a:ext uri="{FF2B5EF4-FFF2-40B4-BE49-F238E27FC236}">
                <a16:creationId xmlns:a16="http://schemas.microsoft.com/office/drawing/2014/main" id="{5C22C062-1CF1-4A8A-5D41-54457BD25B54}"/>
              </a:ext>
            </a:extLst>
          </p:cNvPr>
          <p:cNvSpPr/>
          <p:nvPr/>
        </p:nvSpPr>
        <p:spPr>
          <a:xfrm>
            <a:off x="9563974" y="5093788"/>
            <a:ext cx="2254503"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a:extLst>
              <a:ext uri="{FF2B5EF4-FFF2-40B4-BE49-F238E27FC236}">
                <a16:creationId xmlns:a16="http://schemas.microsoft.com/office/drawing/2014/main" id="{17627E09-B9F4-D782-56B9-ED9D82115403}"/>
              </a:ext>
            </a:extLst>
          </p:cNvPr>
          <p:cNvSpPr txBox="1"/>
          <p:nvPr/>
        </p:nvSpPr>
        <p:spPr>
          <a:xfrm>
            <a:off x="7201925" y="1712341"/>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Backseat Computer</a:t>
            </a:r>
          </a:p>
        </p:txBody>
      </p:sp>
      <p:sp>
        <p:nvSpPr>
          <p:cNvPr id="15" name="TextBox 14">
            <a:extLst>
              <a:ext uri="{FF2B5EF4-FFF2-40B4-BE49-F238E27FC236}">
                <a16:creationId xmlns:a16="http://schemas.microsoft.com/office/drawing/2014/main" id="{C9E54A8D-00A1-6D22-C484-9DD5290ACD45}"/>
              </a:ext>
            </a:extLst>
          </p:cNvPr>
          <p:cNvSpPr txBox="1"/>
          <p:nvPr/>
        </p:nvSpPr>
        <p:spPr>
          <a:xfrm>
            <a:off x="7173248" y="2536442"/>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Backseat Application</a:t>
            </a:r>
          </a:p>
        </p:txBody>
      </p:sp>
      <p:sp>
        <p:nvSpPr>
          <p:cNvPr id="16" name="TextBox 15">
            <a:extLst>
              <a:ext uri="{FF2B5EF4-FFF2-40B4-BE49-F238E27FC236}">
                <a16:creationId xmlns:a16="http://schemas.microsoft.com/office/drawing/2014/main" id="{BAB3705A-C223-26FD-0C7E-C8F0320CD2B7}"/>
              </a:ext>
            </a:extLst>
          </p:cNvPr>
          <p:cNvSpPr txBox="1"/>
          <p:nvPr/>
        </p:nvSpPr>
        <p:spPr>
          <a:xfrm>
            <a:off x="7189375" y="3264397"/>
            <a:ext cx="4616552" cy="584775"/>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Network Interface</a:t>
            </a:r>
          </a:p>
          <a:p>
            <a:pPr algn="ctr"/>
            <a:r>
              <a:rPr lang="en-US" sz="1400" dirty="0">
                <a:solidFill>
                  <a:schemeClr val="bg1"/>
                </a:solidFill>
                <a:latin typeface="Arial" panose="020B0604020202020204" pitchFamily="34" charset="0"/>
                <a:cs typeface="Arial" panose="020B0604020202020204" pitchFamily="34" charset="0"/>
              </a:rPr>
              <a:t>TETHYS LCM* API</a:t>
            </a:r>
          </a:p>
        </p:txBody>
      </p:sp>
      <p:sp>
        <p:nvSpPr>
          <p:cNvPr id="23" name="TextBox 22">
            <a:extLst>
              <a:ext uri="{FF2B5EF4-FFF2-40B4-BE49-F238E27FC236}">
                <a16:creationId xmlns:a16="http://schemas.microsoft.com/office/drawing/2014/main" id="{8AF73A29-0E25-4E86-AB01-985F62B3C5B9}"/>
              </a:ext>
            </a:extLst>
          </p:cNvPr>
          <p:cNvSpPr txBox="1"/>
          <p:nvPr/>
        </p:nvSpPr>
        <p:spPr>
          <a:xfrm>
            <a:off x="7207230" y="4341476"/>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Main LRAUV Application</a:t>
            </a:r>
          </a:p>
        </p:txBody>
      </p:sp>
      <p:sp>
        <p:nvSpPr>
          <p:cNvPr id="24" name="TextBox 23">
            <a:extLst>
              <a:ext uri="{FF2B5EF4-FFF2-40B4-BE49-F238E27FC236}">
                <a16:creationId xmlns:a16="http://schemas.microsoft.com/office/drawing/2014/main" id="{322CBE04-3271-C620-42F3-9BC5868265BE}"/>
              </a:ext>
            </a:extLst>
          </p:cNvPr>
          <p:cNvSpPr txBox="1"/>
          <p:nvPr/>
        </p:nvSpPr>
        <p:spPr>
          <a:xfrm>
            <a:off x="7193690" y="5153117"/>
            <a:ext cx="2245871"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Simulation </a:t>
            </a:r>
          </a:p>
          <a:p>
            <a:pPr algn="ctr"/>
            <a:r>
              <a:rPr lang="en-US" b="1" dirty="0">
                <a:solidFill>
                  <a:schemeClr val="bg1"/>
                </a:solidFill>
                <a:latin typeface="Arial" panose="020B0604020202020204" pitchFamily="34" charset="0"/>
                <a:cs typeface="Arial" panose="020B0604020202020204" pitchFamily="34" charset="0"/>
              </a:rPr>
              <a:t>Host</a:t>
            </a:r>
          </a:p>
        </p:txBody>
      </p:sp>
      <p:sp>
        <p:nvSpPr>
          <p:cNvPr id="25" name="TextBox 24">
            <a:extLst>
              <a:ext uri="{FF2B5EF4-FFF2-40B4-BE49-F238E27FC236}">
                <a16:creationId xmlns:a16="http://schemas.microsoft.com/office/drawing/2014/main" id="{A6DDA863-8F7F-8907-870A-1594D0D0CDFC}"/>
              </a:ext>
            </a:extLst>
          </p:cNvPr>
          <p:cNvSpPr txBox="1"/>
          <p:nvPr/>
        </p:nvSpPr>
        <p:spPr>
          <a:xfrm>
            <a:off x="9568289" y="5153117"/>
            <a:ext cx="2245871"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LRAUV </a:t>
            </a:r>
          </a:p>
          <a:p>
            <a:pPr algn="ctr"/>
            <a:r>
              <a:rPr lang="en-US" b="1" dirty="0">
                <a:solidFill>
                  <a:schemeClr val="bg1"/>
                </a:solidFill>
                <a:latin typeface="Arial" panose="020B0604020202020204" pitchFamily="34" charset="0"/>
                <a:cs typeface="Arial" panose="020B0604020202020204" pitchFamily="34" charset="0"/>
              </a:rPr>
              <a:t>Main Computer</a:t>
            </a:r>
          </a:p>
        </p:txBody>
      </p:sp>
      <p:sp>
        <p:nvSpPr>
          <p:cNvPr id="26" name="Rectangle 25">
            <a:extLst>
              <a:ext uri="{FF2B5EF4-FFF2-40B4-BE49-F238E27FC236}">
                <a16:creationId xmlns:a16="http://schemas.microsoft.com/office/drawing/2014/main" id="{9972FF76-6E52-7292-3A31-C99E7A9337F0}"/>
              </a:ext>
            </a:extLst>
          </p:cNvPr>
          <p:cNvSpPr/>
          <p:nvPr/>
        </p:nvSpPr>
        <p:spPr>
          <a:xfrm>
            <a:off x="8416947" y="6104343"/>
            <a:ext cx="334274" cy="334274"/>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9C15A2F-827B-2DFB-ACC6-E2046DD42418}"/>
              </a:ext>
            </a:extLst>
          </p:cNvPr>
          <p:cNvSpPr txBox="1"/>
          <p:nvPr/>
        </p:nvSpPr>
        <p:spPr>
          <a:xfrm>
            <a:off x="8768737" y="6140675"/>
            <a:ext cx="1685950"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Hardware</a:t>
            </a:r>
            <a:endParaRPr lang="en-US"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4DA2BB21-2F0B-8EA6-353C-E33C1FF717B7}"/>
              </a:ext>
            </a:extLst>
          </p:cNvPr>
          <p:cNvSpPr/>
          <p:nvPr/>
        </p:nvSpPr>
        <p:spPr>
          <a:xfrm>
            <a:off x="9767048" y="6104343"/>
            <a:ext cx="334274" cy="334274"/>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BC727A88-28A7-9275-4183-37FE37C94BE0}"/>
              </a:ext>
            </a:extLst>
          </p:cNvPr>
          <p:cNvSpPr txBox="1"/>
          <p:nvPr/>
        </p:nvSpPr>
        <p:spPr>
          <a:xfrm>
            <a:off x="10118838" y="6140675"/>
            <a:ext cx="844258"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Software</a:t>
            </a:r>
            <a:endParaRPr lang="en-US" dirty="0">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E6A6F645-1313-35E9-AB95-FAEE632397F2}"/>
              </a:ext>
            </a:extLst>
          </p:cNvPr>
          <p:cNvGrpSpPr/>
          <p:nvPr/>
        </p:nvGrpSpPr>
        <p:grpSpPr>
          <a:xfrm>
            <a:off x="8937030" y="2368732"/>
            <a:ext cx="2486682" cy="2486682"/>
            <a:chOff x="8937030" y="2278080"/>
            <a:chExt cx="2486682" cy="2486682"/>
          </a:xfrm>
        </p:grpSpPr>
        <p:sp>
          <p:nvSpPr>
            <p:cNvPr id="30" name="Arc 29">
              <a:extLst>
                <a:ext uri="{FF2B5EF4-FFF2-40B4-BE49-F238E27FC236}">
                  <a16:creationId xmlns:a16="http://schemas.microsoft.com/office/drawing/2014/main" id="{CC7F960C-0AA1-6344-10BD-CDFAC483249B}"/>
                </a:ext>
              </a:extLst>
            </p:cNvPr>
            <p:cNvSpPr/>
            <p:nvPr/>
          </p:nvSpPr>
          <p:spPr>
            <a:xfrm rot="2700000">
              <a:off x="8937030" y="2278080"/>
              <a:ext cx="2486682" cy="2486682"/>
            </a:xfrm>
            <a:prstGeom prst="arc">
              <a:avLst/>
            </a:prstGeom>
            <a:ln w="317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riangle 30">
              <a:extLst>
                <a:ext uri="{FF2B5EF4-FFF2-40B4-BE49-F238E27FC236}">
                  <a16:creationId xmlns:a16="http://schemas.microsoft.com/office/drawing/2014/main" id="{C1BFEFCB-9F92-99B3-A377-9219BC46581B}"/>
                </a:ext>
              </a:extLst>
            </p:cNvPr>
            <p:cNvSpPr/>
            <p:nvPr/>
          </p:nvSpPr>
          <p:spPr>
            <a:xfrm rot="18788718">
              <a:off x="10924992" y="25400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15A702ED-4D6D-1E68-5E9A-AA795D38D441}"/>
                </a:ext>
              </a:extLst>
            </p:cNvPr>
            <p:cNvSpPr/>
            <p:nvPr/>
          </p:nvSpPr>
          <p:spPr>
            <a:xfrm rot="13500000">
              <a:off x="10925572" y="42266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198B5B7B-2AFD-8F23-FE05-903059CB10EE}"/>
              </a:ext>
            </a:extLst>
          </p:cNvPr>
          <p:cNvGrpSpPr/>
          <p:nvPr/>
        </p:nvGrpSpPr>
        <p:grpSpPr>
          <a:xfrm rot="10800000">
            <a:off x="7605268" y="2368732"/>
            <a:ext cx="2486682" cy="2486682"/>
            <a:chOff x="9089430" y="2430480"/>
            <a:chExt cx="2486682" cy="2486682"/>
          </a:xfrm>
        </p:grpSpPr>
        <p:sp>
          <p:nvSpPr>
            <p:cNvPr id="33" name="Arc 32">
              <a:extLst>
                <a:ext uri="{FF2B5EF4-FFF2-40B4-BE49-F238E27FC236}">
                  <a16:creationId xmlns:a16="http://schemas.microsoft.com/office/drawing/2014/main" id="{1B32F359-8C4B-3696-A4ED-EE28B4426829}"/>
                </a:ext>
              </a:extLst>
            </p:cNvPr>
            <p:cNvSpPr/>
            <p:nvPr/>
          </p:nvSpPr>
          <p:spPr>
            <a:xfrm rot="2700000">
              <a:off x="9089430" y="2430480"/>
              <a:ext cx="2486682" cy="2486682"/>
            </a:xfrm>
            <a:prstGeom prst="arc">
              <a:avLst/>
            </a:prstGeom>
            <a:ln w="317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riangle 33">
              <a:extLst>
                <a:ext uri="{FF2B5EF4-FFF2-40B4-BE49-F238E27FC236}">
                  <a16:creationId xmlns:a16="http://schemas.microsoft.com/office/drawing/2014/main" id="{2BCAA731-4784-31F0-D30D-C74414A5CBC9}"/>
                </a:ext>
              </a:extLst>
            </p:cNvPr>
            <p:cNvSpPr/>
            <p:nvPr/>
          </p:nvSpPr>
          <p:spPr>
            <a:xfrm rot="18788718">
              <a:off x="11077392" y="26924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B42797A6-6713-9A3D-AF61-584701544913}"/>
                </a:ext>
              </a:extLst>
            </p:cNvPr>
            <p:cNvSpPr/>
            <p:nvPr/>
          </p:nvSpPr>
          <p:spPr>
            <a:xfrm rot="13500000">
              <a:off x="11077972" y="43790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9B411A7-D1B5-9F2E-90EF-17DC9E4BCC4E}"/>
              </a:ext>
            </a:extLst>
          </p:cNvPr>
          <p:cNvSpPr/>
          <p:nvPr/>
        </p:nvSpPr>
        <p:spPr>
          <a:xfrm>
            <a:off x="10799467" y="3297014"/>
            <a:ext cx="1169097" cy="552158"/>
          </a:xfrm>
          <a:prstGeom prst="rect">
            <a:avLst/>
          </a:prstGeom>
          <a:solidFill>
            <a:srgbClr val="B75F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3165EC0-736A-55D6-9014-13B51042ED94}"/>
              </a:ext>
            </a:extLst>
          </p:cNvPr>
          <p:cNvSpPr txBox="1"/>
          <p:nvPr/>
        </p:nvSpPr>
        <p:spPr>
          <a:xfrm>
            <a:off x="10799467" y="3430237"/>
            <a:ext cx="1169097"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COMMANDS</a:t>
            </a:r>
          </a:p>
        </p:txBody>
      </p:sp>
      <p:sp>
        <p:nvSpPr>
          <p:cNvPr id="21" name="Rectangle 20">
            <a:extLst>
              <a:ext uri="{FF2B5EF4-FFF2-40B4-BE49-F238E27FC236}">
                <a16:creationId xmlns:a16="http://schemas.microsoft.com/office/drawing/2014/main" id="{E9DA907C-57D8-7BEE-CCD1-FF779D1887B8}"/>
              </a:ext>
            </a:extLst>
          </p:cNvPr>
          <p:cNvSpPr/>
          <p:nvPr/>
        </p:nvSpPr>
        <p:spPr>
          <a:xfrm>
            <a:off x="7067788" y="3282369"/>
            <a:ext cx="1169097" cy="552158"/>
          </a:xfrm>
          <a:prstGeom prst="rect">
            <a:avLst/>
          </a:prstGeom>
          <a:solidFill>
            <a:srgbClr val="B75F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623E6D3-7F12-BB13-8EA9-1556FC165F13}"/>
              </a:ext>
            </a:extLst>
          </p:cNvPr>
          <p:cNvSpPr txBox="1"/>
          <p:nvPr/>
        </p:nvSpPr>
        <p:spPr>
          <a:xfrm>
            <a:off x="7067788" y="3415592"/>
            <a:ext cx="1169097"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DATA</a:t>
            </a:r>
          </a:p>
        </p:txBody>
      </p:sp>
      <p:sp>
        <p:nvSpPr>
          <p:cNvPr id="3" name="AutoShape 2" descr="https://mbarimail.mbari.org/service/home/~/?auth=co&amp;loc=en_US&amp;id=1088455&amp;part=3">
            <a:extLst>
              <a:ext uri="{FF2B5EF4-FFF2-40B4-BE49-F238E27FC236}">
                <a16:creationId xmlns:a16="http://schemas.microsoft.com/office/drawing/2014/main" id="{9A984409-44CA-40AE-B546-C51F6623EC13}"/>
              </a:ext>
            </a:extLst>
          </p:cNvPr>
          <p:cNvSpPr>
            <a:spLocks noChangeAspect="1" noChangeArrowheads="1"/>
          </p:cNvSpPr>
          <p:nvPr/>
        </p:nvSpPr>
        <p:spPr bwMode="auto">
          <a:xfrm>
            <a:off x="3852723" y="-1903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a:extLst>
              <a:ext uri="{FF2B5EF4-FFF2-40B4-BE49-F238E27FC236}">
                <a16:creationId xmlns:a16="http://schemas.microsoft.com/office/drawing/2014/main" id="{5476D2C5-5D02-492D-9224-7E746EAD4C3E}"/>
              </a:ext>
            </a:extLst>
          </p:cNvPr>
          <p:cNvPicPr>
            <a:picLocks noChangeAspect="1"/>
          </p:cNvPicPr>
          <p:nvPr/>
        </p:nvPicPr>
        <p:blipFill>
          <a:blip r:embed="rId4"/>
          <a:stretch>
            <a:fillRect/>
          </a:stretch>
        </p:blipFill>
        <p:spPr>
          <a:xfrm>
            <a:off x="4101925" y="3103156"/>
            <a:ext cx="2199690" cy="2855561"/>
          </a:xfrm>
          <a:prstGeom prst="rect">
            <a:avLst/>
          </a:prstGeom>
        </p:spPr>
      </p:pic>
    </p:spTree>
    <p:extLst>
      <p:ext uri="{BB962C8B-B14F-4D97-AF65-F5344CB8AC3E}">
        <p14:creationId xmlns:p14="http://schemas.microsoft.com/office/powerpoint/2010/main" val="666255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F21B33-D720-4EC5-9569-832BF2270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0178" y="4068714"/>
            <a:ext cx="4250772" cy="2038888"/>
          </a:xfrm>
          <a:prstGeom prst="rect">
            <a:avLst/>
          </a:prstGeom>
        </p:spPr>
      </p:pic>
      <p:pic>
        <p:nvPicPr>
          <p:cNvPr id="6" name="Picture 5">
            <a:extLst>
              <a:ext uri="{FF2B5EF4-FFF2-40B4-BE49-F238E27FC236}">
                <a16:creationId xmlns:a16="http://schemas.microsoft.com/office/drawing/2014/main" id="{0E3D1B22-7B8B-4CBF-A4B4-C24A58C26E65}"/>
              </a:ext>
            </a:extLst>
          </p:cNvPr>
          <p:cNvPicPr>
            <a:picLocks noChangeAspect="1"/>
          </p:cNvPicPr>
          <p:nvPr/>
        </p:nvPicPr>
        <p:blipFill rotWithShape="1">
          <a:blip r:embed="rId4"/>
          <a:srcRect l="17268" r="5601"/>
          <a:stretch/>
        </p:blipFill>
        <p:spPr>
          <a:xfrm>
            <a:off x="8303185" y="4068072"/>
            <a:ext cx="3406043" cy="2038888"/>
          </a:xfrm>
          <a:prstGeom prst="rect">
            <a:avLst/>
          </a:prstGeom>
        </p:spPr>
      </p:pic>
      <p:sp>
        <p:nvSpPr>
          <p:cNvPr id="10" name="TextBox 9">
            <a:extLst>
              <a:ext uri="{FF2B5EF4-FFF2-40B4-BE49-F238E27FC236}">
                <a16:creationId xmlns:a16="http://schemas.microsoft.com/office/drawing/2014/main" id="{98791AEE-5764-4357-BF4F-DEEFC005A7BB}"/>
              </a:ext>
            </a:extLst>
          </p:cNvPr>
          <p:cNvSpPr txBox="1"/>
          <p:nvPr/>
        </p:nvSpPr>
        <p:spPr>
          <a:xfrm>
            <a:off x="668146" y="1574199"/>
            <a:ext cx="11048476" cy="3046988"/>
          </a:xfrm>
          <a:prstGeom prst="rect">
            <a:avLst/>
          </a:prstGeom>
          <a:noFill/>
        </p:spPr>
        <p:txBody>
          <a:bodyPr wrap="square" numCol="2" rtlCol="0">
            <a:spAutoFit/>
          </a:bodyPr>
          <a:lstStyle/>
          <a:p>
            <a:r>
              <a:rPr lang="en-US" sz="1600" b="1" dirty="0">
                <a:latin typeface="Arial" panose="020B0604020202020204" pitchFamily="34" charset="0"/>
                <a:cs typeface="Arial" panose="020B0604020202020204" pitchFamily="34" charset="0"/>
              </a:rPr>
              <a:t>1 Month Continuous Operations – primary batteries</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Ship-less operations – Pier launch/recovery –              No on-site support</a:t>
            </a:r>
          </a:p>
          <a:p>
            <a:endParaRPr lang="en-US" sz="1600" b="1"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Two LRAUVs + ESP + SPR (real-time toxin detection)</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Autonomous patch tracking to find 3D location of sub-surface peak chlorophyll signal</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Archived 85 samples of filtrate from ~ one liter seawater samples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Post sample, near real-time analysis to measure concentration of HAB toxin, Domoic Acid</a:t>
            </a:r>
            <a:endParaRPr lang="en-US" sz="1200" dirty="0">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6B90013E-FC26-9B56-64DE-90C7A15AB5F3}"/>
              </a:ext>
            </a:extLst>
          </p:cNvPr>
          <p:cNvGrpSpPr/>
          <p:nvPr/>
        </p:nvGrpSpPr>
        <p:grpSpPr>
          <a:xfrm>
            <a:off x="475378" y="4068072"/>
            <a:ext cx="3392565" cy="2020636"/>
            <a:chOff x="8189834" y="1984817"/>
            <a:chExt cx="3392565" cy="2020636"/>
          </a:xfrm>
        </p:grpSpPr>
        <p:sp>
          <p:nvSpPr>
            <p:cNvPr id="17" name="Rectangle 16">
              <a:extLst>
                <a:ext uri="{FF2B5EF4-FFF2-40B4-BE49-F238E27FC236}">
                  <a16:creationId xmlns:a16="http://schemas.microsoft.com/office/drawing/2014/main" id="{23CAA8F7-FD3F-4FBB-8504-C4F0C088454F}"/>
                </a:ext>
              </a:extLst>
            </p:cNvPr>
            <p:cNvSpPr/>
            <p:nvPr/>
          </p:nvSpPr>
          <p:spPr>
            <a:xfrm>
              <a:off x="8189834" y="1984817"/>
              <a:ext cx="3392565" cy="2020636"/>
            </a:xfrm>
            <a:prstGeom prst="rect">
              <a:avLst/>
            </a:prstGeom>
            <a:solidFill>
              <a:srgbClr val="F6F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5152375-73EF-4ED8-8DD1-F3A7717FFCE0}"/>
                </a:ext>
              </a:extLst>
            </p:cNvPr>
            <p:cNvPicPr>
              <a:picLocks noChangeAspect="1"/>
            </p:cNvPicPr>
            <p:nvPr/>
          </p:nvPicPr>
          <p:blipFill rotWithShape="1">
            <a:blip r:embed="rId5"/>
            <a:srcRect l="52463" b="23856"/>
            <a:stretch/>
          </p:blipFill>
          <p:spPr>
            <a:xfrm>
              <a:off x="8545620" y="1989002"/>
              <a:ext cx="2680993" cy="2012267"/>
            </a:xfrm>
            <a:prstGeom prst="rect">
              <a:avLst/>
            </a:prstGeom>
          </p:spPr>
        </p:pic>
      </p:grpSp>
      <p:sp>
        <p:nvSpPr>
          <p:cNvPr id="2" name="TextBox 1">
            <a:extLst>
              <a:ext uri="{FF2B5EF4-FFF2-40B4-BE49-F238E27FC236}">
                <a16:creationId xmlns:a16="http://schemas.microsoft.com/office/drawing/2014/main" id="{1238BDB8-E43E-416F-B491-50D936CBE9E1}"/>
              </a:ext>
            </a:extLst>
          </p:cNvPr>
          <p:cNvSpPr txBox="1"/>
          <p:nvPr/>
        </p:nvSpPr>
        <p:spPr>
          <a:xfrm>
            <a:off x="3960179" y="6110147"/>
            <a:ext cx="4250772" cy="461665"/>
          </a:xfrm>
          <a:prstGeom prst="rect">
            <a:avLst/>
          </a:prstGeom>
          <a:noFill/>
        </p:spPr>
        <p:txBody>
          <a:bodyPr wrap="square" rtlCol="0">
            <a:spAutoFit/>
          </a:bodyPr>
          <a:lstStyle/>
          <a:p>
            <a:pPr algn="ctr"/>
            <a:r>
              <a:rPr lang="en-US" sz="1200" i="1" dirty="0">
                <a:solidFill>
                  <a:srgbClr val="858D93"/>
                </a:solidFill>
                <a:latin typeface="Arial" panose="020B0604020202020204" pitchFamily="34" charset="0"/>
                <a:cs typeface="Arial" panose="020B0604020202020204" pitchFamily="34" charset="0"/>
              </a:rPr>
              <a:t>850 km on one 450 km on the second</a:t>
            </a:r>
          </a:p>
          <a:p>
            <a:pPr algn="ctr"/>
            <a:endParaRPr lang="en-US" sz="1200" i="1" dirty="0">
              <a:solidFill>
                <a:srgbClr val="858D93"/>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C2A8340-712F-4832-BE6D-6BBEB84B268C}"/>
              </a:ext>
            </a:extLst>
          </p:cNvPr>
          <p:cNvSpPr txBox="1"/>
          <p:nvPr/>
        </p:nvSpPr>
        <p:spPr>
          <a:xfrm>
            <a:off x="8303186" y="6121698"/>
            <a:ext cx="3406042" cy="461665"/>
          </a:xfrm>
          <a:prstGeom prst="rect">
            <a:avLst/>
          </a:prstGeom>
          <a:noFill/>
        </p:spPr>
        <p:txBody>
          <a:bodyPr wrap="square" rtlCol="0">
            <a:spAutoFit/>
          </a:bodyPr>
          <a:lstStyle/>
          <a:p>
            <a:pPr algn="ctr"/>
            <a:r>
              <a:rPr lang="en-US" sz="1200" i="1" dirty="0">
                <a:solidFill>
                  <a:srgbClr val="858D93"/>
                </a:solidFill>
                <a:latin typeface="Arial" panose="020B0604020202020204" pitchFamily="34" charset="0"/>
                <a:cs typeface="Arial" panose="020B0604020202020204" pitchFamily="34" charset="0"/>
              </a:rPr>
              <a:t>Goleta Pier Launch/Recovery</a:t>
            </a:r>
          </a:p>
          <a:p>
            <a:pPr algn="ctr"/>
            <a:endParaRPr lang="en-US" sz="1200" i="1" dirty="0">
              <a:solidFill>
                <a:srgbClr val="858D93"/>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B53CF16-CF87-42D7-A818-E05D54B88AF1}"/>
              </a:ext>
            </a:extLst>
          </p:cNvPr>
          <p:cNvSpPr txBox="1"/>
          <p:nvPr/>
        </p:nvSpPr>
        <p:spPr>
          <a:xfrm>
            <a:off x="475378" y="6089557"/>
            <a:ext cx="3392565" cy="461665"/>
          </a:xfrm>
          <a:prstGeom prst="rect">
            <a:avLst/>
          </a:prstGeom>
          <a:noFill/>
        </p:spPr>
        <p:txBody>
          <a:bodyPr wrap="square" rtlCol="0">
            <a:spAutoFit/>
          </a:bodyPr>
          <a:lstStyle/>
          <a:p>
            <a:pPr algn="ctr"/>
            <a:r>
              <a:rPr lang="en-US" sz="1200" i="1" dirty="0">
                <a:solidFill>
                  <a:srgbClr val="858D93"/>
                </a:solidFill>
                <a:latin typeface="Arial" panose="020B0604020202020204" pitchFamily="34" charset="0"/>
                <a:cs typeface="Arial" panose="020B0604020202020204" pitchFamily="34" charset="0"/>
              </a:rPr>
              <a:t>HAB peaks at 20m depth</a:t>
            </a:r>
          </a:p>
          <a:p>
            <a:pPr algn="ctr"/>
            <a:endParaRPr lang="en-US" sz="1200" i="1" dirty="0">
              <a:solidFill>
                <a:srgbClr val="858D93"/>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F14C2026-91D7-205E-DB73-14315A9BD62D}"/>
              </a:ext>
            </a:extLst>
          </p:cNvPr>
          <p:cNvSpPr>
            <a:spLocks noGrp="1"/>
          </p:cNvSpPr>
          <p:nvPr>
            <p:ph type="title"/>
          </p:nvPr>
        </p:nvSpPr>
        <p:spPr/>
        <p:txBody>
          <a:bodyPr>
            <a:normAutofit/>
          </a:bodyPr>
          <a:lstStyle/>
          <a:p>
            <a:pPr algn="l"/>
            <a:r>
              <a:rPr lang="en-US" dirty="0"/>
              <a:t>Missions</a:t>
            </a:r>
            <a:br>
              <a:rPr lang="en-US" dirty="0"/>
            </a:br>
            <a:r>
              <a:rPr lang="en-US" sz="2800" dirty="0">
                <a:solidFill>
                  <a:srgbClr val="2B97AC"/>
                </a:solidFill>
                <a:latin typeface="Arial" panose="020B0604020202020204" pitchFamily="34" charset="0"/>
                <a:cs typeface="Arial" panose="020B0604020202020204" pitchFamily="34" charset="0"/>
              </a:rPr>
              <a:t>Remote, Ship-less Operations</a:t>
            </a:r>
            <a:endParaRPr lang="en-US" dirty="0"/>
          </a:p>
        </p:txBody>
      </p:sp>
      <p:sp>
        <p:nvSpPr>
          <p:cNvPr id="4" name="Rounded Rectangle 3">
            <a:extLst>
              <a:ext uri="{FF2B5EF4-FFF2-40B4-BE49-F238E27FC236}">
                <a16:creationId xmlns:a16="http://schemas.microsoft.com/office/drawing/2014/main" id="{0E31A40A-E6FF-4A0F-BB79-C50A6716E710}"/>
              </a:ext>
            </a:extLst>
          </p:cNvPr>
          <p:cNvSpPr/>
          <p:nvPr/>
        </p:nvSpPr>
        <p:spPr>
          <a:xfrm>
            <a:off x="6725265" y="431199"/>
            <a:ext cx="5639981"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8BBF3D8-783B-5F86-2972-01F2008629D4}"/>
              </a:ext>
            </a:extLst>
          </p:cNvPr>
          <p:cNvSpPr txBox="1"/>
          <p:nvPr/>
        </p:nvSpPr>
        <p:spPr>
          <a:xfrm>
            <a:off x="6941576" y="569912"/>
            <a:ext cx="4906835" cy="646331"/>
          </a:xfrm>
          <a:prstGeom prst="rect">
            <a:avLst/>
          </a:prstGeom>
          <a:noFill/>
        </p:spPr>
        <p:txBody>
          <a:bodyPr wrap="square">
            <a:spAutoFit/>
          </a:bodyPr>
          <a:lstStyle/>
          <a:p>
            <a:pPr algn="r"/>
            <a:r>
              <a:rPr lang="en-US" sz="1800" cap="none" dirty="0">
                <a:solidFill>
                  <a:schemeClr val="bg1"/>
                </a:solidFill>
                <a:effectLst/>
                <a:latin typeface="Arial Black" panose="020B0604020202020204" pitchFamily="34" charset="0"/>
                <a:cs typeface="Arial Black" panose="020B0604020202020204" pitchFamily="34" charset="0"/>
              </a:rPr>
              <a:t>CHALLENGE: </a:t>
            </a:r>
            <a:r>
              <a:rPr lang="en-US" dirty="0">
                <a:solidFill>
                  <a:schemeClr val="bg1"/>
                </a:solidFill>
                <a:latin typeface="Arial" panose="020B0604020202020204" pitchFamily="34" charset="0"/>
                <a:cs typeface="Arial" panose="020B0604020202020204" pitchFamily="34" charset="0"/>
              </a:rPr>
              <a:t>Locate Harmful Algal Blooms, locate peak signals and monitor for toxins</a:t>
            </a:r>
          </a:p>
        </p:txBody>
      </p:sp>
    </p:spTree>
    <p:extLst>
      <p:ext uri="{BB962C8B-B14F-4D97-AF65-F5344CB8AC3E}">
        <p14:creationId xmlns:p14="http://schemas.microsoft.com/office/powerpoint/2010/main" val="3895097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A7E1BD-2618-49D7-8F34-4E918D4AEDA5}"/>
              </a:ext>
            </a:extLst>
          </p:cNvPr>
          <p:cNvPicPr>
            <a:picLocks noChangeAspect="1"/>
          </p:cNvPicPr>
          <p:nvPr/>
        </p:nvPicPr>
        <p:blipFill rotWithShape="1">
          <a:blip r:embed="rId2"/>
          <a:srcRect t="28826" r="-2" b="9787"/>
          <a:stretch/>
        </p:blipFill>
        <p:spPr>
          <a:xfrm>
            <a:off x="6660602" y="1120791"/>
            <a:ext cx="5071289" cy="2334780"/>
          </a:xfrm>
          <a:prstGeom prst="rect">
            <a:avLst/>
          </a:prstGeom>
        </p:spPr>
      </p:pic>
      <p:sp>
        <p:nvSpPr>
          <p:cNvPr id="8" name="Title 7">
            <a:extLst>
              <a:ext uri="{FF2B5EF4-FFF2-40B4-BE49-F238E27FC236}">
                <a16:creationId xmlns:a16="http://schemas.microsoft.com/office/drawing/2014/main" id="{A3845761-2C11-6BA7-FB8D-248857044FAA}"/>
              </a:ext>
            </a:extLst>
          </p:cNvPr>
          <p:cNvSpPr>
            <a:spLocks noGrp="1"/>
          </p:cNvSpPr>
          <p:nvPr>
            <p:ph type="title"/>
          </p:nvPr>
        </p:nvSpPr>
        <p:spPr>
          <a:xfrm>
            <a:off x="658837" y="-10234"/>
            <a:ext cx="10972800" cy="1143000"/>
          </a:xfrm>
        </p:spPr>
        <p:txBody>
          <a:bodyPr vert="horz" lIns="91440" tIns="45720" rIns="91440" bIns="45720" rtlCol="0" anchor="ctr">
            <a:normAutofit/>
          </a:bodyPr>
          <a:lstStyle/>
          <a:p>
            <a:r>
              <a:rPr lang="en-US" kern="1200" dirty="0">
                <a:cs typeface="+mj-cs"/>
              </a:rPr>
              <a:t>LRAUV - Key Characteristics</a:t>
            </a:r>
          </a:p>
        </p:txBody>
      </p:sp>
      <p:sp>
        <p:nvSpPr>
          <p:cNvPr id="3" name="Text Placeholder 2">
            <a:extLst>
              <a:ext uri="{FF2B5EF4-FFF2-40B4-BE49-F238E27FC236}">
                <a16:creationId xmlns:a16="http://schemas.microsoft.com/office/drawing/2014/main" id="{8CE605CD-64C3-4CEB-B421-A000557DE747}"/>
              </a:ext>
            </a:extLst>
          </p:cNvPr>
          <p:cNvSpPr>
            <a:spLocks noGrp="1"/>
          </p:cNvSpPr>
          <p:nvPr>
            <p:ph type="body" idx="1"/>
          </p:nvPr>
        </p:nvSpPr>
        <p:spPr>
          <a:xfrm>
            <a:off x="134092" y="1438931"/>
            <a:ext cx="6526510" cy="5025174"/>
          </a:xfrm>
        </p:spPr>
        <p:txBody>
          <a:bodyPr vert="horz" lIns="91440" tIns="45720" rIns="91440" bIns="45720" numCol="1" rtlCol="0">
            <a:noAutofit/>
          </a:bodyPr>
          <a:lstStyle/>
          <a:p>
            <a:pPr marL="0" indent="0">
              <a:lnSpc>
                <a:spcPct val="100000"/>
              </a:lnSpc>
              <a:buNone/>
            </a:pPr>
            <a:r>
              <a:rPr lang="en-US" sz="1600" b="1" dirty="0">
                <a:latin typeface="Times New Roman" panose="02020603050405020304" pitchFamily="18" charset="0"/>
                <a:cs typeface="Times New Roman" panose="02020603050405020304" pitchFamily="18" charset="0"/>
              </a:rPr>
              <a:t>Length:     	</a:t>
            </a:r>
            <a:r>
              <a:rPr lang="en-US" sz="1600" dirty="0">
                <a:latin typeface="Times New Roman" panose="02020603050405020304" pitchFamily="18" charset="0"/>
                <a:cs typeface="Times New Roman" panose="02020603050405020304" pitchFamily="18" charset="0"/>
              </a:rPr>
              <a:t>6.6 – 10.4 ft (2-3 M)</a:t>
            </a:r>
          </a:p>
          <a:p>
            <a:pPr marL="0" indent="0">
              <a:lnSpc>
                <a:spcPct val="100000"/>
              </a:lnSpc>
              <a:buNone/>
            </a:pPr>
            <a:r>
              <a:rPr lang="en-US" sz="1600" b="1" dirty="0">
                <a:latin typeface="Times New Roman" panose="02020603050405020304" pitchFamily="18" charset="0"/>
                <a:cs typeface="Times New Roman" panose="02020603050405020304" pitchFamily="18" charset="0"/>
              </a:rPr>
              <a:t>Diameter: 	</a:t>
            </a:r>
            <a:r>
              <a:rPr lang="en-US" sz="1600" dirty="0">
                <a:latin typeface="Times New Roman" panose="02020603050405020304" pitchFamily="18" charset="0"/>
                <a:cs typeface="Times New Roman" panose="02020603050405020304" pitchFamily="18" charset="0"/>
              </a:rPr>
              <a:t>1 ft (0.3 M)</a:t>
            </a:r>
          </a:p>
          <a:p>
            <a:pPr marL="0" indent="0">
              <a:lnSpc>
                <a:spcPct val="100000"/>
              </a:lnSpc>
              <a:buNone/>
            </a:pPr>
            <a:r>
              <a:rPr lang="en-US" sz="1600" b="1" dirty="0">
                <a:latin typeface="Times New Roman" panose="02020603050405020304" pitchFamily="18" charset="0"/>
                <a:cs typeface="Times New Roman" panose="02020603050405020304" pitchFamily="18" charset="0"/>
              </a:rPr>
              <a:t>Weight:     	</a:t>
            </a:r>
            <a:r>
              <a:rPr lang="en-US" sz="1600" dirty="0">
                <a:latin typeface="Times New Roman" panose="02020603050405020304" pitchFamily="18" charset="0"/>
                <a:cs typeface="Times New Roman" panose="02020603050405020304" pitchFamily="18" charset="0"/>
              </a:rPr>
              <a:t>243-350 </a:t>
            </a:r>
            <a:r>
              <a:rPr lang="en-US" sz="1600" dirty="0" err="1">
                <a:latin typeface="Times New Roman" panose="02020603050405020304" pitchFamily="18" charset="0"/>
                <a:cs typeface="Times New Roman" panose="02020603050405020304" pitchFamily="18" charset="0"/>
              </a:rPr>
              <a:t>lbs</a:t>
            </a:r>
            <a:r>
              <a:rPr lang="en-US" sz="1600" dirty="0">
                <a:latin typeface="Times New Roman" panose="02020603050405020304" pitchFamily="18" charset="0"/>
                <a:cs typeface="Times New Roman" panose="02020603050405020304" pitchFamily="18" charset="0"/>
              </a:rPr>
              <a:t> (110-160 kg)</a:t>
            </a:r>
          </a:p>
          <a:p>
            <a:pPr marL="0" indent="0">
              <a:lnSpc>
                <a:spcPct val="100000"/>
              </a:lnSpc>
              <a:buNone/>
            </a:pPr>
            <a:r>
              <a:rPr lang="en-US" sz="1600" b="1" dirty="0">
                <a:latin typeface="Times New Roman" panose="02020603050405020304" pitchFamily="18" charset="0"/>
                <a:cs typeface="Times New Roman" panose="02020603050405020304" pitchFamily="18" charset="0"/>
              </a:rPr>
              <a:t>Speed:     	 	</a:t>
            </a:r>
            <a:r>
              <a:rPr lang="en-US" sz="1600" dirty="0">
                <a:latin typeface="Times New Roman" panose="02020603050405020304" pitchFamily="18" charset="0"/>
                <a:cs typeface="Times New Roman" panose="02020603050405020304" pitchFamily="18" charset="0"/>
              </a:rPr>
              <a:t>0 – 3 knots</a:t>
            </a:r>
          </a:p>
          <a:p>
            <a:pPr marL="0" indent="0">
              <a:lnSpc>
                <a:spcPct val="100000"/>
              </a:lnSpc>
              <a:buNone/>
            </a:pPr>
            <a:r>
              <a:rPr lang="en-US" sz="1600" b="1" dirty="0">
                <a:latin typeface="Times New Roman" panose="02020603050405020304" pitchFamily="18" charset="0"/>
                <a:cs typeface="Times New Roman" panose="02020603050405020304" pitchFamily="18" charset="0"/>
              </a:rPr>
              <a:t>Range:     		</a:t>
            </a:r>
            <a:r>
              <a:rPr lang="en-US" sz="1600" dirty="0">
                <a:latin typeface="Times New Roman" panose="02020603050405020304" pitchFamily="18" charset="0"/>
                <a:cs typeface="Times New Roman" panose="02020603050405020304" pitchFamily="18" charset="0"/>
              </a:rPr>
              <a:t>Up to 1000 km in long range transit mode</a:t>
            </a:r>
          </a:p>
          <a:p>
            <a:pPr marL="0" indent="0">
              <a:lnSpc>
                <a:spcPct val="100000"/>
              </a:lnSpc>
              <a:buNone/>
            </a:pPr>
            <a:r>
              <a:rPr lang="en-US" sz="1600" b="1" dirty="0">
                <a:latin typeface="Times New Roman" panose="02020603050405020304" pitchFamily="18" charset="0"/>
                <a:cs typeface="Times New Roman" panose="02020603050405020304" pitchFamily="18" charset="0"/>
              </a:rPr>
              <a:t>Battery:    	</a:t>
            </a:r>
            <a:r>
              <a:rPr lang="en-US" sz="1600" dirty="0">
                <a:latin typeface="Times New Roman" panose="02020603050405020304" pitchFamily="18" charset="0"/>
                <a:cs typeface="Times New Roman" panose="02020603050405020304" pitchFamily="18" charset="0"/>
              </a:rPr>
              <a:t>5.7 kW-hr Rechargeable or 14 kW-hr Primary</a:t>
            </a:r>
          </a:p>
          <a:p>
            <a:pPr marL="0" indent="0">
              <a:lnSpc>
                <a:spcPct val="100000"/>
              </a:lnSpc>
              <a:buNone/>
            </a:pPr>
            <a:endParaRPr lang="en-US" sz="1600" dirty="0">
              <a:latin typeface="Times New Roman" panose="02020603050405020304" pitchFamily="18" charset="0"/>
              <a:cs typeface="Times New Roman" panose="02020603050405020304" pitchFamily="18" charset="0"/>
            </a:endParaRPr>
          </a:p>
          <a:p>
            <a:pPr marL="0" indent="0">
              <a:lnSpc>
                <a:spcPct val="100000"/>
              </a:lnSpc>
              <a:buNone/>
            </a:pPr>
            <a:r>
              <a:rPr lang="en-US" sz="1600" b="1" u="sng" dirty="0">
                <a:latin typeface="Times New Roman" panose="02020603050405020304" pitchFamily="18" charset="0"/>
                <a:cs typeface="Times New Roman" panose="02020603050405020304" pitchFamily="18" charset="0"/>
              </a:rPr>
              <a:t>Neutrally Buoyant at Depth – Efficient Cruise and Lagrangian Drift</a:t>
            </a:r>
          </a:p>
          <a:p>
            <a:pPr marL="0" indent="0">
              <a:lnSpc>
                <a:spcPct val="100000"/>
              </a:lnSpc>
              <a:buNone/>
            </a:pPr>
            <a:r>
              <a:rPr lang="en-US" sz="1600" b="1" u="sng" dirty="0">
                <a:latin typeface="Times New Roman" panose="02020603050405020304" pitchFamily="18" charset="0"/>
                <a:cs typeface="Times New Roman" panose="02020603050405020304" pitchFamily="18" charset="0"/>
              </a:rPr>
              <a:t>Low-Speed/Long range + Optional High Power Payloads</a:t>
            </a:r>
          </a:p>
          <a:p>
            <a:pPr marL="0" indent="0">
              <a:lnSpc>
                <a:spcPct val="100000"/>
              </a:lnSpc>
              <a:buNone/>
            </a:pPr>
            <a:r>
              <a:rPr lang="en-US" sz="1600" b="1" u="sng" dirty="0">
                <a:latin typeface="Times New Roman" panose="02020603050405020304" pitchFamily="18" charset="0"/>
                <a:cs typeface="Times New Roman" panose="02020603050405020304" pitchFamily="18" charset="0"/>
              </a:rPr>
              <a:t>Shipless Operations - Submarine verses a Submersible</a:t>
            </a:r>
          </a:p>
          <a:p>
            <a:pPr marL="0" indent="0">
              <a:lnSpc>
                <a:spcPct val="100000"/>
              </a:lnSpc>
              <a:buNone/>
            </a:pPr>
            <a:r>
              <a:rPr lang="en-US" sz="1600" b="1" u="sng" dirty="0">
                <a:latin typeface="Times New Roman" panose="02020603050405020304" pitchFamily="18" charset="0"/>
                <a:cs typeface="Times New Roman" panose="02020603050405020304" pitchFamily="18" charset="0"/>
              </a:rPr>
              <a:t>Mature: Over 60,000 Hours of Offshore Operations</a:t>
            </a:r>
          </a:p>
          <a:p>
            <a:pPr marL="0" indent="0">
              <a:lnSpc>
                <a:spcPct val="100000"/>
              </a:lnSpc>
              <a:buNone/>
            </a:pPr>
            <a:endParaRPr lang="en-US" sz="1600" dirty="0">
              <a:latin typeface="Times New Roman" panose="02020603050405020304" pitchFamily="18" charset="0"/>
              <a:cs typeface="Times New Roman" panose="02020603050405020304" pitchFamily="18" charset="0"/>
            </a:endParaRPr>
          </a:p>
        </p:txBody>
      </p:sp>
      <p:pic>
        <p:nvPicPr>
          <p:cNvPr id="4" name="Picture 3" descr="A person pulling a toy rocket on a beach&#10;&#10;AI-generated content may be incorrect.">
            <a:extLst>
              <a:ext uri="{FF2B5EF4-FFF2-40B4-BE49-F238E27FC236}">
                <a16:creationId xmlns:a16="http://schemas.microsoft.com/office/drawing/2014/main" id="{9F0F2173-C654-BCBF-CA2E-2CE2B00D68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21451" y="3455571"/>
            <a:ext cx="5770549" cy="3395396"/>
          </a:xfrm>
          <a:prstGeom prst="rect">
            <a:avLst/>
          </a:prstGeom>
        </p:spPr>
      </p:pic>
    </p:spTree>
    <p:extLst>
      <p:ext uri="{BB962C8B-B14F-4D97-AF65-F5344CB8AC3E}">
        <p14:creationId xmlns:p14="http://schemas.microsoft.com/office/powerpoint/2010/main" val="3749715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F2F28DF-D405-1C76-5EB8-9D25CB642DBE}"/>
              </a:ext>
            </a:extLst>
          </p:cNvPr>
          <p:cNvGrpSpPr/>
          <p:nvPr/>
        </p:nvGrpSpPr>
        <p:grpSpPr>
          <a:xfrm>
            <a:off x="8483714" y="3833774"/>
            <a:ext cx="3045644" cy="2825899"/>
            <a:chOff x="8422452" y="3877901"/>
            <a:chExt cx="3045644" cy="2825899"/>
          </a:xfrm>
        </p:grpSpPr>
        <p:pic>
          <p:nvPicPr>
            <p:cNvPr id="19" name="Picture 16" descr="Fig25">
              <a:extLst>
                <a:ext uri="{FF2B5EF4-FFF2-40B4-BE49-F238E27FC236}">
                  <a16:creationId xmlns:a16="http://schemas.microsoft.com/office/drawing/2014/main" id="{1C54E693-D5DD-4BAB-BF1E-83EB963AC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2452" y="3877901"/>
              <a:ext cx="3045644" cy="254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Box 19">
              <a:extLst>
                <a:ext uri="{FF2B5EF4-FFF2-40B4-BE49-F238E27FC236}">
                  <a16:creationId xmlns:a16="http://schemas.microsoft.com/office/drawing/2014/main" id="{3BB7814E-64B7-46BC-AFE1-B3992F46C76C}"/>
                </a:ext>
              </a:extLst>
            </p:cNvPr>
            <p:cNvSpPr txBox="1"/>
            <p:nvPr/>
          </p:nvSpPr>
          <p:spPr>
            <a:xfrm>
              <a:off x="8422452" y="6426801"/>
              <a:ext cx="3045644" cy="276999"/>
            </a:xfrm>
            <a:prstGeom prst="rect">
              <a:avLst/>
            </a:prstGeom>
            <a:noFill/>
          </p:spPr>
          <p:txBody>
            <a:bodyPr wrap="square" rtlCol="0">
              <a:spAutoFit/>
            </a:bodyPr>
            <a:lstStyle/>
            <a:p>
              <a:pPr algn="ctr"/>
              <a:r>
                <a:rPr lang="en-US" sz="1200" i="1" dirty="0">
                  <a:solidFill>
                    <a:srgbClr val="858D93"/>
                  </a:solidFill>
                  <a:latin typeface="Arial" panose="020B0604020202020204" pitchFamily="34" charset="0"/>
                  <a:cs typeface="Arial" panose="020B0604020202020204" pitchFamily="34" charset="0"/>
                </a:rPr>
                <a:t>AUV Mapping Data</a:t>
              </a:r>
            </a:p>
          </p:txBody>
        </p:sp>
      </p:grpSp>
      <p:sp>
        <p:nvSpPr>
          <p:cNvPr id="16" name="TextBox 15">
            <a:extLst>
              <a:ext uri="{FF2B5EF4-FFF2-40B4-BE49-F238E27FC236}">
                <a16:creationId xmlns:a16="http://schemas.microsoft.com/office/drawing/2014/main" id="{34EA98A2-D2D3-4D2B-905F-8BD06AEAB797}"/>
              </a:ext>
            </a:extLst>
          </p:cNvPr>
          <p:cNvSpPr txBox="1"/>
          <p:nvPr/>
        </p:nvSpPr>
        <p:spPr>
          <a:xfrm>
            <a:off x="604036" y="1776497"/>
            <a:ext cx="3792865" cy="4247317"/>
          </a:xfrm>
          <a:prstGeom prst="rect">
            <a:avLst/>
          </a:prstGeom>
          <a:noFill/>
        </p:spPr>
        <p:txBody>
          <a:bodyPr wrap="square" rtlCol="0">
            <a:spAutoFit/>
          </a:bodyPr>
          <a:lstStyle/>
          <a:p>
            <a:r>
              <a:rPr lang="en-US" sz="1600" b="1" dirty="0">
                <a:solidFill>
                  <a:srgbClr val="B75F48"/>
                </a:solidFill>
                <a:latin typeface="Arial" panose="020B0604020202020204" pitchFamily="34" charset="0"/>
                <a:cs typeface="Arial" panose="020B0604020202020204" pitchFamily="34" charset="0"/>
              </a:rPr>
              <a:t>Low-power Transit - 400 km </a:t>
            </a:r>
          </a:p>
          <a:p>
            <a:r>
              <a:rPr lang="en-US" sz="1600" b="1" dirty="0">
                <a:solidFill>
                  <a:srgbClr val="B75F48"/>
                </a:solidFill>
                <a:latin typeface="Arial" panose="020B0604020202020204" pitchFamily="34" charset="0"/>
                <a:cs typeface="Arial" panose="020B0604020202020204" pitchFamily="34" charset="0"/>
              </a:rPr>
              <a:t>Round Trip</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10 watts @ 2km/</a:t>
            </a:r>
            <a:r>
              <a:rPr lang="en-US" sz="1600" dirty="0" err="1">
                <a:latin typeface="Arial" panose="020B0604020202020204" pitchFamily="34" charset="0"/>
                <a:cs typeface="Arial" panose="020B0604020202020204" pitchFamily="34" charset="0"/>
              </a:rPr>
              <a:t>hr</a:t>
            </a:r>
            <a:r>
              <a:rPr lang="en-US" sz="1600" dirty="0">
                <a:latin typeface="Arial" panose="020B0604020202020204" pitchFamily="34" charset="0"/>
                <a:cs typeface="Arial" panose="020B0604020202020204" pitchFamily="34" charset="0"/>
              </a:rPr>
              <a:t>, ~2kW-hr,           4 days each way</a:t>
            </a:r>
          </a:p>
          <a:p>
            <a:endParaRPr lang="en-US" sz="1600" b="1" dirty="0">
              <a:latin typeface="Arial" panose="020B0604020202020204" pitchFamily="34" charset="0"/>
              <a:cs typeface="Arial" panose="020B0604020202020204" pitchFamily="34" charset="0"/>
            </a:endParaRPr>
          </a:p>
          <a:p>
            <a:r>
              <a:rPr lang="en-US" sz="1600" b="1" dirty="0">
                <a:solidFill>
                  <a:srgbClr val="B75F48"/>
                </a:solidFill>
                <a:latin typeface="Arial" panose="020B0604020202020204" pitchFamily="34" charset="0"/>
                <a:cs typeface="Arial" panose="020B0604020202020204" pitchFamily="34" charset="0"/>
              </a:rPr>
              <a:t>High-power Mapping</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100 km of Mapping for 24 hours     @ 100 watts @ 4km/</a:t>
            </a:r>
            <a:r>
              <a:rPr lang="en-US" sz="1600" dirty="0" err="1">
                <a:latin typeface="Arial" panose="020B0604020202020204" pitchFamily="34" charset="0"/>
                <a:cs typeface="Arial" panose="020B0604020202020204" pitchFamily="34" charset="0"/>
              </a:rPr>
              <a:t>hr</a:t>
            </a:r>
            <a:r>
              <a:rPr lang="en-US" sz="1600" dirty="0">
                <a:latin typeface="Arial" panose="020B0604020202020204" pitchFamily="34" charset="0"/>
                <a:cs typeface="Arial" panose="020B0604020202020204" pitchFamily="34" charset="0"/>
              </a:rPr>
              <a:t>, ~2.5 kW-hr</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Power up and align </a:t>
            </a:r>
            <a:r>
              <a:rPr lang="en-US" sz="1600" dirty="0" err="1">
                <a:latin typeface="Arial" panose="020B0604020202020204" pitchFamily="34" charset="0"/>
                <a:cs typeface="Arial" panose="020B0604020202020204" pitchFamily="34" charset="0"/>
              </a:rPr>
              <a:t>IxBlue</a:t>
            </a:r>
            <a:r>
              <a:rPr lang="en-US" sz="1600" dirty="0">
                <a:latin typeface="Arial" panose="020B0604020202020204" pitchFamily="34" charset="0"/>
                <a:cs typeface="Arial" panose="020B0604020202020204" pitchFamily="34" charset="0"/>
              </a:rPr>
              <a:t> C3 INS on-site</a:t>
            </a:r>
          </a:p>
          <a:p>
            <a:pPr marL="285750" indent="-285750">
              <a:buFont typeface="Arial" panose="020B0604020202020204" pitchFamily="34" charset="0"/>
              <a:buChar char="•"/>
            </a:pPr>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Power up and log Norbit WBMS high res multibeam sonar</a:t>
            </a:r>
          </a:p>
          <a:p>
            <a:pPr marL="1200150" lvl="2"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E5A1E9A-C850-14C1-BF1B-FC0B3A216EC2}"/>
              </a:ext>
            </a:extLst>
          </p:cNvPr>
          <p:cNvGrpSpPr/>
          <p:nvPr/>
        </p:nvGrpSpPr>
        <p:grpSpPr>
          <a:xfrm>
            <a:off x="6018295" y="1584348"/>
            <a:ext cx="4266077" cy="2028609"/>
            <a:chOff x="976990" y="3719080"/>
            <a:chExt cx="6181033" cy="2939211"/>
          </a:xfrm>
        </p:grpSpPr>
        <p:grpSp>
          <p:nvGrpSpPr>
            <p:cNvPr id="15" name="Group 14">
              <a:extLst>
                <a:ext uri="{FF2B5EF4-FFF2-40B4-BE49-F238E27FC236}">
                  <a16:creationId xmlns:a16="http://schemas.microsoft.com/office/drawing/2014/main" id="{8382BDAF-151C-44C5-8C5A-C8F1E3F2121E}"/>
                </a:ext>
              </a:extLst>
            </p:cNvPr>
            <p:cNvGrpSpPr/>
            <p:nvPr/>
          </p:nvGrpSpPr>
          <p:grpSpPr>
            <a:xfrm>
              <a:off x="976990" y="3719080"/>
              <a:ext cx="6181033" cy="2939211"/>
              <a:chOff x="3628417" y="2502984"/>
              <a:chExt cx="7386535" cy="4019581"/>
            </a:xfrm>
          </p:grpSpPr>
          <p:pic>
            <p:nvPicPr>
              <p:cNvPr id="4" name="Picture 3">
                <a:extLst>
                  <a:ext uri="{FF2B5EF4-FFF2-40B4-BE49-F238E27FC236}">
                    <a16:creationId xmlns:a16="http://schemas.microsoft.com/office/drawing/2014/main" id="{DD20AAF9-52D2-43A8-8B19-FA3A74DD5108}"/>
                  </a:ext>
                </a:extLst>
              </p:cNvPr>
              <p:cNvPicPr>
                <a:picLocks noChangeAspect="1"/>
              </p:cNvPicPr>
              <p:nvPr/>
            </p:nvPicPr>
            <p:blipFill>
              <a:blip r:embed="rId3"/>
              <a:stretch>
                <a:fillRect/>
              </a:stretch>
            </p:blipFill>
            <p:spPr>
              <a:xfrm>
                <a:off x="3628417" y="2502984"/>
                <a:ext cx="7386535" cy="4019581"/>
              </a:xfrm>
              <a:prstGeom prst="rect">
                <a:avLst/>
              </a:prstGeom>
            </p:spPr>
          </p:pic>
          <p:cxnSp>
            <p:nvCxnSpPr>
              <p:cNvPr id="9" name="Straight Connector 8">
                <a:extLst>
                  <a:ext uri="{FF2B5EF4-FFF2-40B4-BE49-F238E27FC236}">
                    <a16:creationId xmlns:a16="http://schemas.microsoft.com/office/drawing/2014/main" id="{00DFEE1A-EE02-479E-AB79-16B131D607EF}"/>
                  </a:ext>
                </a:extLst>
              </p:cNvPr>
              <p:cNvCxnSpPr>
                <a:cxnSpLocks/>
              </p:cNvCxnSpPr>
              <p:nvPr/>
            </p:nvCxnSpPr>
            <p:spPr>
              <a:xfrm>
                <a:off x="6352162" y="4358244"/>
                <a:ext cx="969522" cy="16896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6C48C5-4058-49AE-89FD-CE429706A3FE}"/>
                  </a:ext>
                </a:extLst>
              </p:cNvPr>
              <p:cNvCxnSpPr>
                <a:cxnSpLocks/>
              </p:cNvCxnSpPr>
              <p:nvPr/>
            </p:nvCxnSpPr>
            <p:spPr>
              <a:xfrm>
                <a:off x="6352162" y="4345021"/>
                <a:ext cx="1236170" cy="170286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6" name="Straight Connector 5">
              <a:extLst>
                <a:ext uri="{FF2B5EF4-FFF2-40B4-BE49-F238E27FC236}">
                  <a16:creationId xmlns:a16="http://schemas.microsoft.com/office/drawing/2014/main" id="{C0821074-9A53-4F4A-B042-A6AEC96457F6}"/>
                </a:ext>
              </a:extLst>
            </p:cNvPr>
            <p:cNvCxnSpPr>
              <a:cxnSpLocks/>
            </p:cNvCxnSpPr>
            <p:nvPr/>
          </p:nvCxnSpPr>
          <p:spPr>
            <a:xfrm flipH="1">
              <a:off x="3256213" y="4968488"/>
              <a:ext cx="317463" cy="12110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8" name="Picture 17">
            <a:extLst>
              <a:ext uri="{FF2B5EF4-FFF2-40B4-BE49-F238E27FC236}">
                <a16:creationId xmlns:a16="http://schemas.microsoft.com/office/drawing/2014/main" id="{821371A0-3E71-4AE5-8CE0-13B69EB9D11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09964" y="3873102"/>
            <a:ext cx="3041370" cy="2281028"/>
          </a:xfrm>
          <a:prstGeom prst="rect">
            <a:avLst/>
          </a:prstGeom>
        </p:spPr>
      </p:pic>
      <p:sp>
        <p:nvSpPr>
          <p:cNvPr id="2" name="Title 1">
            <a:extLst>
              <a:ext uri="{FF2B5EF4-FFF2-40B4-BE49-F238E27FC236}">
                <a16:creationId xmlns:a16="http://schemas.microsoft.com/office/drawing/2014/main" id="{2587BA01-D5FF-930A-0EF8-DD142ABBBB90}"/>
              </a:ext>
            </a:extLst>
          </p:cNvPr>
          <p:cNvSpPr>
            <a:spLocks noGrp="1"/>
          </p:cNvSpPr>
          <p:nvPr>
            <p:ph type="title"/>
          </p:nvPr>
        </p:nvSpPr>
        <p:spPr/>
        <p:txBody>
          <a:bodyPr>
            <a:normAutofit/>
          </a:bodyPr>
          <a:lstStyle/>
          <a:p>
            <a:pPr algn="l"/>
            <a:r>
              <a:rPr lang="en-US" dirty="0"/>
              <a:t>Missions</a:t>
            </a:r>
            <a:br>
              <a:rPr lang="en-US" dirty="0"/>
            </a:br>
            <a:r>
              <a:rPr lang="en-US" sz="2800" dirty="0">
                <a:solidFill>
                  <a:srgbClr val="2B97AC"/>
                </a:solidFill>
                <a:latin typeface="Arial" panose="020B0604020202020204" pitchFamily="34" charset="0"/>
                <a:cs typeface="Arial" panose="020B0604020202020204" pitchFamily="34" charset="0"/>
              </a:rPr>
              <a:t>Remote Mapping</a:t>
            </a:r>
            <a:endParaRPr lang="en-US" dirty="0"/>
          </a:p>
        </p:txBody>
      </p:sp>
      <p:sp>
        <p:nvSpPr>
          <p:cNvPr id="3" name="Rounded Rectangle 2">
            <a:extLst>
              <a:ext uri="{FF2B5EF4-FFF2-40B4-BE49-F238E27FC236}">
                <a16:creationId xmlns:a16="http://schemas.microsoft.com/office/drawing/2014/main" id="{9AF85A31-84E8-39AC-1627-89FD632B5FEB}"/>
              </a:ext>
            </a:extLst>
          </p:cNvPr>
          <p:cNvSpPr/>
          <p:nvPr/>
        </p:nvSpPr>
        <p:spPr>
          <a:xfrm>
            <a:off x="5525311" y="431199"/>
            <a:ext cx="6839935" cy="905660"/>
          </a:xfrm>
          <a:prstGeom prst="roundRect">
            <a:avLst/>
          </a:prstGeom>
          <a:solidFill>
            <a:srgbClr val="B7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9793283-9107-7F9B-EDCE-30A81905E670}"/>
              </a:ext>
            </a:extLst>
          </p:cNvPr>
          <p:cNvSpPr txBox="1"/>
          <p:nvPr/>
        </p:nvSpPr>
        <p:spPr>
          <a:xfrm>
            <a:off x="5894962" y="696371"/>
            <a:ext cx="5953449" cy="369332"/>
          </a:xfrm>
          <a:prstGeom prst="rect">
            <a:avLst/>
          </a:prstGeom>
          <a:noFill/>
        </p:spPr>
        <p:txBody>
          <a:bodyPr wrap="square">
            <a:spAutoFit/>
          </a:bodyPr>
          <a:lstStyle/>
          <a:p>
            <a:pPr algn="r"/>
            <a:r>
              <a:rPr lang="en-US" dirty="0">
                <a:solidFill>
                  <a:schemeClr val="bg1"/>
                </a:solidFill>
                <a:latin typeface="Arial Black" panose="020B0604020202020204" pitchFamily="34" charset="0"/>
                <a:cs typeface="Arial Black" panose="020B0604020202020204" pitchFamily="34" charset="0"/>
              </a:rPr>
              <a:t>CHALLENGE: </a:t>
            </a:r>
            <a:r>
              <a:rPr lang="en-US" dirty="0">
                <a:solidFill>
                  <a:schemeClr val="bg1"/>
                </a:solidFill>
                <a:latin typeface="Arial" panose="020B0604020202020204" pitchFamily="34" charset="0"/>
                <a:cs typeface="Arial" panose="020B0604020202020204" pitchFamily="34" charset="0"/>
              </a:rPr>
              <a:t>Seafloor mapping of remote shelf break</a:t>
            </a:r>
          </a:p>
        </p:txBody>
      </p:sp>
    </p:spTree>
    <p:extLst>
      <p:ext uri="{BB962C8B-B14F-4D97-AF65-F5344CB8AC3E}">
        <p14:creationId xmlns:p14="http://schemas.microsoft.com/office/powerpoint/2010/main" val="1799100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28BEA-F0EF-10F0-A822-9D20C2BFED76}"/>
              </a:ext>
            </a:extLst>
          </p:cNvPr>
          <p:cNvSpPr>
            <a:spLocks noGrp="1"/>
          </p:cNvSpPr>
          <p:nvPr>
            <p:ph type="title"/>
          </p:nvPr>
        </p:nvSpPr>
        <p:spPr/>
        <p:txBody>
          <a:bodyPr/>
          <a:lstStyle/>
          <a:p>
            <a:endParaRPr lang="en-US"/>
          </a:p>
        </p:txBody>
      </p:sp>
      <p:pic>
        <p:nvPicPr>
          <p:cNvPr id="3" name="frobt-07-579256-g001.jpg" descr="frobt-07-579256-g001.jpg">
            <a:extLst>
              <a:ext uri="{FF2B5EF4-FFF2-40B4-BE49-F238E27FC236}">
                <a16:creationId xmlns:a16="http://schemas.microsoft.com/office/drawing/2014/main" id="{2011851E-4267-B5A4-3AEE-9A19FF779165}"/>
              </a:ext>
            </a:extLst>
          </p:cNvPr>
          <p:cNvPicPr>
            <a:picLocks noChangeAspect="1"/>
          </p:cNvPicPr>
          <p:nvPr/>
        </p:nvPicPr>
        <p:blipFill>
          <a:blip r:embed="rId2"/>
          <a:stretch>
            <a:fillRect/>
          </a:stretch>
        </p:blipFill>
        <p:spPr>
          <a:xfrm>
            <a:off x="2102583" y="1735931"/>
            <a:ext cx="6172794" cy="3564732"/>
          </a:xfrm>
          <a:prstGeom prst="rect">
            <a:avLst/>
          </a:prstGeom>
          <a:ln w="12700">
            <a:miter lim="400000"/>
          </a:ln>
        </p:spPr>
      </p:pic>
      <p:sp>
        <p:nvSpPr>
          <p:cNvPr id="4" name="Camilli, R., &amp; Duguid, Z. (2020). Improving resource management for unattended observation of the marginal ice zone using autonomous underwater gliders. Frontiers in Robotics and AI, 7, 184.">
            <a:extLst>
              <a:ext uri="{FF2B5EF4-FFF2-40B4-BE49-F238E27FC236}">
                <a16:creationId xmlns:a16="http://schemas.microsoft.com/office/drawing/2014/main" id="{AD92C7BA-32E3-F316-9FB1-5D71E1D3981C}"/>
              </a:ext>
            </a:extLst>
          </p:cNvPr>
          <p:cNvSpPr txBox="1"/>
          <p:nvPr/>
        </p:nvSpPr>
        <p:spPr>
          <a:xfrm>
            <a:off x="740869" y="5858664"/>
            <a:ext cx="9581849" cy="533479"/>
          </a:xfrm>
          <a:prstGeom prst="rect">
            <a:avLst/>
          </a:prstGeom>
          <a:ln w="12700">
            <a:miter lim="400000"/>
          </a:ln>
          <a:extLst>
            <a:ext uri="{C572A759-6A51-4108-AA02-DFA0A04FC94B}">
              <ma14:wrappingTextBoxFlag xmlns:lc="http://schemas.openxmlformats.org/drawingml/2006/lockedCanvas"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1pPr>
            <a:lvl2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2pPr>
            <a:lvl3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3pPr>
            <a:lvl4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4pPr>
            <a:lvl5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5pPr>
            <a:lvl6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6pPr>
            <a:lvl7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7pPr>
            <a:lvl8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8pPr>
            <a:lvl9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9pPr>
          </a:lstStyle>
          <a:p>
            <a:pPr algn="ctr">
              <a:defRPr>
                <a:solidFill>
                  <a:srgbClr val="222222"/>
                </a:solidFill>
              </a:defRPr>
            </a:pPr>
            <a:r>
              <a:rPr lang="en-US" sz="1400" dirty="0">
                <a:solidFill>
                  <a:schemeClr val="tx1"/>
                </a:solidFill>
                <a:latin typeface="Times New Roman" panose="02020603050405020304" pitchFamily="18" charset="0"/>
                <a:cs typeface="Times New Roman" panose="02020603050405020304" pitchFamily="18" charset="0"/>
              </a:rPr>
              <a:t>From: </a:t>
            </a:r>
            <a:r>
              <a:rPr sz="1400" dirty="0" err="1">
                <a:solidFill>
                  <a:schemeClr val="tx1"/>
                </a:solidFill>
                <a:latin typeface="Times New Roman" panose="02020603050405020304" pitchFamily="18" charset="0"/>
                <a:cs typeface="Times New Roman" panose="02020603050405020304" pitchFamily="18" charset="0"/>
              </a:rPr>
              <a:t>Camilli</a:t>
            </a:r>
            <a:r>
              <a:rPr sz="1400" dirty="0">
                <a:solidFill>
                  <a:schemeClr val="tx1"/>
                </a:solidFill>
                <a:latin typeface="Times New Roman" panose="02020603050405020304" pitchFamily="18" charset="0"/>
                <a:cs typeface="Times New Roman" panose="02020603050405020304" pitchFamily="18" charset="0"/>
              </a:rPr>
              <a:t>, R., &amp; </a:t>
            </a:r>
            <a:r>
              <a:rPr sz="1400" dirty="0" err="1">
                <a:solidFill>
                  <a:schemeClr val="tx1"/>
                </a:solidFill>
                <a:latin typeface="Times New Roman" panose="02020603050405020304" pitchFamily="18" charset="0"/>
                <a:cs typeface="Times New Roman" panose="02020603050405020304" pitchFamily="18" charset="0"/>
              </a:rPr>
              <a:t>Duguid</a:t>
            </a:r>
            <a:r>
              <a:rPr sz="1400" dirty="0">
                <a:solidFill>
                  <a:schemeClr val="tx1"/>
                </a:solidFill>
                <a:latin typeface="Times New Roman" panose="02020603050405020304" pitchFamily="18" charset="0"/>
                <a:cs typeface="Times New Roman" panose="02020603050405020304" pitchFamily="18" charset="0"/>
              </a:rPr>
              <a:t>, Z. (2020). Improving resource management for unattended observation of the marginal ice zone using autonomous underwater gliders. </a:t>
            </a:r>
            <a:r>
              <a:rPr sz="1400" i="1" dirty="0">
                <a:solidFill>
                  <a:schemeClr val="tx1"/>
                </a:solidFill>
                <a:latin typeface="Times New Roman" panose="02020603050405020304" pitchFamily="18" charset="0"/>
                <a:ea typeface="Avenir Next"/>
                <a:cs typeface="Times New Roman" panose="02020603050405020304" pitchFamily="18" charset="0"/>
                <a:sym typeface="Avenir Next"/>
              </a:rPr>
              <a:t>Frontiers in Robotics and AI</a:t>
            </a:r>
            <a:r>
              <a:rPr sz="1400" dirty="0">
                <a:solidFill>
                  <a:schemeClr val="tx1"/>
                </a:solidFill>
                <a:latin typeface="Times New Roman" panose="02020603050405020304" pitchFamily="18" charset="0"/>
                <a:cs typeface="Times New Roman" panose="02020603050405020304" pitchFamily="18" charset="0"/>
              </a:rPr>
              <a:t>, </a:t>
            </a:r>
            <a:r>
              <a:rPr sz="1400" i="1" dirty="0">
                <a:solidFill>
                  <a:schemeClr val="tx1"/>
                </a:solidFill>
                <a:latin typeface="Times New Roman" panose="02020603050405020304" pitchFamily="18" charset="0"/>
                <a:ea typeface="Avenir Next"/>
                <a:cs typeface="Times New Roman" panose="02020603050405020304" pitchFamily="18" charset="0"/>
                <a:sym typeface="Avenir Next"/>
              </a:rPr>
              <a:t>7</a:t>
            </a:r>
            <a:r>
              <a:rPr sz="1400" dirty="0">
                <a:solidFill>
                  <a:schemeClr val="tx1"/>
                </a:solidFill>
                <a:latin typeface="Times New Roman" panose="02020603050405020304" pitchFamily="18" charset="0"/>
                <a:cs typeface="Times New Roman" panose="02020603050405020304" pitchFamily="18" charset="0"/>
              </a:rPr>
              <a:t>, 184.</a:t>
            </a:r>
          </a:p>
        </p:txBody>
      </p:sp>
    </p:spTree>
    <p:extLst>
      <p:ext uri="{BB962C8B-B14F-4D97-AF65-F5344CB8AC3E}">
        <p14:creationId xmlns:p14="http://schemas.microsoft.com/office/powerpoint/2010/main" val="1199468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34322" y="1847318"/>
            <a:ext cx="10349489" cy="4041180"/>
            <a:chOff x="930219" y="1613379"/>
            <a:chExt cx="10331473" cy="3157014"/>
          </a:xfrm>
        </p:grpSpPr>
        <p:sp>
          <p:nvSpPr>
            <p:cNvPr id="15"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172041" y="1932511"/>
              <a:ext cx="1648814" cy="235829"/>
            </a:xfrm>
            <a:prstGeom prst="wedgeRectCallout">
              <a:avLst>
                <a:gd name="adj1" fmla="val 82745"/>
                <a:gd name="adj2" fmla="val 461357"/>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1200" dirty="0">
                  <a:solidFill>
                    <a:schemeClr val="bg1"/>
                  </a:solidFill>
                </a:rPr>
                <a:t>Core Science Payload</a:t>
              </a:r>
            </a:p>
          </p:txBody>
        </p:sp>
        <p:sp>
          <p:nvSpPr>
            <p:cNvPr id="16"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0072235" y="2468777"/>
              <a:ext cx="1033471" cy="398132"/>
            </a:xfrm>
            <a:prstGeom prst="wedgeRectCallout">
              <a:avLst>
                <a:gd name="adj1" fmla="val 38792"/>
                <a:gd name="adj2" fmla="val 124685"/>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sz="1200" dirty="0">
                  <a:solidFill>
                    <a:schemeClr val="bg1"/>
                  </a:solidFill>
                </a:rPr>
                <a:t>Direct-Drive Thruster</a:t>
              </a:r>
            </a:p>
          </p:txBody>
        </p:sp>
        <p:sp>
          <p:nvSpPr>
            <p:cNvPr id="17" name="AutoShape 10">
              <a:extLst>
                <a:ext uri="{FF2B5EF4-FFF2-40B4-BE49-F238E27FC236}">
                  <a16:creationId xmlns:a16="http://schemas.microsoft.com/office/drawing/2014/main" id="{84CA180E-64BF-5844-ABFB-27082A22929F}"/>
                </a:ext>
              </a:extLst>
            </p:cNvPr>
            <p:cNvSpPr>
              <a:spLocks noChangeArrowheads="1"/>
            </p:cNvSpPr>
            <p:nvPr/>
          </p:nvSpPr>
          <p:spPr bwMode="auto">
            <a:xfrm>
              <a:off x="930219" y="4236627"/>
              <a:ext cx="1189457" cy="344566"/>
            </a:xfrm>
            <a:prstGeom prst="wedgeRectCallout">
              <a:avLst>
                <a:gd name="adj1" fmla="val 49599"/>
                <a:gd name="adj2" fmla="val -218257"/>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sz="1200" dirty="0">
                  <a:solidFill>
                    <a:schemeClr val="bg1"/>
                  </a:solidFill>
                </a:rPr>
                <a:t>Open</a:t>
              </a:r>
            </a:p>
            <a:p>
              <a:pPr algn="ctr"/>
              <a:r>
                <a:rPr lang="en-US" sz="1200" dirty="0">
                  <a:solidFill>
                    <a:schemeClr val="bg1"/>
                  </a:solidFill>
                </a:rPr>
                <a:t>Payload Bay</a:t>
              </a:r>
            </a:p>
          </p:txBody>
        </p:sp>
        <p:sp>
          <p:nvSpPr>
            <p:cNvPr id="18" name="AutoShape 10">
              <a:extLst>
                <a:ext uri="{FF2B5EF4-FFF2-40B4-BE49-F238E27FC236}">
                  <a16:creationId xmlns:a16="http://schemas.microsoft.com/office/drawing/2014/main" id="{84CA180E-64BF-5844-ABFB-27082A22929F}"/>
                </a:ext>
              </a:extLst>
            </p:cNvPr>
            <p:cNvSpPr>
              <a:spLocks noChangeArrowheads="1"/>
            </p:cNvSpPr>
            <p:nvPr/>
          </p:nvSpPr>
          <p:spPr bwMode="auto">
            <a:xfrm>
              <a:off x="4319259" y="4379082"/>
              <a:ext cx="2213887" cy="202111"/>
            </a:xfrm>
            <a:prstGeom prst="wedgeRectCallout">
              <a:avLst>
                <a:gd name="adj1" fmla="val 13487"/>
                <a:gd name="adj2" fmla="val -230819"/>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sz="1200" dirty="0">
                  <a:solidFill>
                    <a:schemeClr val="bg1"/>
                  </a:solidFill>
                </a:rPr>
                <a:t>Move-able Mass Battery Pack</a:t>
              </a:r>
            </a:p>
          </p:txBody>
        </p:sp>
        <p:sp>
          <p:nvSpPr>
            <p:cNvPr id="19" name="AutoShape 10">
              <a:extLst>
                <a:ext uri="{FF2B5EF4-FFF2-40B4-BE49-F238E27FC236}">
                  <a16:creationId xmlns:a16="http://schemas.microsoft.com/office/drawing/2014/main" id="{84CA180E-64BF-5844-ABFB-27082A22929F}"/>
                </a:ext>
              </a:extLst>
            </p:cNvPr>
            <p:cNvSpPr>
              <a:spLocks noChangeArrowheads="1"/>
            </p:cNvSpPr>
            <p:nvPr/>
          </p:nvSpPr>
          <p:spPr bwMode="auto">
            <a:xfrm>
              <a:off x="4132386" y="1864160"/>
              <a:ext cx="2692680" cy="202111"/>
            </a:xfrm>
            <a:prstGeom prst="wedgeRectCallout">
              <a:avLst>
                <a:gd name="adj1" fmla="val -920"/>
                <a:gd name="adj2" fmla="val 508133"/>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1200" dirty="0">
                  <a:solidFill>
                    <a:schemeClr val="bg1"/>
                  </a:solidFill>
                </a:rPr>
                <a:t>24 Channel Configurable Load Control</a:t>
              </a:r>
            </a:p>
          </p:txBody>
        </p:sp>
        <p:sp>
          <p:nvSpPr>
            <p:cNvPr id="20" name="AutoShape 10">
              <a:extLst>
                <a:ext uri="{FF2B5EF4-FFF2-40B4-BE49-F238E27FC236}">
                  <a16:creationId xmlns:a16="http://schemas.microsoft.com/office/drawing/2014/main" id="{84CA180E-64BF-5844-ABFB-27082A22929F}"/>
                </a:ext>
              </a:extLst>
            </p:cNvPr>
            <p:cNvSpPr>
              <a:spLocks noChangeArrowheads="1"/>
            </p:cNvSpPr>
            <p:nvPr/>
          </p:nvSpPr>
          <p:spPr bwMode="auto">
            <a:xfrm>
              <a:off x="8939800" y="1613379"/>
              <a:ext cx="1166591" cy="193258"/>
            </a:xfrm>
            <a:prstGeom prst="wedgeRectCallout">
              <a:avLst>
                <a:gd name="adj1" fmla="val -62185"/>
                <a:gd name="adj2" fmla="val 30097"/>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1200" dirty="0">
                  <a:solidFill>
                    <a:schemeClr val="bg1"/>
                  </a:solidFill>
                </a:rPr>
                <a:t>Antenna Mast</a:t>
              </a:r>
            </a:p>
          </p:txBody>
        </p:sp>
        <p:sp>
          <p:nvSpPr>
            <p:cNvPr id="21" name="AutoShape 10">
              <a:extLst>
                <a:ext uri="{FF2B5EF4-FFF2-40B4-BE49-F238E27FC236}">
                  <a16:creationId xmlns:a16="http://schemas.microsoft.com/office/drawing/2014/main" id="{84CA180E-64BF-5844-ABFB-27082A22929F}"/>
                </a:ext>
              </a:extLst>
            </p:cNvPr>
            <p:cNvSpPr>
              <a:spLocks noChangeArrowheads="1"/>
            </p:cNvSpPr>
            <p:nvPr/>
          </p:nvSpPr>
          <p:spPr bwMode="auto">
            <a:xfrm>
              <a:off x="7129105" y="4379082"/>
              <a:ext cx="2087084" cy="391311"/>
            </a:xfrm>
            <a:prstGeom prst="wedgeRectCallout">
              <a:avLst>
                <a:gd name="adj1" fmla="val 17577"/>
                <a:gd name="adj2" fmla="val -113409"/>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sz="1200" dirty="0">
                  <a:solidFill>
                    <a:schemeClr val="bg1"/>
                  </a:solidFill>
                </a:rPr>
                <a:t>Variable Buoyancy System Plus Emergency Drop Weight</a:t>
              </a:r>
            </a:p>
          </p:txBody>
        </p:sp>
        <p:sp>
          <p:nvSpPr>
            <p:cNvPr id="22"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0072235" y="4236627"/>
              <a:ext cx="1189457" cy="344566"/>
            </a:xfrm>
            <a:prstGeom prst="wedgeRectCallout">
              <a:avLst>
                <a:gd name="adj1" fmla="val -56691"/>
                <a:gd name="adj2" fmla="val -173634"/>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1200" dirty="0">
                  <a:solidFill>
                    <a:schemeClr val="bg1"/>
                  </a:solidFill>
                </a:rPr>
                <a:t>Paired Elevators and Rudders</a:t>
              </a:r>
            </a:p>
          </p:txBody>
        </p:sp>
        <p:sp>
          <p:nvSpPr>
            <p:cNvPr id="28" name="AutoShape 10">
              <a:extLst>
                <a:ext uri="{FF2B5EF4-FFF2-40B4-BE49-F238E27FC236}">
                  <a16:creationId xmlns:a16="http://schemas.microsoft.com/office/drawing/2014/main" id="{84CA180E-64BF-5844-ABFB-27082A22929F}"/>
                </a:ext>
              </a:extLst>
            </p:cNvPr>
            <p:cNvSpPr>
              <a:spLocks noChangeArrowheads="1"/>
            </p:cNvSpPr>
            <p:nvPr/>
          </p:nvSpPr>
          <p:spPr bwMode="auto">
            <a:xfrm>
              <a:off x="3018227" y="2436005"/>
              <a:ext cx="1563465" cy="231837"/>
            </a:xfrm>
            <a:prstGeom prst="wedgeRectCallout">
              <a:avLst>
                <a:gd name="adj1" fmla="val 58317"/>
                <a:gd name="adj2" fmla="val 229479"/>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1200" dirty="0">
                  <a:solidFill>
                    <a:schemeClr val="bg1"/>
                  </a:solidFill>
                </a:rPr>
                <a:t>Backseat Computer</a:t>
              </a:r>
            </a:p>
          </p:txBody>
        </p:sp>
        <p:sp>
          <p:nvSpPr>
            <p:cNvPr id="29" name="AutoShape 10">
              <a:extLst>
                <a:ext uri="{FF2B5EF4-FFF2-40B4-BE49-F238E27FC236}">
                  <a16:creationId xmlns:a16="http://schemas.microsoft.com/office/drawing/2014/main" id="{84CA180E-64BF-5844-ABFB-27082A22929F}"/>
                </a:ext>
              </a:extLst>
            </p:cNvPr>
            <p:cNvSpPr>
              <a:spLocks noChangeArrowheads="1"/>
            </p:cNvSpPr>
            <p:nvPr/>
          </p:nvSpPr>
          <p:spPr bwMode="auto">
            <a:xfrm>
              <a:off x="5594684" y="2449370"/>
              <a:ext cx="1800346" cy="231837"/>
            </a:xfrm>
            <a:prstGeom prst="wedgeRectCallout">
              <a:avLst>
                <a:gd name="adj1" fmla="val 37861"/>
                <a:gd name="adj2" fmla="val 227698"/>
              </a:avLst>
            </a:prstGeom>
            <a:noFill/>
            <a:ln w="9525">
              <a:solidFill>
                <a:schemeClr val="bg1"/>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sz="1200" dirty="0">
                  <a:solidFill>
                    <a:schemeClr val="bg1"/>
                  </a:solidFill>
                </a:rPr>
                <a:t>Main Vehicle Computer</a:t>
              </a:r>
            </a:p>
          </p:txBody>
        </p:sp>
      </p:grpSp>
      <p:sp>
        <p:nvSpPr>
          <p:cNvPr id="3" name="Title 2">
            <a:extLst>
              <a:ext uri="{FF2B5EF4-FFF2-40B4-BE49-F238E27FC236}">
                <a16:creationId xmlns:a16="http://schemas.microsoft.com/office/drawing/2014/main" id="{73729089-23C5-C92E-0ED4-CF1168C76550}"/>
              </a:ext>
            </a:extLst>
          </p:cNvPr>
          <p:cNvSpPr>
            <a:spLocks noGrp="1"/>
          </p:cNvSpPr>
          <p:nvPr>
            <p:ph type="title"/>
          </p:nvPr>
        </p:nvSpPr>
        <p:spPr>
          <a:xfrm>
            <a:off x="768211" y="68674"/>
            <a:ext cx="10515600" cy="1325563"/>
          </a:xfrm>
        </p:spPr>
        <p:txBody>
          <a:bodyPr/>
          <a:lstStyle/>
          <a:p>
            <a:r>
              <a:rPr lang="en-US" dirty="0">
                <a:cs typeface="Times New Roman" panose="02020603050405020304" pitchFamily="18" charset="0"/>
              </a:rPr>
              <a:t>Core Vehicle Features</a:t>
            </a:r>
            <a:endParaRPr lang="en-US" dirty="0"/>
          </a:p>
        </p:txBody>
      </p:sp>
      <p:pic>
        <p:nvPicPr>
          <p:cNvPr id="23" name="Picture 22">
            <a:extLst>
              <a:ext uri="{FF2B5EF4-FFF2-40B4-BE49-F238E27FC236}">
                <a16:creationId xmlns:a16="http://schemas.microsoft.com/office/drawing/2014/main" id="{929AD2A5-E755-430D-A1FF-44E23740A92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346543" y="1729161"/>
            <a:ext cx="11261406" cy="3713146"/>
          </a:xfrm>
          <a:prstGeom prst="rect">
            <a:avLst/>
          </a:prstGeom>
          <a:ln>
            <a:solidFill>
              <a:schemeClr val="bg1"/>
            </a:solidFill>
          </a:ln>
        </p:spPr>
      </p:pic>
      <p:sp>
        <p:nvSpPr>
          <p:cNvPr id="24" name="AutoShape 10">
            <a:extLst>
              <a:ext uri="{FF2B5EF4-FFF2-40B4-BE49-F238E27FC236}">
                <a16:creationId xmlns:a16="http://schemas.microsoft.com/office/drawing/2014/main" id="{8176BC0A-9324-42F3-A963-53B77572AC04}"/>
              </a:ext>
            </a:extLst>
          </p:cNvPr>
          <p:cNvSpPr>
            <a:spLocks noChangeArrowheads="1"/>
          </p:cNvSpPr>
          <p:nvPr/>
        </p:nvSpPr>
        <p:spPr bwMode="auto">
          <a:xfrm>
            <a:off x="465297" y="5128839"/>
            <a:ext cx="2260090" cy="313468"/>
          </a:xfrm>
          <a:prstGeom prst="wedgeRectCallout">
            <a:avLst>
              <a:gd name="adj1" fmla="val 17395"/>
              <a:gd name="adj2" fmla="val -244137"/>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Open Payload Bay</a:t>
            </a:r>
          </a:p>
        </p:txBody>
      </p:sp>
      <p:sp>
        <p:nvSpPr>
          <p:cNvPr id="25" name="AutoShape 10">
            <a:extLst>
              <a:ext uri="{FF2B5EF4-FFF2-40B4-BE49-F238E27FC236}">
                <a16:creationId xmlns:a16="http://schemas.microsoft.com/office/drawing/2014/main" id="{8B6F1570-A907-4DDD-84ED-A6C7C06342E1}"/>
              </a:ext>
            </a:extLst>
          </p:cNvPr>
          <p:cNvSpPr>
            <a:spLocks noChangeArrowheads="1"/>
          </p:cNvSpPr>
          <p:nvPr/>
        </p:nvSpPr>
        <p:spPr bwMode="auto">
          <a:xfrm>
            <a:off x="3800569" y="5821780"/>
            <a:ext cx="2825862" cy="406828"/>
          </a:xfrm>
          <a:prstGeom prst="wedgeRectCallout">
            <a:avLst>
              <a:gd name="adj1" fmla="val -5018"/>
              <a:gd name="adj2" fmla="val -363519"/>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Move-able Battery Pack </a:t>
            </a:r>
          </a:p>
        </p:txBody>
      </p:sp>
      <p:sp>
        <p:nvSpPr>
          <p:cNvPr id="26" name="AutoShape 10">
            <a:extLst>
              <a:ext uri="{FF2B5EF4-FFF2-40B4-BE49-F238E27FC236}">
                <a16:creationId xmlns:a16="http://schemas.microsoft.com/office/drawing/2014/main" id="{7879E9C9-186D-4429-A403-B2F0F9BFEB14}"/>
              </a:ext>
            </a:extLst>
          </p:cNvPr>
          <p:cNvSpPr>
            <a:spLocks noChangeArrowheads="1"/>
          </p:cNvSpPr>
          <p:nvPr/>
        </p:nvSpPr>
        <p:spPr bwMode="auto">
          <a:xfrm>
            <a:off x="892388" y="1713167"/>
            <a:ext cx="3871734" cy="517472"/>
          </a:xfrm>
          <a:prstGeom prst="wedgeRectCallout">
            <a:avLst>
              <a:gd name="adj1" fmla="val 76706"/>
              <a:gd name="adj2" fmla="val 308222"/>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24 Channel Load/Comms Control</a:t>
            </a:r>
          </a:p>
        </p:txBody>
      </p:sp>
      <p:sp>
        <p:nvSpPr>
          <p:cNvPr id="30" name="AutoShape 10">
            <a:extLst>
              <a:ext uri="{FF2B5EF4-FFF2-40B4-BE49-F238E27FC236}">
                <a16:creationId xmlns:a16="http://schemas.microsoft.com/office/drawing/2014/main" id="{7C4AF005-94AF-484C-8BE5-15DDC5A582D1}"/>
              </a:ext>
            </a:extLst>
          </p:cNvPr>
          <p:cNvSpPr>
            <a:spLocks noChangeArrowheads="1"/>
          </p:cNvSpPr>
          <p:nvPr/>
        </p:nvSpPr>
        <p:spPr bwMode="auto">
          <a:xfrm>
            <a:off x="9329579" y="2151411"/>
            <a:ext cx="2560674" cy="517472"/>
          </a:xfrm>
          <a:prstGeom prst="wedgeRectCallout">
            <a:avLst>
              <a:gd name="adj1" fmla="val 27041"/>
              <a:gd name="adj2" fmla="val 251948"/>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High Efficiency Direct Drive Thruster</a:t>
            </a:r>
          </a:p>
        </p:txBody>
      </p:sp>
      <p:sp>
        <p:nvSpPr>
          <p:cNvPr id="31" name="AutoShape 10">
            <a:extLst>
              <a:ext uri="{FF2B5EF4-FFF2-40B4-BE49-F238E27FC236}">
                <a16:creationId xmlns:a16="http://schemas.microsoft.com/office/drawing/2014/main" id="{76E7C359-1F08-43C1-B9CF-2B7285AD9340}"/>
              </a:ext>
            </a:extLst>
          </p:cNvPr>
          <p:cNvSpPr>
            <a:spLocks noChangeArrowheads="1"/>
          </p:cNvSpPr>
          <p:nvPr/>
        </p:nvSpPr>
        <p:spPr bwMode="auto">
          <a:xfrm>
            <a:off x="6906265" y="5164964"/>
            <a:ext cx="2586545" cy="368316"/>
          </a:xfrm>
          <a:prstGeom prst="wedgeRectCallout">
            <a:avLst>
              <a:gd name="adj1" fmla="val 21091"/>
              <a:gd name="adj2" fmla="val -310075"/>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1L Variable Buoyancy</a:t>
            </a:r>
          </a:p>
        </p:txBody>
      </p:sp>
      <p:sp>
        <p:nvSpPr>
          <p:cNvPr id="32" name="AutoShape 10">
            <a:extLst>
              <a:ext uri="{FF2B5EF4-FFF2-40B4-BE49-F238E27FC236}">
                <a16:creationId xmlns:a16="http://schemas.microsoft.com/office/drawing/2014/main" id="{0E33265C-85F1-4345-BF3C-B78602322404}"/>
              </a:ext>
            </a:extLst>
          </p:cNvPr>
          <p:cNvSpPr>
            <a:spLocks noChangeArrowheads="1"/>
          </p:cNvSpPr>
          <p:nvPr/>
        </p:nvSpPr>
        <p:spPr bwMode="auto">
          <a:xfrm>
            <a:off x="5211257" y="1591606"/>
            <a:ext cx="2970931" cy="549104"/>
          </a:xfrm>
          <a:prstGeom prst="wedgeRectCallout">
            <a:avLst>
              <a:gd name="adj1" fmla="val 56585"/>
              <a:gd name="adj2" fmla="val 101798"/>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Antenna Mast Sat/Cell/</a:t>
            </a:r>
            <a:r>
              <a:rPr lang="en-US" b="1" dirty="0" err="1">
                <a:solidFill>
                  <a:schemeClr val="bg1"/>
                </a:solidFill>
                <a:latin typeface="Arial" panose="020B0604020202020204" pitchFamily="34" charset="0"/>
                <a:cs typeface="Arial" panose="020B0604020202020204" pitchFamily="34" charset="0"/>
              </a:rPr>
              <a:t>WiFi</a:t>
            </a:r>
            <a:r>
              <a:rPr lang="en-US" b="1" dirty="0">
                <a:solidFill>
                  <a:schemeClr val="bg1"/>
                </a:solidFill>
                <a:latin typeface="Arial" panose="020B0604020202020204" pitchFamily="34" charset="0"/>
                <a:cs typeface="Arial" panose="020B0604020202020204" pitchFamily="34" charset="0"/>
              </a:rPr>
              <a:t>/Argos/VHF</a:t>
            </a:r>
          </a:p>
        </p:txBody>
      </p:sp>
      <p:sp>
        <p:nvSpPr>
          <p:cNvPr id="33" name="AutoShape 10">
            <a:extLst>
              <a:ext uri="{FF2B5EF4-FFF2-40B4-BE49-F238E27FC236}">
                <a16:creationId xmlns:a16="http://schemas.microsoft.com/office/drawing/2014/main" id="{1468EA0D-AA3E-4894-A78E-345B1A0DBFB7}"/>
              </a:ext>
            </a:extLst>
          </p:cNvPr>
          <p:cNvSpPr>
            <a:spLocks noChangeArrowheads="1"/>
          </p:cNvSpPr>
          <p:nvPr/>
        </p:nvSpPr>
        <p:spPr bwMode="auto">
          <a:xfrm>
            <a:off x="5266683" y="2483234"/>
            <a:ext cx="2560674" cy="517472"/>
          </a:xfrm>
          <a:prstGeom prst="wedgeRectCallout">
            <a:avLst>
              <a:gd name="adj1" fmla="val 19418"/>
              <a:gd name="adj2" fmla="val 165711"/>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1/3 Watt Main Computer</a:t>
            </a:r>
          </a:p>
        </p:txBody>
      </p:sp>
      <p:sp>
        <p:nvSpPr>
          <p:cNvPr id="34" name="AutoShape 10">
            <a:extLst>
              <a:ext uri="{FF2B5EF4-FFF2-40B4-BE49-F238E27FC236}">
                <a16:creationId xmlns:a16="http://schemas.microsoft.com/office/drawing/2014/main" id="{D6C9694B-9D9E-4BD7-BF50-0E2C70807139}"/>
              </a:ext>
            </a:extLst>
          </p:cNvPr>
          <p:cNvSpPr>
            <a:spLocks noChangeArrowheads="1"/>
          </p:cNvSpPr>
          <p:nvPr/>
        </p:nvSpPr>
        <p:spPr bwMode="auto">
          <a:xfrm>
            <a:off x="934322" y="2505334"/>
            <a:ext cx="2560674" cy="517472"/>
          </a:xfrm>
          <a:prstGeom prst="wedgeRectCallout">
            <a:avLst>
              <a:gd name="adj1" fmla="val 90068"/>
              <a:gd name="adj2" fmla="val 164169"/>
            </a:avLst>
          </a:prstGeom>
          <a:solidFill>
            <a:srgbClr val="B75F48"/>
          </a:solidFill>
          <a:ln w="9525">
            <a:no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p>
            <a:pPr algn="ctr"/>
            <a:r>
              <a:rPr lang="en-US" b="1" dirty="0">
                <a:solidFill>
                  <a:schemeClr val="bg1"/>
                </a:solidFill>
                <a:latin typeface="Arial" panose="020B0604020202020204" pitchFamily="34" charset="0"/>
                <a:cs typeface="Arial" panose="020B0604020202020204" pitchFamily="34" charset="0"/>
              </a:rPr>
              <a:t>Backseat Computer</a:t>
            </a:r>
          </a:p>
        </p:txBody>
      </p:sp>
    </p:spTree>
    <p:extLst>
      <p:ext uri="{BB962C8B-B14F-4D97-AF65-F5344CB8AC3E}">
        <p14:creationId xmlns:p14="http://schemas.microsoft.com/office/powerpoint/2010/main" val="3280901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C3A69E-F1AB-2C5E-C395-3C52F0C18B27}"/>
              </a:ext>
            </a:extLst>
          </p:cNvPr>
          <p:cNvSpPr>
            <a:spLocks noGrp="1"/>
          </p:cNvSpPr>
          <p:nvPr>
            <p:ph idx="1"/>
          </p:nvPr>
        </p:nvSpPr>
        <p:spPr>
          <a:xfrm>
            <a:off x="438446" y="1326221"/>
            <a:ext cx="10515600" cy="4351338"/>
          </a:xfrm>
        </p:spPr>
        <p:txBody>
          <a:bodyPr>
            <a:normAutofit fontScale="77500" lnSpcReduction="20000"/>
          </a:bodyPr>
          <a:lstStyle/>
          <a:p>
            <a:r>
              <a:rPr lang="en-US" dirty="0"/>
              <a:t>We’ve created a new class of ocean science robot:</a:t>
            </a:r>
          </a:p>
          <a:p>
            <a:pPr lvl="1"/>
            <a:r>
              <a:rPr lang="en-US" dirty="0"/>
              <a:t>Persistence</a:t>
            </a:r>
          </a:p>
          <a:p>
            <a:pPr lvl="2"/>
            <a:r>
              <a:rPr lang="en-US" dirty="0"/>
              <a:t>Variable-speed: low Speed/power = long range or high speed/power </a:t>
            </a:r>
          </a:p>
          <a:p>
            <a:pPr lvl="3"/>
            <a:r>
              <a:rPr lang="en-US" dirty="0"/>
              <a:t>low drag hull, high efficiency drive train, variable buoyancy</a:t>
            </a:r>
          </a:p>
          <a:p>
            <a:pPr lvl="1"/>
            <a:r>
              <a:rPr lang="en-US" dirty="0"/>
              <a:t>Ship-less</a:t>
            </a:r>
          </a:p>
          <a:p>
            <a:pPr lvl="2"/>
            <a:r>
              <a:rPr lang="en-US" dirty="0"/>
              <a:t>Submarine vs Submersible: </a:t>
            </a:r>
            <a:r>
              <a:rPr lang="en-US" sz="1800" b="0" i="0" dirty="0">
                <a:solidFill>
                  <a:srgbClr val="001D35"/>
                </a:solidFill>
                <a:effectLst/>
              </a:rPr>
              <a:t>A submarine is a self-sufficient vessel capable of leaving port, operating independently for extended periods, and returning on its own power, while a submersible is dependent on a mothership for launch, recovery, and support, and has limited power reserves for short-duration dives</a:t>
            </a:r>
            <a:endParaRPr lang="en-US" sz="1800" dirty="0"/>
          </a:p>
          <a:p>
            <a:pPr lvl="1"/>
            <a:r>
              <a:rPr lang="en-US" dirty="0"/>
              <a:t>Smart: </a:t>
            </a:r>
          </a:p>
          <a:p>
            <a:pPr lvl="2"/>
            <a:r>
              <a:rPr lang="en-US" dirty="0"/>
              <a:t>Adaptive sampling</a:t>
            </a:r>
          </a:p>
          <a:p>
            <a:pPr lvl="2"/>
            <a:r>
              <a:rPr lang="en-US" dirty="0"/>
              <a:t>Open Backseat Computer</a:t>
            </a:r>
          </a:p>
          <a:p>
            <a:pPr lvl="3"/>
            <a:r>
              <a:rPr lang="en-US" dirty="0"/>
              <a:t>Easy to safely run third party software</a:t>
            </a:r>
          </a:p>
          <a:p>
            <a:pPr lvl="2"/>
            <a:r>
              <a:rPr lang="en-US" dirty="0"/>
              <a:t>Configurable</a:t>
            </a:r>
          </a:p>
          <a:p>
            <a:pPr lvl="3"/>
            <a:r>
              <a:rPr lang="en-US" dirty="0"/>
              <a:t>Parallel hull can be extended for various payload configurations</a:t>
            </a:r>
          </a:p>
          <a:p>
            <a:pPr lvl="1"/>
            <a:r>
              <a:rPr lang="en-US" dirty="0"/>
              <a:t>Collaborative</a:t>
            </a:r>
          </a:p>
          <a:p>
            <a:pPr lvl="2"/>
            <a:r>
              <a:rPr lang="en-US" dirty="0"/>
              <a:t>Inter-vehicle communication and positioning</a:t>
            </a:r>
          </a:p>
          <a:p>
            <a:pPr lvl="3"/>
            <a:r>
              <a:rPr lang="en-US" dirty="0"/>
              <a:t>Multi-vehicle collaboration with complimentary payloads, formation flying, sampling hand-off</a:t>
            </a:r>
          </a:p>
          <a:p>
            <a:pPr lvl="2"/>
            <a:r>
              <a:rPr lang="en-US" dirty="0"/>
              <a:t>Open-source software and simulator</a:t>
            </a:r>
          </a:p>
          <a:p>
            <a:pPr lvl="1"/>
            <a:endParaRPr lang="en-US" dirty="0"/>
          </a:p>
        </p:txBody>
      </p:sp>
      <p:sp>
        <p:nvSpPr>
          <p:cNvPr id="7" name="Title 1">
            <a:extLst>
              <a:ext uri="{FF2B5EF4-FFF2-40B4-BE49-F238E27FC236}">
                <a16:creationId xmlns:a16="http://schemas.microsoft.com/office/drawing/2014/main" id="{BA9B09AA-1E00-A376-3F7B-AD53CEB0EFC1}"/>
              </a:ext>
            </a:extLst>
          </p:cNvPr>
          <p:cNvSpPr txBox="1">
            <a:spLocks/>
          </p:cNvSpPr>
          <p:nvPr/>
        </p:nvSpPr>
        <p:spPr>
          <a:xfrm>
            <a:off x="810178" y="-727576"/>
            <a:ext cx="9905998" cy="19050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i="0" kern="1200">
                <a:solidFill>
                  <a:schemeClr val="accent4"/>
                </a:solidFill>
                <a:latin typeface="Times New Roman" panose="02020603050405020304" pitchFamily="18" charset="0"/>
                <a:ea typeface="+mj-ea"/>
                <a:cs typeface="Times New Roman" panose="02020603050405020304" pitchFamily="18" charset="0"/>
              </a:defRPr>
            </a:lvl1pPr>
          </a:lstStyle>
          <a:p>
            <a:br>
              <a:rPr lang="en-US" dirty="0">
                <a:solidFill>
                  <a:schemeClr val="accent1">
                    <a:lumMod val="75000"/>
                  </a:schemeClr>
                </a:solidFill>
              </a:rPr>
            </a:br>
            <a:r>
              <a:rPr lang="en-US" dirty="0">
                <a:solidFill>
                  <a:schemeClr val="accent1">
                    <a:lumMod val="75000"/>
                  </a:schemeClr>
                </a:solidFill>
              </a:rPr>
              <a:t>Big Idea</a:t>
            </a:r>
          </a:p>
        </p:txBody>
      </p:sp>
    </p:spTree>
    <p:extLst>
      <p:ext uri="{BB962C8B-B14F-4D97-AF65-F5344CB8AC3E}">
        <p14:creationId xmlns:p14="http://schemas.microsoft.com/office/powerpoint/2010/main" val="1473278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pic>
        <p:nvPicPr>
          <p:cNvPr id="3" name="Picture 2">
            <a:extLst>
              <a:ext uri="{FF2B5EF4-FFF2-40B4-BE49-F238E27FC236}">
                <a16:creationId xmlns:a16="http://schemas.microsoft.com/office/drawing/2014/main" id="{2CEF58F5-7FC0-5948-EDD3-3A387D3F3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92693"/>
          </a:xfrm>
          <a:prstGeom prst="rect">
            <a:avLst/>
          </a:prstGeom>
        </p:spPr>
      </p:pic>
      <p:sp>
        <p:nvSpPr>
          <p:cNvPr id="4" name="Rectangle 3">
            <a:extLst>
              <a:ext uri="{FF2B5EF4-FFF2-40B4-BE49-F238E27FC236}">
                <a16:creationId xmlns:a16="http://schemas.microsoft.com/office/drawing/2014/main" id="{B45B7BD7-1616-9ED7-0A60-9CE45619282E}"/>
              </a:ext>
            </a:extLst>
          </p:cNvPr>
          <p:cNvSpPr/>
          <p:nvPr/>
        </p:nvSpPr>
        <p:spPr>
          <a:xfrm>
            <a:off x="0" y="5948516"/>
            <a:ext cx="12192000" cy="1044177"/>
          </a:xfrm>
          <a:prstGeom prst="rect">
            <a:avLst/>
          </a:prstGeom>
          <a:solidFill>
            <a:srgbClr val="004061">
              <a:alpha val="401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F97CA04B-83BF-1A2A-F80B-FDED4F482924}"/>
              </a:ext>
            </a:extLst>
          </p:cNvPr>
          <p:cNvSpPr>
            <a:spLocks noGrp="1"/>
          </p:cNvSpPr>
          <p:nvPr>
            <p:ph type="title"/>
          </p:nvPr>
        </p:nvSpPr>
        <p:spPr>
          <a:xfrm>
            <a:off x="609600" y="5948515"/>
            <a:ext cx="10972800" cy="1044178"/>
          </a:xfrm>
        </p:spPr>
        <p:txBody>
          <a:bodyPr/>
          <a:lstStyle/>
          <a:p>
            <a:r>
              <a:rPr lang="en-US" dirty="0">
                <a:solidFill>
                  <a:schemeClr val="bg1"/>
                </a:solidFill>
              </a:rPr>
              <a:t>Operational LRAUV Payloads</a:t>
            </a:r>
          </a:p>
        </p:txBody>
      </p:sp>
    </p:spTree>
    <p:extLst>
      <p:ext uri="{BB962C8B-B14F-4D97-AF65-F5344CB8AC3E}">
        <p14:creationId xmlns:p14="http://schemas.microsoft.com/office/powerpoint/2010/main" val="1636680053"/>
      </p:ext>
    </p:extLst>
  </p:cSld>
  <p:clrMapOvr>
    <a:masterClrMapping/>
  </p:clrMapOvr>
  <p:transition spd="slow">
    <p:cut/>
  </p:transition>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F7A6E4A0C034F4A9270C54C1CAFC647" ma:contentTypeVersion="14" ma:contentTypeDescription="Create a new document." ma:contentTypeScope="" ma:versionID="0cb8df5574255a0a3643cf465ab4ab73">
  <xsd:schema xmlns:xsd="http://www.w3.org/2001/XMLSchema" xmlns:xs="http://www.w3.org/2001/XMLSchema" xmlns:p="http://schemas.microsoft.com/office/2006/metadata/properties" xmlns:ns3="3472408b-d792-49fc-91be-bc4a25987a56" xmlns:ns4="ce0918b7-84f4-44cf-a319-a4a062d125ee" targetNamespace="http://schemas.microsoft.com/office/2006/metadata/properties" ma:root="true" ma:fieldsID="828262a5ae178d7ecfb75edc73418cc0" ns3:_="" ns4:_="">
    <xsd:import namespace="3472408b-d792-49fc-91be-bc4a25987a56"/>
    <xsd:import namespace="ce0918b7-84f4-44cf-a319-a4a062d125e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72408b-d792-49fc-91be-bc4a25987a5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0918b7-84f4-44cf-a319-a4a062d125ee"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SharingHintHash" ma:index="15"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F1538D-908C-442D-9D22-6B179DDE0BF5}">
  <ds:schemaRefs>
    <ds:schemaRef ds:uri="http://schemas.microsoft.com/sharepoint/v3/contenttype/forms"/>
  </ds:schemaRefs>
</ds:datastoreItem>
</file>

<file path=customXml/itemProps2.xml><?xml version="1.0" encoding="utf-8"?>
<ds:datastoreItem xmlns:ds="http://schemas.openxmlformats.org/officeDocument/2006/customXml" ds:itemID="{9FA3571B-2ADF-44D3-8BBD-D5A2C74336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72408b-d792-49fc-91be-bc4a25987a56"/>
    <ds:schemaRef ds:uri="ce0918b7-84f4-44cf-a319-a4a062d125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683C8D-2199-40D7-8D64-CC7DF0FC7301}">
  <ds:schemaRefs>
    <ds:schemaRef ds:uri="http://www.w3.org/XML/1998/namespace"/>
    <ds:schemaRef ds:uri="3472408b-d792-49fc-91be-bc4a25987a56"/>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ce0918b7-84f4-44cf-a319-a4a062d125e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76785</TotalTime>
  <Words>7416</Words>
  <Application>Microsoft Office PowerPoint</Application>
  <PresentationFormat>Widescreen</PresentationFormat>
  <Paragraphs>682</Paragraphs>
  <Slides>61</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Aptos</vt:lpstr>
      <vt:lpstr>Arial</vt:lpstr>
      <vt:lpstr>Arial Black</vt:lpstr>
      <vt:lpstr>Calibri</vt:lpstr>
      <vt:lpstr>Calibri Light</vt:lpstr>
      <vt:lpstr>neue-haas-grotesk-display</vt:lpstr>
      <vt:lpstr>ProximaCond</vt:lpstr>
      <vt:lpstr>Times New Roman</vt:lpstr>
      <vt:lpstr>Custom Design</vt:lpstr>
      <vt:lpstr>Slide Show Prelude</vt:lpstr>
      <vt:lpstr>Project Update  MBARI LONG RANGE AUV - LRAUV </vt:lpstr>
      <vt:lpstr>Project Update  MBARI LONG RANGE AUV - LRAUV </vt:lpstr>
      <vt:lpstr> MBARI’s LRAUV Development Project Update  9/30/25</vt:lpstr>
      <vt:lpstr>LRAUV - People</vt:lpstr>
      <vt:lpstr>LRAUV - Key Characteristics</vt:lpstr>
      <vt:lpstr>Core Vehicle Features</vt:lpstr>
      <vt:lpstr>PowerPoint Presentation</vt:lpstr>
      <vt:lpstr>Operational LRAUV Payloads</vt:lpstr>
      <vt:lpstr>Core Sensors On All Vehicles</vt:lpstr>
      <vt:lpstr>Payloads – Imaging 2 In-Situ Plankton Imaging Microscope - Planktivore</vt:lpstr>
      <vt:lpstr>PowerPoint Presentation</vt:lpstr>
      <vt:lpstr>PowerPoint Presentation</vt:lpstr>
      <vt:lpstr>Payloads – Imaging 2 3-D Plankton Imaging – Triton</vt:lpstr>
      <vt:lpstr>PowerPoint Presentation</vt:lpstr>
      <vt:lpstr>Payloads – Acoustic Kongsberg EK-80 Mini Echosounder</vt:lpstr>
      <vt:lpstr>PowerPoint Presentation</vt:lpstr>
      <vt:lpstr>Payloads – Environmental Sampler  MBARI 3G ESP Microbial Sampler</vt:lpstr>
      <vt:lpstr>PowerPoint Presentation</vt:lpstr>
      <vt:lpstr>Payloads – Piscivore How can we find rare, diffuse, highly mobile and evasive species? How can we find rare, diffuse, highly mobile and evasive species? </vt:lpstr>
      <vt:lpstr>PowerPoint Presentation</vt:lpstr>
      <vt:lpstr>Missions Under-Ice Oil and Hazard Mapping</vt:lpstr>
      <vt:lpstr>AUV Docking Persistent Operations</vt:lpstr>
      <vt:lpstr>  Ocean Food Webs</vt:lpstr>
      <vt:lpstr> Tools to look at Open Ocean Life</vt:lpstr>
      <vt:lpstr>  Emerging Technology eDNA</vt:lpstr>
      <vt:lpstr>AUV Docking  Science Deployment</vt:lpstr>
      <vt:lpstr>Summary MBARI’s LRAUV is:</vt:lpstr>
      <vt:lpstr>Killer App1:  Chasing Eddies</vt:lpstr>
      <vt:lpstr>Typical Mission</vt:lpstr>
      <vt:lpstr>Typical Mission 2</vt:lpstr>
      <vt:lpstr>Multi-Vehicle Collaboration</vt:lpstr>
      <vt:lpstr>Combined Dataset</vt:lpstr>
      <vt:lpstr> Experiment Conclusions</vt:lpstr>
      <vt:lpstr>Killer App – Bio Hotspot Following</vt:lpstr>
      <vt:lpstr>Killer App – Biological Hotspot Following</vt:lpstr>
      <vt:lpstr>Killer App – Biological Hotspot Following</vt:lpstr>
      <vt:lpstr>Killer App – Biological Hotspot Following</vt:lpstr>
      <vt:lpstr>Killer App – Biological Hotspot Following</vt:lpstr>
      <vt:lpstr>NOWRDC National Offshore Wind Research and Development Consortium </vt:lpstr>
      <vt:lpstr>Floating Offshore Wind Power</vt:lpstr>
      <vt:lpstr>Pelagic Observatory</vt:lpstr>
      <vt:lpstr>Future Plans (not funded)   </vt:lpstr>
      <vt:lpstr>LRAUV Export - Technology </vt:lpstr>
      <vt:lpstr>LRAUV Export - Technology</vt:lpstr>
      <vt:lpstr>LRAUV Export - Collaborations</vt:lpstr>
      <vt:lpstr>Acknowledgements</vt:lpstr>
      <vt:lpstr>PowerPoint Presentation</vt:lpstr>
      <vt:lpstr>LRAUV Science Publications 1/3</vt:lpstr>
      <vt:lpstr>LRAUV Science Publications 2/3</vt:lpstr>
      <vt:lpstr>LRAUV Science Publications 3/3</vt:lpstr>
      <vt:lpstr>LRAUV Engineering Publications 1/2</vt:lpstr>
      <vt:lpstr>LRAUV Engineering Publications 2/2</vt:lpstr>
      <vt:lpstr>User Interface Web-based Command and Control GUI</vt:lpstr>
      <vt:lpstr>TethysDash System LRAUV Command and Control Interface</vt:lpstr>
      <vt:lpstr>PowerPoint Presentation</vt:lpstr>
      <vt:lpstr>Vehicle Simulator Desktop Development</vt:lpstr>
      <vt:lpstr>Open Architecture Easy 3rd Party Integration</vt:lpstr>
      <vt:lpstr>Missions Remote, Ship-less Operations</vt:lpstr>
      <vt:lpstr>Missions Remote Mapping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Brett Hobson</cp:lastModifiedBy>
  <cp:revision>293</cp:revision>
  <dcterms:created xsi:type="dcterms:W3CDTF">2019-06-11T22:34:43Z</dcterms:created>
  <dcterms:modified xsi:type="dcterms:W3CDTF">2025-10-27T18:07:05Z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0x0101007F7A6E4A0C034F4A9270C54C1CAFC647</vt:lpwstr>
  </property>
</Properties>
</file>