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6"/>
  </p:notesMasterIdLst>
  <p:sldIdLst>
    <p:sldId id="467" r:id="rId2"/>
    <p:sldId id="472" r:id="rId3"/>
    <p:sldId id="470" r:id="rId4"/>
    <p:sldId id="47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7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2DB1F-E3FC-4D80-90FF-0645CB6D2F12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9E3F9-785C-4B2E-AE45-508DA8579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0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FC56-AB41-4344-BBAC-09C591DAB4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43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FC56-AB41-4344-BBAC-09C591DAB4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7493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B5FC56-AB41-4344-BBAC-09C591DAB4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848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92D54-2BC8-EC57-0330-D446AE5AF3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4DA2E2-4FB5-0111-8827-C8894E7372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018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EC3B-100E-471C-5DA8-AEFDFBEE0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6482BD-A4C5-15C5-6384-0C58251576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5FADE8-6652-064A-BB6A-3D176F940B8D}" type="datetimeFigureOut">
              <a:rPr lang="en-US" smtClean="0"/>
              <a:pPr/>
              <a:t>2/16/2026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C89BEDB-B950-A14F-81B1-DB49BF1D1EC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hape 11">
            <a:extLst>
              <a:ext uri="{FF2B5EF4-FFF2-40B4-BE49-F238E27FC236}">
                <a16:creationId xmlns:a16="http://schemas.microsoft.com/office/drawing/2014/main" id="{4FFE51C7-667F-1DD9-24F8-37260B1E9A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lIns="91425" tIns="91425" rIns="91425" bIns="91425" anchor="ctr" anchorCtr="0">
            <a:normAutofit/>
          </a:bodyPr>
          <a:lstStyle>
            <a:lvl1pPr>
              <a:defRPr sz="36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4678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"/>
          <p:cNvSpPr txBox="1">
            <a:spLocks noGrp="1"/>
          </p:cNvSpPr>
          <p:nvPr>
            <p:ph type="body" sz="quarter" idx="21"/>
          </p:nvPr>
        </p:nvSpPr>
        <p:spPr>
          <a:xfrm>
            <a:off x="381000" y="317500"/>
            <a:ext cx="10477500" cy="3175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32385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1800" cap="all" spc="9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IN Alternate Bold"/>
              </a:defRPr>
            </a:lvl1pPr>
          </a:lstStyle>
          <a:p>
            <a:r>
              <a:rPr dirty="0"/>
              <a:t>Text</a:t>
            </a:r>
          </a:p>
        </p:txBody>
      </p:sp>
      <p:sp>
        <p:nvSpPr>
          <p:cNvPr id="63" name="Title Text"/>
          <p:cNvSpPr txBox="1"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986934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"/>
          <p:cNvSpPr txBox="1">
            <a:spLocks noGrp="1"/>
          </p:cNvSpPr>
          <p:nvPr>
            <p:ph type="body" sz="quarter" idx="13"/>
          </p:nvPr>
        </p:nvSpPr>
        <p:spPr>
          <a:xfrm>
            <a:off x="381000" y="317500"/>
            <a:ext cx="10477500" cy="3175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32385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1800" cap="all" spc="9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IN Alternate"/>
              </a:defRPr>
            </a:lvl1pPr>
          </a:lstStyle>
          <a:p>
            <a:r>
              <a:rPr dirty="0"/>
              <a:t>Text</a:t>
            </a:r>
          </a:p>
        </p:txBody>
      </p:sp>
      <p:sp>
        <p:nvSpPr>
          <p:cNvPr id="63" name="Title Text"/>
          <p:cNvSpPr txBox="1"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063913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A5FADE8-6652-064A-BB6A-3D176F940B8D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C89BEDB-B950-A14F-81B1-DB49BF1D1E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730750" y="1568450"/>
            <a:ext cx="914400" cy="9144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6736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A5FADE8-6652-064A-BB6A-3D176F940B8D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C89BEDB-B950-A14F-81B1-DB49BF1D1E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730750" y="1568450"/>
            <a:ext cx="914400" cy="9144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7071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A5FADE8-6652-064A-BB6A-3D176F940B8D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C89BEDB-B950-A14F-81B1-DB49BF1D1E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730750" y="1568450"/>
            <a:ext cx="914400" cy="9144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33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A5FADE8-6652-064A-BB6A-3D176F940B8D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7C89BEDB-B950-A14F-81B1-DB49BF1D1E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730750" y="1568450"/>
            <a:ext cx="914400" cy="9144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8039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F1E1D-6101-521A-1EBC-C52E86D7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B22AC-9B65-6244-C90A-428EEA7A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9780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B0608-20B5-3E56-F09B-10BB2EB54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C2310-42CD-4CB5-70AB-127779D74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3590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5EA5B-1709-B182-B364-1F427EFF0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41610-16FA-E30B-3249-9A65BBEF79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B4B13A-AA0D-2D52-F6DE-D0C25871DC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7146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9233A-0C97-B628-6044-AFD1A69C1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88F124-0B3B-9527-981E-01A592DAA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75F4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7FB38A-BA1D-B9DC-F59A-AD8B245CE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0245ED-347E-C0AE-717A-191D72628E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75F4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5CA4F9-667C-AA12-E288-07A64D2C7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4858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F0E2D-6BBC-1757-6F8C-91312F533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7256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8756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27AA8-E99A-993B-C8CF-A1DD74910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1F0D2-084C-9CA4-99B0-80288411C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630E76-3969-2874-806B-FB1B48DE2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9844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407AA-9853-75DE-D896-8388B47B4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8133F6-2CBC-2C75-630C-5600EF53A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4A4EE6-BCF6-986D-14D3-3A18053B08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271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DCB041-5875-EA4F-2214-AB1221F34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E4B60C-4904-154A-4145-5A704E927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Google Shape;12;p31">
            <a:extLst>
              <a:ext uri="{FF2B5EF4-FFF2-40B4-BE49-F238E27FC236}">
                <a16:creationId xmlns:a16="http://schemas.microsoft.com/office/drawing/2014/main" id="{E6A972DA-97C3-E500-24FA-BDFD0CB600B2}"/>
              </a:ext>
            </a:extLst>
          </p:cNvPr>
          <p:cNvSpPr txBox="1">
            <a:spLocks noGrp="1"/>
          </p:cNvSpPr>
          <p:nvPr>
            <p:ph type="sldNum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MBARI.org</a:t>
            </a:r>
            <a:endParaRPr dirty="0"/>
          </a:p>
        </p:txBody>
      </p:sp>
      <p:sp>
        <p:nvSpPr>
          <p:cNvPr id="8" name="Google Shape;13;p31">
            <a:extLst>
              <a:ext uri="{FF2B5EF4-FFF2-40B4-BE49-F238E27FC236}">
                <a16:creationId xmlns:a16="http://schemas.microsoft.com/office/drawing/2014/main" id="{8BB140A4-21F0-98BF-5067-B6607E4F2F1F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  <a:ln w="12700" cap="flat" cmpd="sng">
            <a:solidFill>
              <a:srgbClr val="002F4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Picture 10" descr="A picture containing text, outdoor, sign, dark&#10;&#10;Description automatically generated">
            <a:extLst>
              <a:ext uri="{FF2B5EF4-FFF2-40B4-BE49-F238E27FC236}">
                <a16:creationId xmlns:a16="http://schemas.microsoft.com/office/drawing/2014/main" id="{8B758FFC-E2BA-9146-83AF-EE1F69C2E10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6454726"/>
            <a:ext cx="1303639" cy="2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045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004061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AUV Docking</a:t>
            </a:r>
            <a:b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2B97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Persistent Operations</a:t>
            </a:r>
            <a:endParaRPr lang="en-US" sz="480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44"/>
          <p:cNvSpPr txBox="1">
            <a:spLocks/>
          </p:cNvSpPr>
          <p:nvPr/>
        </p:nvSpPr>
        <p:spPr>
          <a:xfrm>
            <a:off x="880700" y="-266974"/>
            <a:ext cx="9727769" cy="1143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395544"/>
            <a:ext cx="87412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Proven design with thousands of offshore docks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acoustic homing for operation in low visibility ocean water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Omni-Directional design works 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ocean currents – AUV swims into current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Niobicon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sliding contact power transfer: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500 Watts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Collaboration and patented with Northrop Grumman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1+ Mbps data transfer, plus acoustic modem backup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Web-based dock control interface with live video, lights, DAQ,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Optional surface expression for solar/wave energy harvesting and RF comms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Or use stand-alone seafloor battery/fuel cell, or seafloor cable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098075-691B-4E44-9FCD-8829B05D49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7814" y="1395544"/>
            <a:ext cx="3963995" cy="506068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4FCD762-F688-F140-5487-2426E71160F9}"/>
              </a:ext>
            </a:extLst>
          </p:cNvPr>
          <p:cNvGrpSpPr/>
          <p:nvPr/>
        </p:nvGrpSpPr>
        <p:grpSpPr>
          <a:xfrm>
            <a:off x="448112" y="4069719"/>
            <a:ext cx="1761428" cy="2360096"/>
            <a:chOff x="517085" y="4233626"/>
            <a:chExt cx="1761428" cy="236009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17085" y="4233626"/>
              <a:ext cx="1761428" cy="170029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895A56-0A29-4CA8-AEA6-E0483D698CD8}"/>
                </a:ext>
              </a:extLst>
            </p:cNvPr>
            <p:cNvSpPr txBox="1"/>
            <p:nvPr/>
          </p:nvSpPr>
          <p:spPr>
            <a:xfrm>
              <a:off x="517085" y="5947391"/>
              <a:ext cx="17614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Surface buoy with Solar Energy Harvesting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E7CDA45-5AFC-9DA7-E155-925A41DE7715}"/>
              </a:ext>
            </a:extLst>
          </p:cNvPr>
          <p:cNvGrpSpPr/>
          <p:nvPr/>
        </p:nvGrpSpPr>
        <p:grpSpPr>
          <a:xfrm>
            <a:off x="5879016" y="4102917"/>
            <a:ext cx="1657888" cy="1990764"/>
            <a:chOff x="5349918" y="4233626"/>
            <a:chExt cx="1657888" cy="199076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1315EAA-C513-4CCA-97BA-B4431E2C4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9918" y="4233626"/>
              <a:ext cx="1657888" cy="170029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F0C474E-5594-406E-BFF3-594B7D02F5AF}"/>
                </a:ext>
              </a:extLst>
            </p:cNvPr>
            <p:cNvSpPr txBox="1"/>
            <p:nvPr/>
          </p:nvSpPr>
          <p:spPr>
            <a:xfrm>
              <a:off x="5349918" y="5947391"/>
              <a:ext cx="16578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AUV Parked on Dock</a:t>
              </a:r>
            </a:p>
          </p:txBody>
        </p:sp>
      </p:grpSp>
      <p:pic>
        <p:nvPicPr>
          <p:cNvPr id="5" name="Docked_w_Dock_light">
            <a:hlinkClick r:id="" action="ppaction://media"/>
            <a:extLst>
              <a:ext uri="{FF2B5EF4-FFF2-40B4-BE49-F238E27FC236}">
                <a16:creationId xmlns:a16="http://schemas.microsoft.com/office/drawing/2014/main" id="{48A47DE6-36E0-ECEE-19B1-AD50D306BA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442155" y="4078059"/>
            <a:ext cx="3066932" cy="17251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785CB6-2245-B70C-41B7-72FD5AB34D97}"/>
              </a:ext>
            </a:extLst>
          </p:cNvPr>
          <p:cNvSpPr txBox="1"/>
          <p:nvPr/>
        </p:nvSpPr>
        <p:spPr>
          <a:xfrm>
            <a:off x="2967298" y="5900401"/>
            <a:ext cx="2806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Video – Homing to dock</a:t>
            </a:r>
          </a:p>
        </p:txBody>
      </p:sp>
    </p:spTree>
    <p:extLst>
      <p:ext uri="{BB962C8B-B14F-4D97-AF65-F5344CB8AC3E}">
        <p14:creationId xmlns:p14="http://schemas.microsoft.com/office/powerpoint/2010/main" val="107170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2F8A403-5058-F5C4-F05E-BBE02F560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688876" y="924073"/>
            <a:ext cx="355795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5313A4-D164-80BB-1978-779C5CBC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AUV Docking </a:t>
            </a:r>
            <a:br>
              <a:rPr lang="en-US" dirty="0"/>
            </a:br>
            <a:r>
              <a:rPr lang="en-US" sz="3600" dirty="0">
                <a:solidFill>
                  <a:srgbClr val="2B97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Components</a:t>
            </a:r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982B63C-51F2-679E-EF8E-0B7BB74B53C4}"/>
              </a:ext>
            </a:extLst>
          </p:cNvPr>
          <p:cNvSpPr/>
          <p:nvPr/>
        </p:nvSpPr>
        <p:spPr>
          <a:xfrm>
            <a:off x="5458968" y="2532888"/>
            <a:ext cx="3374136" cy="1874520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E971AF6-DD89-B711-C309-CF369D15FDD2}"/>
              </a:ext>
            </a:extLst>
          </p:cNvPr>
          <p:cNvSpPr/>
          <p:nvPr/>
        </p:nvSpPr>
        <p:spPr>
          <a:xfrm>
            <a:off x="2898648" y="4130040"/>
            <a:ext cx="2127504" cy="1987296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7E76D6-C3F9-4755-4309-03500BD346AD}"/>
              </a:ext>
            </a:extLst>
          </p:cNvPr>
          <p:cNvSpPr txBox="1"/>
          <p:nvPr/>
        </p:nvSpPr>
        <p:spPr>
          <a:xfrm>
            <a:off x="9070848" y="2167128"/>
            <a:ext cx="2596896" cy="369332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Capture Arm (open)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3F14F0-6CB3-4566-3970-5409842CC761}"/>
              </a:ext>
            </a:extLst>
          </p:cNvPr>
          <p:cNvSpPr txBox="1"/>
          <p:nvPr/>
        </p:nvSpPr>
        <p:spPr>
          <a:xfrm>
            <a:off x="152400" y="4642104"/>
            <a:ext cx="2596896" cy="646331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Payload Protector</a:t>
            </a:r>
          </a:p>
          <a:p>
            <a:pPr algn="ctr"/>
            <a:r>
              <a:rPr lang="en-US" dirty="0"/>
              <a:t>Deflector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762192-8F86-7A98-0493-7F05A9A262E9}"/>
              </a:ext>
            </a:extLst>
          </p:cNvPr>
          <p:cNvSpPr txBox="1"/>
          <p:nvPr/>
        </p:nvSpPr>
        <p:spPr>
          <a:xfrm>
            <a:off x="2624328" y="3059668"/>
            <a:ext cx="1618488" cy="369332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Linear Actuator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2B3759-6EA8-AFEE-68FE-BF903B399E3D}"/>
              </a:ext>
            </a:extLst>
          </p:cNvPr>
          <p:cNvSpPr txBox="1"/>
          <p:nvPr/>
        </p:nvSpPr>
        <p:spPr>
          <a:xfrm>
            <a:off x="9304591" y="3059668"/>
            <a:ext cx="2831592" cy="369332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Power Transfer Brushes (3)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AB5541A-D59E-7CAF-8320-32A0CAB71E70}"/>
              </a:ext>
            </a:extLst>
          </p:cNvPr>
          <p:cNvCxnSpPr>
            <a:stCxn id="11" idx="1"/>
          </p:cNvCxnSpPr>
          <p:nvPr/>
        </p:nvCxnSpPr>
        <p:spPr>
          <a:xfrm flipH="1">
            <a:off x="7516368" y="2351794"/>
            <a:ext cx="1554480" cy="101319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EAA5D14-378E-24A4-60A6-8ADE48F79DA1}"/>
              </a:ext>
            </a:extLst>
          </p:cNvPr>
          <p:cNvCxnSpPr>
            <a:cxnSpLocks/>
          </p:cNvCxnSpPr>
          <p:nvPr/>
        </p:nvCxnSpPr>
        <p:spPr>
          <a:xfrm flipH="1">
            <a:off x="7897368" y="3244334"/>
            <a:ext cx="1452373" cy="54821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3CF0D18-E6CF-486B-D329-C51A878EA7BB}"/>
              </a:ext>
            </a:extLst>
          </p:cNvPr>
          <p:cNvCxnSpPr>
            <a:cxnSpLocks/>
          </p:cNvCxnSpPr>
          <p:nvPr/>
        </p:nvCxnSpPr>
        <p:spPr>
          <a:xfrm flipH="1">
            <a:off x="7674864" y="3244334"/>
            <a:ext cx="1668019" cy="74245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4965B9C-150C-436F-6796-4212FB7F4A58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7790497" y="3244334"/>
            <a:ext cx="1514094" cy="78070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8D1FE42-7791-E9D6-A430-3ED6B2A0923C}"/>
              </a:ext>
            </a:extLst>
          </p:cNvPr>
          <p:cNvCxnSpPr>
            <a:cxnSpLocks/>
          </p:cNvCxnSpPr>
          <p:nvPr/>
        </p:nvCxnSpPr>
        <p:spPr>
          <a:xfrm>
            <a:off x="2749296" y="4826770"/>
            <a:ext cx="853440" cy="55904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07491AA-F733-80AD-74FD-E9B4FE039FE1}"/>
              </a:ext>
            </a:extLst>
          </p:cNvPr>
          <p:cNvCxnSpPr>
            <a:cxnSpLocks/>
          </p:cNvCxnSpPr>
          <p:nvPr/>
        </p:nvCxnSpPr>
        <p:spPr>
          <a:xfrm>
            <a:off x="4242816" y="3220474"/>
            <a:ext cx="2225039" cy="89484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9B0B44E-DFD2-A94F-805A-7CF47E714DF4}"/>
              </a:ext>
            </a:extLst>
          </p:cNvPr>
          <p:cNvSpPr txBox="1"/>
          <p:nvPr/>
        </p:nvSpPr>
        <p:spPr>
          <a:xfrm>
            <a:off x="9539287" y="3577140"/>
            <a:ext cx="2596896" cy="646331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Dock Detector Sensor </a:t>
            </a:r>
          </a:p>
          <a:p>
            <a:pPr algn="ctr"/>
            <a:r>
              <a:rPr lang="en-US" dirty="0"/>
              <a:t>(Not shown)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84F7DF7-4F27-8CCB-A8DC-4E9912AD6771}"/>
              </a:ext>
            </a:extLst>
          </p:cNvPr>
          <p:cNvCxnSpPr>
            <a:cxnSpLocks/>
            <a:stCxn id="28" idx="1"/>
          </p:cNvCxnSpPr>
          <p:nvPr/>
        </p:nvCxnSpPr>
        <p:spPr>
          <a:xfrm flipH="1">
            <a:off x="7895272" y="3900306"/>
            <a:ext cx="1644015" cy="18942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A683E14-7DA8-F3D8-60DD-8264320FA804}"/>
              </a:ext>
            </a:extLst>
          </p:cNvPr>
          <p:cNvSpPr txBox="1"/>
          <p:nvPr/>
        </p:nvSpPr>
        <p:spPr>
          <a:xfrm>
            <a:off x="9539287" y="5534483"/>
            <a:ext cx="2596896" cy="646331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Power Transfer/comms Electronics Can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8DC81EA-A172-76DA-012F-6DFFC8A574CA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7460551" y="4716169"/>
            <a:ext cx="2078736" cy="114148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1902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AUV Docking</a:t>
            </a:r>
            <a:b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2B97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Dock - Subsea Interface </a:t>
            </a:r>
            <a:endParaRPr lang="en-US" sz="480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44"/>
          <p:cNvSpPr txBox="1">
            <a:spLocks/>
          </p:cNvSpPr>
          <p:nvPr/>
        </p:nvSpPr>
        <p:spPr>
          <a:xfrm>
            <a:off x="880700" y="-266974"/>
            <a:ext cx="9727769" cy="1143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" name="Picture 9" descr="A computer screen with a picture of a submarine&#10;&#10;AI-generated content may be incorrect.">
            <a:extLst>
              <a:ext uri="{FF2B5EF4-FFF2-40B4-BE49-F238E27FC236}">
                <a16:creationId xmlns:a16="http://schemas.microsoft.com/office/drawing/2014/main" id="{73B65728-7AD9-F7E9-F05A-6FDD8961E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664" y="1614130"/>
            <a:ext cx="5873386" cy="41980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7A0F58-A1C1-C7A8-6589-547E994EE060}"/>
              </a:ext>
            </a:extLst>
          </p:cNvPr>
          <p:cNvSpPr txBox="1"/>
          <p:nvPr/>
        </p:nvSpPr>
        <p:spPr>
          <a:xfrm>
            <a:off x="9409175" y="4120896"/>
            <a:ext cx="2063065" cy="646331"/>
          </a:xfrm>
          <a:prstGeom prst="rect">
            <a:avLst/>
          </a:prstGeom>
          <a:noFill/>
          <a:ln w="22225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Power Transfer </a:t>
            </a:r>
          </a:p>
          <a:p>
            <a:pPr algn="ctr"/>
            <a:r>
              <a:rPr lang="en-US" dirty="0"/>
              <a:t>Voltage and Current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24F06A-3F79-ACBF-C453-A12412A62C1D}"/>
              </a:ext>
            </a:extLst>
          </p:cNvPr>
          <p:cNvSpPr txBox="1"/>
          <p:nvPr/>
        </p:nvSpPr>
        <p:spPr>
          <a:xfrm>
            <a:off x="380927" y="5172270"/>
            <a:ext cx="1949829" cy="369332"/>
          </a:xfrm>
          <a:prstGeom prst="rect">
            <a:avLst/>
          </a:prstGeom>
          <a:noFill/>
          <a:ln w="22225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Dock Relay Control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AC4657-E34F-EAFD-5FF1-4A90797AD631}"/>
              </a:ext>
            </a:extLst>
          </p:cNvPr>
          <p:cNvSpPr txBox="1"/>
          <p:nvPr/>
        </p:nvSpPr>
        <p:spPr>
          <a:xfrm>
            <a:off x="380927" y="2384010"/>
            <a:ext cx="1765548" cy="646331"/>
          </a:xfrm>
          <a:prstGeom prst="rect">
            <a:avLst/>
          </a:prstGeom>
          <a:noFill/>
          <a:ln w="22225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Acoustic Modem</a:t>
            </a:r>
          </a:p>
          <a:p>
            <a:pPr algn="ctr"/>
            <a:r>
              <a:rPr lang="en-US" dirty="0"/>
              <a:t>Console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E3E8E48-698C-DF26-B87A-322709E5BA6F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2146475" y="2697480"/>
            <a:ext cx="880189" cy="9696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503442C-408C-6D25-8408-1C3503FE5C5A}"/>
              </a:ext>
            </a:extLst>
          </p:cNvPr>
          <p:cNvCxnSpPr>
            <a:cxnSpLocks/>
          </p:cNvCxnSpPr>
          <p:nvPr/>
        </p:nvCxnSpPr>
        <p:spPr>
          <a:xfrm flipV="1">
            <a:off x="2330756" y="4849105"/>
            <a:ext cx="1143964" cy="505335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7489458-449A-2057-5FA7-B8736075E428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8620140" y="2227655"/>
            <a:ext cx="670604" cy="189617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3A573D-43FF-F959-1A70-A33ABA186C9C}"/>
              </a:ext>
            </a:extLst>
          </p:cNvPr>
          <p:cNvSpPr txBox="1"/>
          <p:nvPr/>
        </p:nvSpPr>
        <p:spPr>
          <a:xfrm>
            <a:off x="9290744" y="2042989"/>
            <a:ext cx="2181496" cy="369332"/>
          </a:xfrm>
          <a:prstGeom prst="rect">
            <a:avLst/>
          </a:prstGeom>
          <a:noFill/>
          <a:ln w="22225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Live Video, with Light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DCD1142-EE46-E8C8-53AF-95D9974D100B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8321655" y="4444062"/>
            <a:ext cx="1087520" cy="796647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F0D3D61-572A-C38C-E8AD-E941B7E0F638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7196724" y="4444062"/>
            <a:ext cx="2212451" cy="725057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418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AUV Docking</a:t>
            </a:r>
            <a:b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2B97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Dock – Topside by Victron</a:t>
            </a:r>
            <a:endParaRPr lang="en-US" sz="4800" dirty="0">
              <a:solidFill>
                <a:srgbClr val="2B97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44"/>
          <p:cNvSpPr txBox="1">
            <a:spLocks/>
          </p:cNvSpPr>
          <p:nvPr/>
        </p:nvSpPr>
        <p:spPr>
          <a:xfrm>
            <a:off x="880700" y="-266974"/>
            <a:ext cx="9727769" cy="11430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7A0F58-A1C1-C7A8-6589-547E994EE060}"/>
              </a:ext>
            </a:extLst>
          </p:cNvPr>
          <p:cNvSpPr txBox="1"/>
          <p:nvPr/>
        </p:nvSpPr>
        <p:spPr>
          <a:xfrm>
            <a:off x="8830685" y="6141845"/>
            <a:ext cx="2751715" cy="369332"/>
          </a:xfrm>
          <a:prstGeom prst="rect">
            <a:avLst/>
          </a:prstGeom>
          <a:noFill/>
          <a:ln w="22225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Dock Ground Fault Monitor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24F06A-3F79-ACBF-C453-A12412A62C1D}"/>
              </a:ext>
            </a:extLst>
          </p:cNvPr>
          <p:cNvSpPr txBox="1"/>
          <p:nvPr/>
        </p:nvSpPr>
        <p:spPr>
          <a:xfrm>
            <a:off x="2592282" y="6141845"/>
            <a:ext cx="4247766" cy="369332"/>
          </a:xfrm>
          <a:prstGeom prst="rect">
            <a:avLst/>
          </a:prstGeom>
          <a:noFill/>
          <a:ln w="22225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Power Harvesting and Consumption History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AC4657-E34F-EAFD-5FF1-4A90797AD631}"/>
              </a:ext>
            </a:extLst>
          </p:cNvPr>
          <p:cNvSpPr txBox="1"/>
          <p:nvPr/>
        </p:nvSpPr>
        <p:spPr>
          <a:xfrm>
            <a:off x="1897657" y="1485050"/>
            <a:ext cx="1202637" cy="369332"/>
          </a:xfrm>
          <a:prstGeom prst="rect">
            <a:avLst/>
          </a:prstGeom>
          <a:noFill/>
          <a:ln w="22225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Dashboard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261E62-740E-F751-A286-DB6F31593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700" y="1992724"/>
            <a:ext cx="4282627" cy="38698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1D7116C-6098-BBBB-5274-7FA6CCBEEF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2187" y="2766941"/>
            <a:ext cx="6096000" cy="280609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43EA619-5DB7-8F80-7F1A-49C0F3D55353}"/>
              </a:ext>
            </a:extLst>
          </p:cNvPr>
          <p:cNvSpPr txBox="1"/>
          <p:nvPr/>
        </p:nvSpPr>
        <p:spPr>
          <a:xfrm>
            <a:off x="9195101" y="1910163"/>
            <a:ext cx="2826736" cy="369332"/>
          </a:xfrm>
          <a:prstGeom prst="rect">
            <a:avLst/>
          </a:prstGeom>
          <a:noFill/>
          <a:ln w="22225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Dock Energy Storage History</a:t>
            </a:r>
          </a:p>
        </p:txBody>
      </p:sp>
    </p:spTree>
    <p:extLst>
      <p:ext uri="{BB962C8B-B14F-4D97-AF65-F5344CB8AC3E}">
        <p14:creationId xmlns:p14="http://schemas.microsoft.com/office/powerpoint/2010/main" val="257930263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7572</TotalTime>
  <Words>192</Words>
  <Application>Microsoft Office PowerPoint</Application>
  <PresentationFormat>Widescreen</PresentationFormat>
  <Paragraphs>37</Paragraphs>
  <Slides>4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Arial</vt:lpstr>
      <vt:lpstr>Arial Black</vt:lpstr>
      <vt:lpstr>Calibri</vt:lpstr>
      <vt:lpstr>Times New Roman</vt:lpstr>
      <vt:lpstr>Custom Design</vt:lpstr>
      <vt:lpstr>AUV Docking Persistent Operations</vt:lpstr>
      <vt:lpstr>AUV Docking  Components</vt:lpstr>
      <vt:lpstr>AUV Docking Dock - Subsea Interface </vt:lpstr>
      <vt:lpstr>AUV Docking Dock – Topside by Victron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Brett Hobson</dc:creator>
  <cp:lastModifiedBy>Brett Hobson</cp:lastModifiedBy>
  <cp:revision>5</cp:revision>
  <dcterms:created xsi:type="dcterms:W3CDTF">2025-09-26T17:08:38Z</dcterms:created>
  <dcterms:modified xsi:type="dcterms:W3CDTF">2026-02-16T23:08:27Z</dcterms:modified>
</cp:coreProperties>
</file>