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quicktime"/>
  <Default Extension="rels" ContentType="application/vnd.openxmlformats-package.relationships+xml"/>
  <Default Extension="xml" ContentType="application/xml"/>
  <Default Extension="tif" ContentType="image/tiff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458" r:id="rId2"/>
    <p:sldId id="540" r:id="rId3"/>
    <p:sldId id="537" r:id="rId4"/>
    <p:sldId id="539" r:id="rId5"/>
    <p:sldId id="436" r:id="rId6"/>
    <p:sldId id="503" r:id="rId7"/>
    <p:sldId id="519" r:id="rId8"/>
    <p:sldId id="511" r:id="rId9"/>
    <p:sldId id="541" r:id="rId10"/>
    <p:sldId id="521" r:id="rId11"/>
    <p:sldId id="523" r:id="rId12"/>
    <p:sldId id="524" r:id="rId13"/>
    <p:sldId id="514" r:id="rId14"/>
    <p:sldId id="531" r:id="rId15"/>
    <p:sldId id="529" r:id="rId16"/>
    <p:sldId id="530" r:id="rId17"/>
    <p:sldId id="517" r:id="rId18"/>
    <p:sldId id="532" r:id="rId19"/>
    <p:sldId id="534" r:id="rId20"/>
    <p:sldId id="518" r:id="rId21"/>
    <p:sldId id="535" r:id="rId22"/>
    <p:sldId id="542" r:id="rId23"/>
    <p:sldId id="525" r:id="rId24"/>
    <p:sldId id="533" r:id="rId25"/>
    <p:sldId id="543" r:id="rId26"/>
    <p:sldId id="492" r:id="rId27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B47"/>
    <a:srgbClr val="004261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278" autoAdjust="0"/>
    <p:restoredTop sz="82024"/>
  </p:normalViewPr>
  <p:slideViewPr>
    <p:cSldViewPr snapToGrid="0" snapToObjects="1">
      <p:cViewPr varScale="1">
        <p:scale>
          <a:sx n="138" d="100"/>
          <a:sy n="138" d="100"/>
        </p:scale>
        <p:origin x="108" y="13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88" d="100"/>
        <a:sy n="188" d="100"/>
      </p:scale>
      <p:origin x="0" y="0"/>
    </p:cViewPr>
  </p:sorterViewPr>
  <p:notesViewPr>
    <p:cSldViewPr snapToGrid="0" snapToObjects="1">
      <p:cViewPr varScale="1">
        <p:scale>
          <a:sx n="163" d="100"/>
          <a:sy n="163" d="100"/>
        </p:scale>
        <p:origin x="2944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7B325A-EC6B-1D4B-ADA3-6BAA2DEED7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F31AE-72B4-9844-A70D-1B4E8E5074A4}" type="datetimeFigureOut">
              <a:rPr lang="en-US" smtClean="0">
                <a:latin typeface="Arial" panose="020B0604020202020204" pitchFamily="34" charset="0"/>
              </a:rPr>
              <a:t>6/3/2024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936A98-DCD5-DF4B-A673-C1EB57B57CB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4C8898-87D8-D44E-B51F-EE52F41657F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76F6E1-82FA-B345-903A-2084F24B31E0}" type="slidenum">
              <a:rPr lang="en-US" smtClean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B6E2CF94-8FB6-F843-B170-21A31506637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0439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90DC1977-F70E-FD4E-AAD5-9EF2CC54E998}" type="datetimeFigureOut">
              <a:rPr lang="en-US" smtClean="0"/>
              <a:pPr/>
              <a:t>6/3/2024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AC3D73A8-64CC-4E41-885D-56FF3DA44E7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240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3927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7270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8091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59551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0897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4389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0055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3707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85311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9FB4E9-75B0-2D4D-A266-C3F9C644ADA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4357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57441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Replace with more</a:t>
            </a:r>
            <a:r>
              <a:rPr lang="en-US" baseline="0" dirty="0"/>
              <a:t> recent video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1266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14955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730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9C14E82-CC0F-8D4C-A29B-CED0AAE947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7222"/>
          <a:stretch/>
        </p:blipFill>
        <p:spPr>
          <a:xfrm>
            <a:off x="0" y="129810"/>
            <a:ext cx="12192000" cy="67281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2798064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2840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0AC4382-2C01-7B47-A513-58074808A31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719262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794A81-C6BF-154A-9A5B-40AD0E981F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776470"/>
            <a:ext cx="1812234" cy="139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250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983924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ntent-with-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5065776"/>
            <a:ext cx="5181600" cy="1161288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5065773"/>
            <a:ext cx="5181600" cy="1161289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5191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643ED-15A6-A34E-92EA-DBC0D748B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54101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57224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1113E-9882-EE48-9196-F57FC1213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6A9D55-D28B-7B40-A5DC-D7AF20BBB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633DE6-8E4C-C34D-85FE-A0A4F9ADBF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94866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CBFB9-C146-AE42-ABE7-A17384229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C301FE-0B54-8644-9318-943E74F2B7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3A447E-B890-8449-BA08-5973A38936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54679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459" y="274849"/>
            <a:ext cx="10971097" cy="114349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710623" y="2129715"/>
            <a:ext cx="5395777" cy="396694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7829" y="2129715"/>
            <a:ext cx="5395776" cy="39669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42339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E8379-E34A-7C90-4EAC-0648E9C33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E68B34-7F59-01F5-EA6D-0C16193E01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6320B9-A769-6BEE-E8D5-E3AC3E3B6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F2D95-5DA0-D14D-840A-1C27A8EAD7DC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4A61A6-3AE8-32C4-92AD-917FE18FB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334BCC-D532-6A19-81F4-A49A67F2B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1005E-0A50-5E47-B7F5-9D10660131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196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Dark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5940106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604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D01108-E200-C846-9410-855C69A368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1724" y="5848862"/>
            <a:ext cx="3915033" cy="72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042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10896"/>
            <a:ext cx="10680192" cy="621792"/>
          </a:xfrm>
        </p:spPr>
        <p:txBody>
          <a:bodyPr anchor="t">
            <a:normAutofit/>
          </a:bodyPr>
          <a:lstStyle>
            <a:lvl1pPr algn="l">
              <a:defRPr sz="2800" b="1">
                <a:solidFill>
                  <a:srgbClr val="00426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A5AA2F-F167-774C-976A-216F94FF4B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9808" y="6071616"/>
            <a:ext cx="10680192" cy="32004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7366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50087-7F35-C149-8CCC-868895653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A0183-F42B-9642-B6B4-7CE8D4E31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2637"/>
            <a:ext cx="10515600" cy="47958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B18710F-5752-3041-ABB0-70AAF289D0C6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44526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9124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- Dark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08CC86-87AE-5648-80C0-94CEEA449B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89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2447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peaker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D5C2A7-A3CE-A747-8C5D-D8C4B84E46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6DF286-98B5-9540-B77E-3EB8A01C51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876483"/>
            <a:ext cx="1812234" cy="13957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181100"/>
            <a:ext cx="10515600" cy="1092200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305296"/>
            <a:ext cx="10515600" cy="149517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2531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A0EBA8-353E-A144-A37D-FE74D5382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2B1F67-4823-2841-8D0E-C799FCA68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02637"/>
            <a:ext cx="10515600" cy="49743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45CD5-CC97-4047-AF1E-94FCCEE7F7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09923" y="6382064"/>
            <a:ext cx="1543878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MBARI.org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C93F5E-6F7E-BD4C-A8DD-F5E395828DE9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E83C0B-85E9-9B4F-969D-6972CD24060D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838200" y="6310940"/>
            <a:ext cx="2342322" cy="43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279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3" r:id="rId2"/>
    <p:sldLayoutId id="2147483714" r:id="rId3"/>
    <p:sldLayoutId id="2147483649" r:id="rId4"/>
    <p:sldLayoutId id="2147483650" r:id="rId5"/>
    <p:sldLayoutId id="2147483651" r:id="rId6"/>
    <p:sldLayoutId id="2147483710" r:id="rId7"/>
    <p:sldLayoutId id="2147483711" r:id="rId8"/>
    <p:sldLayoutId id="2147483707" r:id="rId9"/>
    <p:sldLayoutId id="2147483706" r:id="rId10"/>
    <p:sldLayoutId id="2147483652" r:id="rId11"/>
    <p:sldLayoutId id="2147483705" r:id="rId12"/>
    <p:sldLayoutId id="2147483654" r:id="rId13"/>
    <p:sldLayoutId id="2147483655" r:id="rId14"/>
    <p:sldLayoutId id="2147483656" r:id="rId15"/>
    <p:sldLayoutId id="2147483657" r:id="rId16"/>
    <p:sldLayoutId id="2147483702" r:id="rId17"/>
    <p:sldLayoutId id="2147483715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rgbClr val="00426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744" userDrawn="1">
          <p15:clr>
            <a:srgbClr val="F26B43"/>
          </p15:clr>
        </p15:guide>
        <p15:guide id="4" orient="horz" pos="3888" userDrawn="1">
          <p15:clr>
            <a:srgbClr val="F26B43"/>
          </p15:clr>
        </p15:guide>
        <p15:guide id="5" pos="528" userDrawn="1">
          <p15:clr>
            <a:srgbClr val="F26B43"/>
          </p15:clr>
        </p15:guide>
        <p15:guide id="6" pos="7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8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3.jpg"/><Relationship Id="rId4" Type="http://schemas.openxmlformats.org/officeDocument/2006/relationships/image" Target="../media/image4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jpg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164" y="609600"/>
            <a:ext cx="10908389" cy="5320145"/>
          </a:xfrm>
          <a:effectLst/>
        </p:spPr>
        <p:txBody>
          <a:bodyPr>
            <a:noAutofit/>
          </a:bodyPr>
          <a:lstStyle/>
          <a:p>
            <a:pPr algn="ctr"/>
            <a:r>
              <a:rPr lang="en-US" sz="4400" dirty="0"/>
              <a:t>AUV Docking and Wave-Energy Conversion for Extended Deployments</a:t>
            </a: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r>
              <a:rPr lang="en-US" sz="4400" dirty="0"/>
              <a:t>Andrew Hamilton </a:t>
            </a:r>
            <a:br>
              <a:rPr lang="en-US" sz="2800" dirty="0"/>
            </a:br>
            <a:endParaRPr lang="en-US" sz="2800" b="0" dirty="0"/>
          </a:p>
        </p:txBody>
      </p:sp>
    </p:spTree>
    <p:extLst>
      <p:ext uri="{BB962C8B-B14F-4D97-AF65-F5344CB8AC3E}">
        <p14:creationId xmlns:p14="http://schemas.microsoft.com/office/powerpoint/2010/main" val="2230012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7602E-1001-963A-BBF7-A8ED64B44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662" y="-79454"/>
            <a:ext cx="11346537" cy="853374"/>
          </a:xfrm>
        </p:spPr>
        <p:txBody>
          <a:bodyPr anchor="b">
            <a:normAutofit fontScale="90000"/>
          </a:bodyPr>
          <a:lstStyle/>
          <a:p>
            <a:r>
              <a:rPr lang="en-US" sz="3200" b="0" dirty="0"/>
              <a:t>Imaging Flow </a:t>
            </a:r>
            <a:r>
              <a:rPr lang="en-US" sz="3200" b="0" dirty="0" err="1"/>
              <a:t>Cytobot</a:t>
            </a:r>
            <a:r>
              <a:rPr lang="en-US" sz="3200" b="0" dirty="0"/>
              <a:t> On Wave-Energy Buoy (2022, 2023, 2024)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F5D7E8C-FEEF-59B8-6BE8-0D3991A0DE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38" t="2932" r="11913" b="4604"/>
          <a:stretch/>
        </p:blipFill>
        <p:spPr bwMode="auto">
          <a:xfrm>
            <a:off x="441261" y="948353"/>
            <a:ext cx="2519565" cy="51357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5686F25-FC77-9DBC-AF44-AF0D67CD3AD1}"/>
              </a:ext>
            </a:extLst>
          </p:cNvPr>
          <p:cNvSpPr txBox="1"/>
          <p:nvPr/>
        </p:nvSpPr>
        <p:spPr>
          <a:xfrm>
            <a:off x="0" y="6105402"/>
            <a:ext cx="15994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Photo: McLane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D66B05E-A70E-9AF8-0E17-D4865C114498}"/>
              </a:ext>
            </a:extLst>
          </p:cNvPr>
          <p:cNvGrpSpPr/>
          <p:nvPr/>
        </p:nvGrpSpPr>
        <p:grpSpPr>
          <a:xfrm>
            <a:off x="3540038" y="1142858"/>
            <a:ext cx="3955635" cy="4196888"/>
            <a:chOff x="5120583" y="3265511"/>
            <a:chExt cx="3527012" cy="3673668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F855F27-6BAF-DDB5-3F3E-89241ADDC76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6767" y="3265511"/>
              <a:ext cx="3470828" cy="367366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A2146D09-3A78-13E0-CAFC-0F353F474D3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34807" y="6292848"/>
              <a:ext cx="386527" cy="181724"/>
            </a:xfrm>
            <a:prstGeom prst="line">
              <a:avLst/>
            </a:prstGeom>
            <a:ln w="57150">
              <a:solidFill>
                <a:schemeClr val="accent2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6ECD22B-3D6F-8AD2-2D37-448D22C4DB94}"/>
                </a:ext>
              </a:extLst>
            </p:cNvPr>
            <p:cNvSpPr txBox="1"/>
            <p:nvPr/>
          </p:nvSpPr>
          <p:spPr>
            <a:xfrm>
              <a:off x="5120583" y="6292848"/>
              <a:ext cx="10790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venir Next" panose="020B0503020202020204" pitchFamily="34" charset="0"/>
                </a:rPr>
                <a:t>Intake</a:t>
              </a:r>
              <a:endParaRPr lang="en-US" sz="1400" b="1" dirty="0">
                <a:latin typeface="Avenir Next" panose="020B0503020202020204" pitchFamily="34" charset="0"/>
              </a:endParaRPr>
            </a:p>
          </p:txBody>
        </p:sp>
      </p:grpSp>
      <p:sp>
        <p:nvSpPr>
          <p:cNvPr id="30" name="Content Placeholder 29">
            <a:extLst>
              <a:ext uri="{FF2B5EF4-FFF2-40B4-BE49-F238E27FC236}">
                <a16:creationId xmlns:a16="http://schemas.microsoft.com/office/drawing/2014/main" id="{7BFED7AB-3EFC-9482-FA2C-020CDD0D11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08843" y="1123875"/>
            <a:ext cx="4383157" cy="26946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>
                <a:latin typeface="Avenir Next" panose="020B0503020202020204" pitchFamily="34" charset="0"/>
              </a:rPr>
              <a:t>Sampling </a:t>
            </a:r>
            <a:r>
              <a:rPr lang="en-US" sz="2000" b="1" dirty="0" err="1">
                <a:latin typeface="Avenir Next" panose="020B0503020202020204" pitchFamily="34" charset="0"/>
              </a:rPr>
              <a:t>freq</a:t>
            </a:r>
            <a:r>
              <a:rPr lang="en-US" sz="2000" dirty="0">
                <a:latin typeface="Avenir Next" panose="020B0503020202020204" pitchFamily="34" charset="0"/>
              </a:rPr>
              <a:t>: 20-30 mins</a:t>
            </a:r>
          </a:p>
          <a:p>
            <a:pPr marL="0" indent="0">
              <a:buNone/>
            </a:pPr>
            <a:r>
              <a:rPr lang="en-US" sz="2000" b="1" dirty="0">
                <a:latin typeface="Avenir Next" panose="020B0503020202020204" pitchFamily="34" charset="0"/>
              </a:rPr>
              <a:t>Sampling Vol</a:t>
            </a:r>
            <a:r>
              <a:rPr lang="en-US" sz="2000" dirty="0">
                <a:latin typeface="Avenir Next" panose="020B0503020202020204" pitchFamily="34" charset="0"/>
              </a:rPr>
              <a:t>: ~5 ml</a:t>
            </a:r>
          </a:p>
          <a:p>
            <a:pPr marL="0" indent="0">
              <a:buNone/>
            </a:pPr>
            <a:r>
              <a:rPr lang="en-US" sz="2000" b="1" dirty="0">
                <a:latin typeface="Avenir Next" panose="020B0503020202020204" pitchFamily="34" charset="0"/>
              </a:rPr>
              <a:t>Size Range</a:t>
            </a:r>
            <a:r>
              <a:rPr lang="en-US" sz="2000" dirty="0">
                <a:latin typeface="Avenir Next" panose="020B0503020202020204" pitchFamily="34" charset="0"/>
              </a:rPr>
              <a:t>: &lt;10 </a:t>
            </a:r>
            <a:r>
              <a:rPr lang="en-US" sz="2000" dirty="0" err="1">
                <a:latin typeface="Avenir Next" panose="020B0503020202020204" pitchFamily="34" charset="0"/>
              </a:rPr>
              <a:t>μm</a:t>
            </a:r>
            <a:r>
              <a:rPr lang="en-US" sz="2000" dirty="0">
                <a:latin typeface="Avenir Next" panose="020B0503020202020204" pitchFamily="34" charset="0"/>
              </a:rPr>
              <a:t> to 150 </a:t>
            </a:r>
            <a:r>
              <a:rPr lang="en-US" sz="2000" dirty="0" err="1">
                <a:latin typeface="Avenir Next" panose="020B0503020202020204" pitchFamily="34" charset="0"/>
              </a:rPr>
              <a:t>μm</a:t>
            </a:r>
            <a:endParaRPr lang="en-US" sz="2000" dirty="0">
              <a:latin typeface="Avenir Next" panose="020B0503020202020204" pitchFamily="34" charset="0"/>
            </a:endParaRPr>
          </a:p>
          <a:p>
            <a:pPr marL="0" indent="0">
              <a:buNone/>
            </a:pPr>
            <a:r>
              <a:rPr lang="en-US" sz="2000" b="1" dirty="0">
                <a:latin typeface="Avenir Next" panose="020B0503020202020204" pitchFamily="34" charset="0"/>
              </a:rPr>
              <a:t>Image Resolution</a:t>
            </a:r>
            <a:r>
              <a:rPr lang="en-US" sz="2000" dirty="0">
                <a:latin typeface="Avenir Next" panose="020B0503020202020204" pitchFamily="34" charset="0"/>
              </a:rPr>
              <a:t>: ∼ 3.4 pixels/micron </a:t>
            </a:r>
          </a:p>
          <a:p>
            <a:pPr marL="0" indent="0">
              <a:buNone/>
            </a:pPr>
            <a:endParaRPr lang="en-US" sz="2000" dirty="0">
              <a:latin typeface="Avenir Next" panose="020B0503020202020204" pitchFamily="34" charset="0"/>
            </a:endParaRPr>
          </a:p>
          <a:p>
            <a:pPr marL="0" indent="0">
              <a:buNone/>
            </a:pPr>
            <a:r>
              <a:rPr lang="en-US" sz="2000" b="1" dirty="0">
                <a:latin typeface="Avenir Next" panose="020B0503020202020204" pitchFamily="34" charset="0"/>
              </a:rPr>
              <a:t>1000s of images generated every hour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080BB48-03F9-ECFC-70C5-B3142ED99E54}"/>
              </a:ext>
            </a:extLst>
          </p:cNvPr>
          <p:cNvSpPr txBox="1"/>
          <p:nvPr/>
        </p:nvSpPr>
        <p:spPr>
          <a:xfrm>
            <a:off x="7960332" y="4022902"/>
            <a:ext cx="26516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~ 1GB per Day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CDB0D6-5007-1520-A193-DB7FA9FA1BB5}"/>
              </a:ext>
            </a:extLst>
          </p:cNvPr>
          <p:cNvSpPr txBox="1"/>
          <p:nvPr/>
        </p:nvSpPr>
        <p:spPr>
          <a:xfrm>
            <a:off x="7960332" y="4752458"/>
            <a:ext cx="19602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~ 45 Watts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B6A5D4-BAD6-3D62-B0EB-25EE56C28F8B}"/>
              </a:ext>
            </a:extLst>
          </p:cNvPr>
          <p:cNvSpPr txBox="1"/>
          <p:nvPr/>
        </p:nvSpPr>
        <p:spPr>
          <a:xfrm>
            <a:off x="4886711" y="5951514"/>
            <a:ext cx="61558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Patrick Daniel (</a:t>
            </a:r>
            <a:r>
              <a:rPr lang="en-US" sz="2800" b="1" dirty="0" err="1"/>
              <a:t>Kudela</a:t>
            </a:r>
            <a:r>
              <a:rPr lang="en-US" sz="2800" b="1" dirty="0"/>
              <a:t> Lab / UCSC)</a:t>
            </a:r>
          </a:p>
        </p:txBody>
      </p:sp>
    </p:spTree>
    <p:extLst>
      <p:ext uri="{BB962C8B-B14F-4D97-AF65-F5344CB8AC3E}">
        <p14:creationId xmlns:p14="http://schemas.microsoft.com/office/powerpoint/2010/main" val="3870184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1A73A0F-99B2-B843-6CEF-4CF97AA365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842" y="362834"/>
            <a:ext cx="4724153" cy="6069107"/>
          </a:xfrm>
          <a:prstGeom prst="rect">
            <a:avLst/>
          </a:prstGeom>
        </p:spPr>
      </p:pic>
      <p:pic>
        <p:nvPicPr>
          <p:cNvPr id="5" name="Picture 4" descr="Chart&#10;&#10;Description automatically generated">
            <a:extLst>
              <a:ext uri="{FF2B5EF4-FFF2-40B4-BE49-F238E27FC236}">
                <a16:creationId xmlns:a16="http://schemas.microsoft.com/office/drawing/2014/main" id="{AE6C13B0-2E45-F6D8-AC9C-56672B643C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0122" y="1563970"/>
            <a:ext cx="6020748" cy="501491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26F6835-DE4A-698E-BE0F-572540953133}"/>
              </a:ext>
            </a:extLst>
          </p:cNvPr>
          <p:cNvSpPr txBox="1"/>
          <p:nvPr/>
        </p:nvSpPr>
        <p:spPr>
          <a:xfrm>
            <a:off x="567311" y="554366"/>
            <a:ext cx="4055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>
                <a:solidFill>
                  <a:schemeClr val="bg1"/>
                </a:solidFill>
              </a:rPr>
              <a:t>Chaetoceros</a:t>
            </a:r>
            <a:r>
              <a:rPr lang="en-US" sz="3200" b="1" dirty="0">
                <a:solidFill>
                  <a:schemeClr val="bg1"/>
                </a:solidFill>
              </a:rPr>
              <a:t> Bloom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A33162-ADB3-4291-B070-7313E1481CC9}"/>
              </a:ext>
            </a:extLst>
          </p:cNvPr>
          <p:cNvSpPr/>
          <p:nvPr/>
        </p:nvSpPr>
        <p:spPr>
          <a:xfrm>
            <a:off x="6718659" y="3931583"/>
            <a:ext cx="15824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>
                <a:solidFill>
                  <a:schemeClr val="bg1"/>
                </a:solidFill>
                <a:latin typeface=""/>
              </a:rPr>
              <a:t>Chaetoceros</a:t>
            </a:r>
            <a:endParaRPr lang="en-US" b="1" dirty="0">
              <a:solidFill>
                <a:schemeClr val="bg1"/>
              </a:solidFill>
              <a:latin typeface="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8F0E1DD-8014-C0AF-AB2C-34799D3DAD30}"/>
              </a:ext>
            </a:extLst>
          </p:cNvPr>
          <p:cNvSpPr/>
          <p:nvPr/>
        </p:nvSpPr>
        <p:spPr>
          <a:xfrm>
            <a:off x="340659" y="286871"/>
            <a:ext cx="4869589" cy="6208295"/>
          </a:xfrm>
          <a:prstGeom prst="rect">
            <a:avLst/>
          </a:prstGeom>
          <a:noFill/>
          <a:ln w="76200">
            <a:solidFill>
              <a:srgbClr val="DBCA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16319C6-854F-CCE5-B759-293FA06B07DC}"/>
              </a:ext>
            </a:extLst>
          </p:cNvPr>
          <p:cNvCxnSpPr>
            <a:cxnSpLocks/>
          </p:cNvCxnSpPr>
          <p:nvPr/>
        </p:nvCxnSpPr>
        <p:spPr>
          <a:xfrm>
            <a:off x="5210248" y="286871"/>
            <a:ext cx="1289164" cy="3110516"/>
          </a:xfrm>
          <a:prstGeom prst="line">
            <a:avLst/>
          </a:prstGeom>
          <a:ln w="76200">
            <a:solidFill>
              <a:srgbClr val="DBCA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66B0D9E-ADFD-CBF0-870E-9F06E81B52BB}"/>
              </a:ext>
            </a:extLst>
          </p:cNvPr>
          <p:cNvCxnSpPr>
            <a:cxnSpLocks/>
          </p:cNvCxnSpPr>
          <p:nvPr/>
        </p:nvCxnSpPr>
        <p:spPr>
          <a:xfrm flipV="1">
            <a:off x="5203178" y="4823012"/>
            <a:ext cx="1296234" cy="1672154"/>
          </a:xfrm>
          <a:prstGeom prst="line">
            <a:avLst/>
          </a:prstGeom>
          <a:ln w="76200">
            <a:solidFill>
              <a:srgbClr val="DBCA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0520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497B6D6-39A7-3D76-7545-34DF090E63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23" t="7930" r="10481" b="7882"/>
          <a:stretch/>
        </p:blipFill>
        <p:spPr>
          <a:xfrm>
            <a:off x="2810106" y="267628"/>
            <a:ext cx="5553309" cy="6103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6116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2.jpg">
            <a:extLst>
              <a:ext uri="{FF2B5EF4-FFF2-40B4-BE49-F238E27FC236}">
                <a16:creationId xmlns:a16="http://schemas.microsoft.com/office/drawing/2014/main" id="{E22B37E0-4D5F-4B10-8382-C540C8B23AB6}"/>
              </a:ext>
            </a:extLst>
          </p:cNvPr>
          <p:cNvPicPr/>
          <p:nvPr/>
        </p:nvPicPr>
        <p:blipFill>
          <a:blip r:embed="rId3"/>
          <a:srcRect l="24136" t="9749" r="24136" b="14109"/>
          <a:stretch>
            <a:fillRect/>
          </a:stretch>
        </p:blipFill>
        <p:spPr>
          <a:xfrm>
            <a:off x="5536047" y="317810"/>
            <a:ext cx="6144322" cy="6428678"/>
          </a:xfrm>
          <a:prstGeom prst="rect">
            <a:avLst/>
          </a:prstGeom>
          <a:ln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79BA427-C22A-45C2-BD19-F7CC8240773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44" t="12811" r="12586" b="7986"/>
          <a:stretch/>
        </p:blipFill>
        <p:spPr>
          <a:xfrm>
            <a:off x="732971" y="1473200"/>
            <a:ext cx="3345543" cy="485502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0D1AB4B-A79D-47EC-8162-94666454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247" y="317810"/>
            <a:ext cx="10515600" cy="608910"/>
          </a:xfrm>
        </p:spPr>
        <p:txBody>
          <a:bodyPr>
            <a:normAutofit/>
          </a:bodyPr>
          <a:lstStyle/>
          <a:p>
            <a:r>
              <a:rPr lang="en-US" sz="3200" dirty="0"/>
              <a:t>Underwater Vehicle Docking</a:t>
            </a:r>
          </a:p>
        </p:txBody>
      </p:sp>
    </p:spTree>
    <p:extLst>
      <p:ext uri="{BB962C8B-B14F-4D97-AF65-F5344CB8AC3E}">
        <p14:creationId xmlns:p14="http://schemas.microsoft.com/office/powerpoint/2010/main" val="29884619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rm Demo in Lab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/>
          <a:stretch/>
        </p:blipFill>
        <p:spPr>
          <a:xfrm>
            <a:off x="752475" y="247649"/>
            <a:ext cx="109728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850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93985"/>
            <a:ext cx="10515600" cy="608910"/>
          </a:xfrm>
        </p:spPr>
        <p:txBody>
          <a:bodyPr>
            <a:normAutofit/>
          </a:bodyPr>
          <a:lstStyle/>
          <a:p>
            <a:r>
              <a:rPr lang="en-US" sz="3600" dirty="0" err="1"/>
              <a:t>Niobicon</a:t>
            </a:r>
            <a:r>
              <a:rPr lang="en-US" sz="3600" dirty="0"/>
              <a:t> technology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45970" y="1330694"/>
            <a:ext cx="1136503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Patented and developed by Northrop-Grumman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Uses pure niobium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Thin film isolates niobium in water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Can allow axial and rotary motion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Limited to 60 V and moderate power</a:t>
            </a:r>
          </a:p>
          <a:p>
            <a:pPr lvl="2"/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1026" name="Picture 2" descr="Niobium-Based Connector Technology Licensed to Monterey Bay Aquarium Research Institute MBAR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2262" y="2955687"/>
            <a:ext cx="6164568" cy="3608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96970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04" t="18335"/>
          <a:stretch/>
        </p:blipFill>
        <p:spPr>
          <a:xfrm rot="5400000">
            <a:off x="8770611" y="1225719"/>
            <a:ext cx="2676165" cy="335222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63" t="5028" r="25551" b="6336"/>
          <a:stretch/>
        </p:blipFill>
        <p:spPr>
          <a:xfrm>
            <a:off x="4144151" y="1563750"/>
            <a:ext cx="3713198" cy="3666196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</p:spPr>
        <p:txBody>
          <a:bodyPr>
            <a:normAutofit/>
          </a:bodyPr>
          <a:lstStyle/>
          <a:p>
            <a:r>
              <a:rPr lang="en-US" sz="3600" dirty="0"/>
              <a:t>Power Transfer Device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7" t="22293" r="7302" b="6596"/>
          <a:stretch/>
        </p:blipFill>
        <p:spPr>
          <a:xfrm rot="5400000">
            <a:off x="-135144" y="2407262"/>
            <a:ext cx="3919107" cy="237979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108282" y="4278015"/>
            <a:ext cx="2333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4261"/>
                </a:solidFill>
              </a:rPr>
              <a:t>Niobium “brushes”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0" y="5439666"/>
            <a:ext cx="2952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4261"/>
                </a:solidFill>
              </a:rPr>
              <a:t>Spring loaded niobium brushes inside clamp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0783" y="5716665"/>
            <a:ext cx="2333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4261"/>
                </a:solidFill>
              </a:rPr>
              <a:t>Charge rod</a:t>
            </a:r>
          </a:p>
        </p:txBody>
      </p:sp>
    </p:spTree>
    <p:extLst>
      <p:ext uri="{BB962C8B-B14F-4D97-AF65-F5344CB8AC3E}">
        <p14:creationId xmlns:p14="http://schemas.microsoft.com/office/powerpoint/2010/main" val="22827482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ocked_w_Dock_light">
            <a:hlinkClick r:id="" action="ppaction://media"/>
            <a:extLst>
              <a:ext uri="{FF2B5EF4-FFF2-40B4-BE49-F238E27FC236}">
                <a16:creationId xmlns:a16="http://schemas.microsoft.com/office/drawing/2014/main" id="{D8352F08-D190-489F-A473-EA79D2274BE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646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63C7625-B872-4D5D-A1B5-7964674AC6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897" y="-9621"/>
            <a:ext cx="9608344" cy="686762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C89FCE7-8491-4CDD-90E4-6C18824F6B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7944"/>
          <a:stretch/>
        </p:blipFill>
        <p:spPr>
          <a:xfrm>
            <a:off x="0" y="-293973"/>
            <a:ext cx="12194376" cy="7464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250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ACF878-31FF-4895-9B5D-4A4C18F15F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872" y="432981"/>
            <a:ext cx="8141262" cy="526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900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C732FEE2-2758-4AD5-94E4-022437387F6F}"/>
              </a:ext>
            </a:extLst>
          </p:cNvPr>
          <p:cNvSpPr/>
          <p:nvPr/>
        </p:nvSpPr>
        <p:spPr>
          <a:xfrm>
            <a:off x="209973" y="1642411"/>
            <a:ext cx="4382347" cy="992416"/>
          </a:xfrm>
          <a:prstGeom prst="rect">
            <a:avLst/>
          </a:prstGeom>
          <a:solidFill>
            <a:schemeClr val="bg1">
              <a:lumMod val="95000"/>
              <a:alpha val="3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13FE8DA-93C0-777A-A524-7DDF3A0AB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715" y="232779"/>
            <a:ext cx="8275232" cy="608910"/>
          </a:xfrm>
        </p:spPr>
        <p:txBody>
          <a:bodyPr>
            <a:normAutofit/>
          </a:bodyPr>
          <a:lstStyle/>
          <a:p>
            <a:r>
              <a:rPr lang="en-US" sz="3600" b="0" u="sng" dirty="0"/>
              <a:t>Persistent Presence – Near and Far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56B2A231-19D8-940C-B522-B1050F13922E}"/>
              </a:ext>
            </a:extLst>
          </p:cNvPr>
          <p:cNvSpPr txBox="1">
            <a:spLocks/>
          </p:cNvSpPr>
          <p:nvPr/>
        </p:nvSpPr>
        <p:spPr>
          <a:xfrm>
            <a:off x="112295" y="1313801"/>
            <a:ext cx="4672264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en-US" sz="3200" dirty="0">
                <a:solidFill>
                  <a:schemeClr val="accent1"/>
                </a:solidFill>
              </a:rPr>
              <a:t>Technology</a:t>
            </a:r>
            <a:r>
              <a:rPr lang="en-US" altLang="en-US" sz="3200" dirty="0">
                <a:solidFill>
                  <a:srgbClr val="002060"/>
                </a:solidFill>
              </a:rPr>
              <a:t> needed:</a:t>
            </a:r>
          </a:p>
          <a:p>
            <a:endParaRPr lang="en-US" sz="3200" b="0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18D56651-2719-0BDF-006C-4EBA38D5D5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715" y="1642411"/>
            <a:ext cx="6972300" cy="1786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/>
          <a:lstStyle>
            <a:lvl1pPr marL="342900" indent="-342900" defTabSz="1306513">
              <a:spcBef>
                <a:spcPct val="20000"/>
              </a:spcBef>
              <a:buChar char="•"/>
              <a:defRPr sz="4600">
                <a:solidFill>
                  <a:srgbClr val="000066"/>
                </a:solidFill>
                <a:latin typeface="Arial" charset="0"/>
              </a:defRPr>
            </a:lvl1pPr>
            <a:lvl2pPr marL="1062038" indent="-409575" defTabSz="1306513">
              <a:spcBef>
                <a:spcPct val="20000"/>
              </a:spcBef>
              <a:buChar char="–"/>
              <a:defRPr sz="4000">
                <a:solidFill>
                  <a:srgbClr val="000066"/>
                </a:solidFill>
                <a:latin typeface="Arial" charset="0"/>
              </a:defRPr>
            </a:lvl2pPr>
            <a:lvl3pPr marL="1633538" indent="-327025" defTabSz="1306513">
              <a:spcBef>
                <a:spcPct val="20000"/>
              </a:spcBef>
              <a:buChar char="•"/>
              <a:defRPr sz="3400">
                <a:solidFill>
                  <a:srgbClr val="000066"/>
                </a:solidFill>
                <a:latin typeface="Arial" charset="0"/>
              </a:defRPr>
            </a:lvl3pPr>
            <a:lvl4pPr marL="2286000" indent="-327025" defTabSz="1306513">
              <a:spcBef>
                <a:spcPct val="20000"/>
              </a:spcBef>
              <a:buChar char="–"/>
              <a:defRPr sz="2900">
                <a:solidFill>
                  <a:srgbClr val="000066"/>
                </a:solidFill>
                <a:latin typeface="Arial" charset="0"/>
              </a:defRPr>
            </a:lvl4pPr>
            <a:lvl5pPr marL="2938463" indent="-325438" defTabSz="1306513">
              <a:spcBef>
                <a:spcPct val="20000"/>
              </a:spcBef>
              <a:buChar char="»"/>
              <a:defRPr sz="2900">
                <a:solidFill>
                  <a:srgbClr val="000066"/>
                </a:solidFill>
                <a:latin typeface="Arial" charset="0"/>
              </a:defRPr>
            </a:lvl5pPr>
            <a:lvl6pPr marL="33956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6pPr>
            <a:lvl7pPr marL="38528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7pPr>
            <a:lvl8pPr marL="43100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8pPr>
            <a:lvl9pPr marL="47672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>
                <a:solidFill>
                  <a:srgbClr val="002060"/>
                </a:solidFill>
              </a:rPr>
              <a:t>Vehicles (Capability, Reliability)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>
                <a:solidFill>
                  <a:srgbClr val="002060"/>
                </a:solidFill>
              </a:rPr>
              <a:t>Autonomy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>
                <a:solidFill>
                  <a:srgbClr val="002060"/>
                </a:solidFill>
              </a:rPr>
              <a:t>Instrumentation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endParaRPr lang="en-US" altLang="en-US" sz="2400" b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400" dirty="0">
                <a:solidFill>
                  <a:srgbClr val="002060"/>
                </a:solidFill>
              </a:rPr>
              <a:t>Energy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>
                <a:solidFill>
                  <a:srgbClr val="002060"/>
                </a:solidFill>
              </a:rPr>
              <a:t>Communications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endParaRPr lang="en-US" altLang="en-US" sz="2400" b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400" dirty="0">
                <a:solidFill>
                  <a:srgbClr val="002060"/>
                </a:solidFill>
              </a:rPr>
              <a:t>Docking Capability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34C0DC1-7795-467F-900E-20FA58866D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7087" y="2052315"/>
            <a:ext cx="5862328" cy="3908218"/>
          </a:xfrm>
          <a:prstGeom prst="rect">
            <a:avLst/>
          </a:prstGeom>
        </p:spPr>
      </p:pic>
      <p:sp>
        <p:nvSpPr>
          <p:cNvPr id="3" name="Arrow: Right 2">
            <a:extLst>
              <a:ext uri="{FF2B5EF4-FFF2-40B4-BE49-F238E27FC236}">
                <a16:creationId xmlns:a16="http://schemas.microsoft.com/office/drawing/2014/main" id="{3364D127-4A69-4C4A-9FFE-B9E93173C882}"/>
              </a:ext>
            </a:extLst>
          </p:cNvPr>
          <p:cNvSpPr/>
          <p:nvPr/>
        </p:nvSpPr>
        <p:spPr>
          <a:xfrm rot="1976922">
            <a:off x="4680274" y="2356397"/>
            <a:ext cx="1333564" cy="3586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938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lh7-us.googleusercontent.com/_JYr86RghfCGmgK9HHtokc_g4VZwdLWb5xZt8lcwkwu65P6_-Db-Pfq9VotjdpZBIBEU2ChTtXmgw-gYWopolH0RIFs-rBeKhpL8fFK90NqnOHhS93y9VuVI76jcLFVXFi_sII0ocoyI1ArAPtWGNflK0w=s2048">
            <a:extLst>
              <a:ext uri="{FF2B5EF4-FFF2-40B4-BE49-F238E27FC236}">
                <a16:creationId xmlns:a16="http://schemas.microsoft.com/office/drawing/2014/main" id="{5AEC0D63-1B59-4524-AE34-46EBB00BAC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7" t="13200" r="7354" b="13938"/>
          <a:stretch/>
        </p:blipFill>
        <p:spPr bwMode="auto">
          <a:xfrm>
            <a:off x="260062" y="164474"/>
            <a:ext cx="11234232" cy="6693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91492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535939B6-39E9-404B-8EDD-5FD459EF5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714" y="232779"/>
            <a:ext cx="11161903" cy="608910"/>
          </a:xfrm>
        </p:spPr>
        <p:txBody>
          <a:bodyPr>
            <a:normAutofit fontScale="90000"/>
          </a:bodyPr>
          <a:lstStyle/>
          <a:p>
            <a:r>
              <a:rPr lang="en-US" sz="3600" b="0" u="sng" dirty="0"/>
              <a:t>Repeat Transects – Monique </a:t>
            </a:r>
            <a:r>
              <a:rPr lang="en-US" sz="3600" b="0" u="sng" dirty="0" err="1"/>
              <a:t>Messie</a:t>
            </a:r>
            <a:r>
              <a:rPr lang="en-US" sz="3600" b="0" u="sng" dirty="0"/>
              <a:t> &amp; Steve Haddock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F8E0336-AFB4-4D72-8A2A-EA7C0DA15B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3672" y="1013817"/>
            <a:ext cx="4585840" cy="5465492"/>
          </a:xfrm>
          <a:prstGeom prst="rect">
            <a:avLst/>
          </a:prstGeom>
        </p:spPr>
      </p:pic>
      <p:pic>
        <p:nvPicPr>
          <p:cNvPr id="1028" name="Picture 4" descr="https://lh7-us.googleusercontent.com/3tfd7DEMTMh3BN70DHFAcQLwMfxLQMfacOhv2J3wMGcJjoKqr6Mb3P02ToxaxQwhWW4UCBcQpXafiRrn4BI3awPGOxF0unTgAorZVvOIpcB3fggd1zJOqFKk5yz1-Otaa-CHNVhmatQHWyB8IYixaK6KXQ=s2048">
            <a:extLst>
              <a:ext uri="{FF2B5EF4-FFF2-40B4-BE49-F238E27FC236}">
                <a16:creationId xmlns:a16="http://schemas.microsoft.com/office/drawing/2014/main" id="{A86B95B8-0AE4-4148-B946-5159D4D416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7" y="1106181"/>
            <a:ext cx="7215530" cy="3789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76828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62C0E05-4318-4037-973D-BAF757E87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745" y="225513"/>
            <a:ext cx="10515600" cy="608910"/>
          </a:xfrm>
        </p:spPr>
        <p:txBody>
          <a:bodyPr>
            <a:normAutofit/>
          </a:bodyPr>
          <a:lstStyle/>
          <a:p>
            <a:r>
              <a:rPr lang="en-US" sz="3600" b="0" dirty="0"/>
              <a:t>Docking - Mars Deployment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2A91A9-17C2-478E-ACDB-3F883637E1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222" y="834423"/>
            <a:ext cx="7496920" cy="5515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6776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2.jpg">
            <a:extLst>
              <a:ext uri="{FF2B5EF4-FFF2-40B4-BE49-F238E27FC236}">
                <a16:creationId xmlns:a16="http://schemas.microsoft.com/office/drawing/2014/main" id="{5B736E4E-95C8-4F77-8D13-C9B8831BCBFA}"/>
              </a:ext>
            </a:extLst>
          </p:cNvPr>
          <p:cNvPicPr/>
          <p:nvPr/>
        </p:nvPicPr>
        <p:blipFill>
          <a:blip r:embed="rId2"/>
          <a:srcRect l="24136" t="9749" r="24136" b="14109"/>
          <a:stretch>
            <a:fillRect/>
          </a:stretch>
        </p:blipFill>
        <p:spPr>
          <a:xfrm>
            <a:off x="771524" y="979566"/>
            <a:ext cx="5386725" cy="5766922"/>
          </a:xfrm>
          <a:prstGeom prst="rect">
            <a:avLst/>
          </a:prstGeom>
          <a:ln/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109B039-73BD-43B5-A3CA-8243A1D4E8B2}"/>
              </a:ext>
            </a:extLst>
          </p:cNvPr>
          <p:cNvSpPr/>
          <p:nvPr/>
        </p:nvSpPr>
        <p:spPr>
          <a:xfrm>
            <a:off x="592931" y="1393031"/>
            <a:ext cx="2493169" cy="8429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4407376-8186-45C0-BAEE-6531E0E5AFB2}"/>
              </a:ext>
            </a:extLst>
          </p:cNvPr>
          <p:cNvSpPr/>
          <p:nvPr/>
        </p:nvSpPr>
        <p:spPr>
          <a:xfrm>
            <a:off x="2666999" y="1101122"/>
            <a:ext cx="3140869" cy="8429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62C0E05-4318-4037-973D-BAF757E87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0524" y="279357"/>
            <a:ext cx="8749383" cy="608910"/>
          </a:xfrm>
        </p:spPr>
        <p:txBody>
          <a:bodyPr>
            <a:normAutofit/>
          </a:bodyPr>
          <a:lstStyle/>
          <a:p>
            <a:r>
              <a:rPr lang="en-US" sz="3600" b="0" dirty="0"/>
              <a:t>Docking/Wave-Energy Combination </a:t>
            </a: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3D6F3A8A-E1BE-44FF-B661-6B9A450A51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057" y="158734"/>
            <a:ext cx="1923976" cy="632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2115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62C0E05-4318-4037-973D-BAF757E87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88" y="370656"/>
            <a:ext cx="10515600" cy="608910"/>
          </a:xfrm>
        </p:spPr>
        <p:txBody>
          <a:bodyPr>
            <a:normAutofit/>
          </a:bodyPr>
          <a:lstStyle/>
          <a:p>
            <a:r>
              <a:rPr lang="en-US" sz="3600" b="0" dirty="0"/>
              <a:t>Distributed Acoustic Sensing – Power and Comms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126405-E7A1-4EE1-8FB9-7EC230663C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61" y="1351217"/>
            <a:ext cx="6254407" cy="41555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FAA020B-E9DD-4216-8153-2031E7A0FA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8643"/>
          <a:stretch/>
        </p:blipFill>
        <p:spPr>
          <a:xfrm>
            <a:off x="6415096" y="1045028"/>
            <a:ext cx="5536386" cy="163965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1F0D2E5-C09C-4F30-A3D1-7404A68F22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3231" y="3251199"/>
            <a:ext cx="5140115" cy="339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15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9D7DEDE-130E-4BBE-BD25-51033A5215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347" y="431247"/>
            <a:ext cx="9483305" cy="5890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0449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3F351F4-BACE-7C9D-B7BB-A595AB248F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513" y="-613568"/>
            <a:ext cx="13182600" cy="7294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800" dirty="0">
              <a:solidFill>
                <a:schemeClr val="accent1"/>
              </a:solidFill>
            </a:endParaRPr>
          </a:p>
          <a:p>
            <a:endParaRPr lang="en-US" altLang="en-US" sz="2800" dirty="0">
              <a:solidFill>
                <a:schemeClr val="accent1"/>
              </a:solidFill>
            </a:endParaRPr>
          </a:p>
          <a:p>
            <a:r>
              <a:rPr lang="en-US" altLang="en-US" sz="2400" dirty="0">
                <a:solidFill>
                  <a:schemeClr val="accent1"/>
                </a:solidFill>
              </a:rPr>
              <a:t> </a:t>
            </a:r>
          </a:p>
          <a:p>
            <a:r>
              <a:rPr lang="en-US" altLang="en-US" sz="2400" dirty="0">
                <a:solidFill>
                  <a:schemeClr val="accent1"/>
                </a:solidFill>
              </a:rPr>
              <a:t> - François </a:t>
            </a:r>
            <a:r>
              <a:rPr lang="en-US" altLang="en-US" sz="2400" dirty="0" err="1">
                <a:solidFill>
                  <a:schemeClr val="accent1"/>
                </a:solidFill>
              </a:rPr>
              <a:t>Cazenave</a:t>
            </a:r>
            <a:endParaRPr lang="en-US" altLang="en-US" sz="2400" dirty="0">
              <a:solidFill>
                <a:schemeClr val="accent1"/>
              </a:solidFill>
            </a:endParaRPr>
          </a:p>
          <a:p>
            <a:r>
              <a:rPr lang="en-US" altLang="en-US" sz="2400" dirty="0">
                <a:solidFill>
                  <a:schemeClr val="accent1"/>
                </a:solidFill>
              </a:rPr>
              <a:t> - Scott Jensen</a:t>
            </a:r>
          </a:p>
          <a:p>
            <a:r>
              <a:rPr lang="en-US" altLang="en-US" sz="2400" dirty="0">
                <a:solidFill>
                  <a:schemeClr val="accent1"/>
                </a:solidFill>
              </a:rPr>
              <a:t> - Michael Anderson</a:t>
            </a:r>
          </a:p>
          <a:p>
            <a:r>
              <a:rPr lang="en-US" altLang="en-US" sz="2400" dirty="0">
                <a:solidFill>
                  <a:schemeClr val="accent1"/>
                </a:solidFill>
              </a:rPr>
              <a:t> - Jon Erickson</a:t>
            </a:r>
          </a:p>
          <a:p>
            <a:r>
              <a:rPr lang="en-US" altLang="en-US" sz="2400" dirty="0">
                <a:solidFill>
                  <a:schemeClr val="accent1"/>
                </a:solidFill>
              </a:rPr>
              <a:t> - Rich Henthorn</a:t>
            </a:r>
          </a:p>
          <a:p>
            <a:r>
              <a:rPr lang="en-US" altLang="en-US" sz="2400" dirty="0">
                <a:solidFill>
                  <a:schemeClr val="accent1"/>
                </a:solidFill>
              </a:rPr>
              <a:t> - Eric Martin</a:t>
            </a:r>
          </a:p>
          <a:p>
            <a:r>
              <a:rPr lang="en-US" altLang="en-US" sz="2400" dirty="0">
                <a:solidFill>
                  <a:schemeClr val="accent1"/>
                </a:solidFill>
              </a:rPr>
              <a:t> - Denis </a:t>
            </a:r>
            <a:r>
              <a:rPr lang="en-US" altLang="en-US" sz="2400" dirty="0" err="1">
                <a:solidFill>
                  <a:schemeClr val="accent1"/>
                </a:solidFill>
              </a:rPr>
              <a:t>Klimov</a:t>
            </a:r>
            <a:endParaRPr lang="en-US" altLang="en-US" sz="2400" dirty="0">
              <a:solidFill>
                <a:schemeClr val="accent1"/>
              </a:solidFill>
            </a:endParaRPr>
          </a:p>
          <a:p>
            <a:r>
              <a:rPr lang="en-US" altLang="en-US" sz="2400" dirty="0">
                <a:solidFill>
                  <a:schemeClr val="accent1"/>
                </a:solidFill>
              </a:rPr>
              <a:t> - Rob McEwen</a:t>
            </a:r>
          </a:p>
          <a:p>
            <a:r>
              <a:rPr lang="en-US" altLang="en-US" sz="2400" dirty="0">
                <a:solidFill>
                  <a:schemeClr val="accent1"/>
                </a:solidFill>
              </a:rPr>
              <a:t> - Jose </a:t>
            </a:r>
            <a:r>
              <a:rPr lang="en-US" altLang="en-US" sz="2400" dirty="0" err="1">
                <a:solidFill>
                  <a:schemeClr val="accent1"/>
                </a:solidFill>
              </a:rPr>
              <a:t>Rosal</a:t>
            </a:r>
            <a:endParaRPr lang="en-US" altLang="en-US" sz="2400" dirty="0">
              <a:solidFill>
                <a:schemeClr val="accent1"/>
              </a:solidFill>
            </a:endParaRPr>
          </a:p>
          <a:p>
            <a:r>
              <a:rPr lang="en-US" altLang="en-US" sz="2400" dirty="0">
                <a:solidFill>
                  <a:schemeClr val="accent1"/>
                </a:solidFill>
              </a:rPr>
              <a:t> - James McClure</a:t>
            </a:r>
          </a:p>
          <a:p>
            <a:r>
              <a:rPr lang="en-US" altLang="en-US" sz="2400" dirty="0">
                <a:solidFill>
                  <a:schemeClr val="accent1"/>
                </a:solidFill>
              </a:rPr>
              <a:t> - Brian </a:t>
            </a:r>
            <a:r>
              <a:rPr lang="en-US" altLang="en-US" sz="2400" dirty="0" err="1">
                <a:solidFill>
                  <a:schemeClr val="accent1"/>
                </a:solidFill>
              </a:rPr>
              <a:t>Kieft</a:t>
            </a:r>
            <a:endParaRPr lang="en-US" altLang="en-US" sz="2400" dirty="0">
              <a:solidFill>
                <a:schemeClr val="accent1"/>
              </a:solidFill>
            </a:endParaRPr>
          </a:p>
          <a:p>
            <a:r>
              <a:rPr lang="en-US" altLang="en-US" sz="2400" dirty="0">
                <a:solidFill>
                  <a:schemeClr val="accent1"/>
                </a:solidFill>
              </a:rPr>
              <a:t> - Quinn </a:t>
            </a:r>
            <a:r>
              <a:rPr lang="en-US" altLang="en-US" sz="2400" dirty="0" err="1">
                <a:solidFill>
                  <a:schemeClr val="accent1"/>
                </a:solidFill>
              </a:rPr>
              <a:t>Shemet</a:t>
            </a:r>
            <a:endParaRPr lang="en-US" altLang="en-US" sz="2400" dirty="0">
              <a:solidFill>
                <a:schemeClr val="accent1"/>
              </a:solidFill>
            </a:endParaRPr>
          </a:p>
          <a:p>
            <a:r>
              <a:rPr lang="en-US" altLang="en-US" sz="2400" dirty="0">
                <a:solidFill>
                  <a:schemeClr val="accent1"/>
                </a:solidFill>
              </a:rPr>
              <a:t> - Brett Hobson</a:t>
            </a:r>
          </a:p>
          <a:p>
            <a:r>
              <a:rPr lang="en-US" altLang="en-US" sz="2400" dirty="0">
                <a:solidFill>
                  <a:schemeClr val="accent1"/>
                </a:solidFill>
              </a:rPr>
              <a:t> - Monique </a:t>
            </a:r>
            <a:r>
              <a:rPr lang="en-US" altLang="en-US" sz="2400" dirty="0" err="1">
                <a:solidFill>
                  <a:schemeClr val="accent1"/>
                </a:solidFill>
              </a:rPr>
              <a:t>Messie</a:t>
            </a:r>
            <a:endParaRPr lang="en-US" altLang="en-US" sz="2400" dirty="0">
              <a:solidFill>
                <a:schemeClr val="accent1"/>
              </a:solidFill>
            </a:endParaRPr>
          </a:p>
          <a:p>
            <a:r>
              <a:rPr lang="en-US" altLang="en-US" sz="2400" dirty="0">
                <a:solidFill>
                  <a:schemeClr val="accent1"/>
                </a:solidFill>
              </a:rPr>
              <a:t> - Steve Haddock </a:t>
            </a:r>
          </a:p>
          <a:p>
            <a:endParaRPr lang="en-US" altLang="en-US" sz="2800" dirty="0">
              <a:solidFill>
                <a:schemeClr val="accent1"/>
              </a:solidFill>
            </a:endParaRP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8E35948D-8A2F-8370-7F8F-A7CDA70810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2448" y="3535705"/>
            <a:ext cx="4711197" cy="3140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7AE8439F-0511-629C-1C34-AF74347EA3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4745" y="479427"/>
            <a:ext cx="4133850" cy="273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0A4A07D-5C8C-51C0-8F11-1DCA9C8894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207" y="467063"/>
            <a:ext cx="4133850" cy="2756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BD48E98-B5D6-4D1F-AED3-E7DACAE92B8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271" r="26188"/>
          <a:stretch/>
        </p:blipFill>
        <p:spPr>
          <a:xfrm rot="5400000">
            <a:off x="8111377" y="3017593"/>
            <a:ext cx="3484849" cy="4049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743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DDE92F2-5FF3-4FE1-BC78-49405255E050}"/>
              </a:ext>
            </a:extLst>
          </p:cNvPr>
          <p:cNvSpPr/>
          <p:nvPr/>
        </p:nvSpPr>
        <p:spPr>
          <a:xfrm>
            <a:off x="257253" y="2868918"/>
            <a:ext cx="4382347" cy="873452"/>
          </a:xfrm>
          <a:prstGeom prst="rect">
            <a:avLst/>
          </a:prstGeom>
          <a:solidFill>
            <a:schemeClr val="bg1">
              <a:lumMod val="95000"/>
              <a:alpha val="3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13FE8DA-93C0-777A-A524-7DDF3A0AB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715" y="232779"/>
            <a:ext cx="8275232" cy="608910"/>
          </a:xfrm>
        </p:spPr>
        <p:txBody>
          <a:bodyPr>
            <a:normAutofit/>
          </a:bodyPr>
          <a:lstStyle/>
          <a:p>
            <a:r>
              <a:rPr lang="en-US" sz="3600" b="0" u="sng" dirty="0"/>
              <a:t>Persistent Presence – Near and Far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56B2A231-19D8-940C-B522-B1050F13922E}"/>
              </a:ext>
            </a:extLst>
          </p:cNvPr>
          <p:cNvSpPr txBox="1">
            <a:spLocks/>
          </p:cNvSpPr>
          <p:nvPr/>
        </p:nvSpPr>
        <p:spPr>
          <a:xfrm>
            <a:off x="112295" y="1313801"/>
            <a:ext cx="4672264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en-US" sz="3200" dirty="0">
                <a:solidFill>
                  <a:schemeClr val="accent1"/>
                </a:solidFill>
              </a:rPr>
              <a:t>Technology</a:t>
            </a:r>
            <a:r>
              <a:rPr lang="en-US" altLang="en-US" sz="3200" dirty="0">
                <a:solidFill>
                  <a:srgbClr val="002060"/>
                </a:solidFill>
              </a:rPr>
              <a:t> needed:</a:t>
            </a:r>
          </a:p>
          <a:p>
            <a:endParaRPr lang="en-US" sz="3200" b="0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18D56651-2719-0BDF-006C-4EBA38D5D5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715" y="1642411"/>
            <a:ext cx="6972300" cy="1786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/>
          <a:lstStyle>
            <a:lvl1pPr marL="342900" indent="-342900" defTabSz="1306513">
              <a:spcBef>
                <a:spcPct val="20000"/>
              </a:spcBef>
              <a:buChar char="•"/>
              <a:defRPr sz="4600">
                <a:solidFill>
                  <a:srgbClr val="000066"/>
                </a:solidFill>
                <a:latin typeface="Arial" charset="0"/>
              </a:defRPr>
            </a:lvl1pPr>
            <a:lvl2pPr marL="1062038" indent="-409575" defTabSz="1306513">
              <a:spcBef>
                <a:spcPct val="20000"/>
              </a:spcBef>
              <a:buChar char="–"/>
              <a:defRPr sz="4000">
                <a:solidFill>
                  <a:srgbClr val="000066"/>
                </a:solidFill>
                <a:latin typeface="Arial" charset="0"/>
              </a:defRPr>
            </a:lvl2pPr>
            <a:lvl3pPr marL="1633538" indent="-327025" defTabSz="1306513">
              <a:spcBef>
                <a:spcPct val="20000"/>
              </a:spcBef>
              <a:buChar char="•"/>
              <a:defRPr sz="3400">
                <a:solidFill>
                  <a:srgbClr val="000066"/>
                </a:solidFill>
                <a:latin typeface="Arial" charset="0"/>
              </a:defRPr>
            </a:lvl3pPr>
            <a:lvl4pPr marL="2286000" indent="-327025" defTabSz="1306513">
              <a:spcBef>
                <a:spcPct val="20000"/>
              </a:spcBef>
              <a:buChar char="–"/>
              <a:defRPr sz="2900">
                <a:solidFill>
                  <a:srgbClr val="000066"/>
                </a:solidFill>
                <a:latin typeface="Arial" charset="0"/>
              </a:defRPr>
            </a:lvl4pPr>
            <a:lvl5pPr marL="2938463" indent="-325438" defTabSz="1306513">
              <a:spcBef>
                <a:spcPct val="20000"/>
              </a:spcBef>
              <a:buChar char="»"/>
              <a:defRPr sz="2900">
                <a:solidFill>
                  <a:srgbClr val="000066"/>
                </a:solidFill>
                <a:latin typeface="Arial" charset="0"/>
              </a:defRPr>
            </a:lvl5pPr>
            <a:lvl6pPr marL="33956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6pPr>
            <a:lvl7pPr marL="38528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7pPr>
            <a:lvl8pPr marL="43100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8pPr>
            <a:lvl9pPr marL="47672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>
                <a:solidFill>
                  <a:srgbClr val="002060"/>
                </a:solidFill>
              </a:rPr>
              <a:t>Vehicles (Capability, Reliability)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>
                <a:solidFill>
                  <a:srgbClr val="002060"/>
                </a:solidFill>
              </a:rPr>
              <a:t>Autonomy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>
                <a:solidFill>
                  <a:srgbClr val="002060"/>
                </a:solidFill>
              </a:rPr>
              <a:t>Instrumentation</a:t>
            </a: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altLang="en-US" sz="2000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400" dirty="0">
                <a:solidFill>
                  <a:srgbClr val="002060"/>
                </a:solidFill>
              </a:rPr>
              <a:t>Energy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>
                <a:solidFill>
                  <a:srgbClr val="002060"/>
                </a:solidFill>
              </a:rPr>
              <a:t>Communications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endParaRPr lang="en-US" altLang="en-US" sz="2000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400" dirty="0">
                <a:solidFill>
                  <a:srgbClr val="002060"/>
                </a:solidFill>
              </a:rPr>
              <a:t>Docking Capability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721FBA20-EF1B-406D-892A-C6B4EBD9B7AE}"/>
              </a:ext>
            </a:extLst>
          </p:cNvPr>
          <p:cNvSpPr/>
          <p:nvPr/>
        </p:nvSpPr>
        <p:spPr>
          <a:xfrm>
            <a:off x="4800020" y="2929031"/>
            <a:ext cx="1648272" cy="2523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6">
            <a:extLst>
              <a:ext uri="{FF2B5EF4-FFF2-40B4-BE49-F238E27FC236}">
                <a16:creationId xmlns:a16="http://schemas.microsoft.com/office/drawing/2014/main" id="{F3E5716C-129D-4958-BC07-B0C1AA1AE6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1457" y="855493"/>
            <a:ext cx="1677799" cy="5518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1" descr="pbanimation">
            <a:extLst>
              <a:ext uri="{FF2B5EF4-FFF2-40B4-BE49-F238E27FC236}">
                <a16:creationId xmlns:a16="http://schemas.microsoft.com/office/drawing/2014/main" id="{F6E2EE52-99D2-4A0C-A51B-D27479125B6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8914" y="1285544"/>
            <a:ext cx="2689974" cy="4566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527D9ED-9F7D-43A0-87B4-FAC0757B27C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35" t="23075" r="29513" b="29598"/>
          <a:stretch/>
        </p:blipFill>
        <p:spPr>
          <a:xfrm>
            <a:off x="4410331" y="3886241"/>
            <a:ext cx="1760221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832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1B0EB5C9-B344-4BCD-A55C-705168126ED5}"/>
              </a:ext>
            </a:extLst>
          </p:cNvPr>
          <p:cNvSpPr/>
          <p:nvPr/>
        </p:nvSpPr>
        <p:spPr>
          <a:xfrm>
            <a:off x="257253" y="3916680"/>
            <a:ext cx="4382347" cy="608910"/>
          </a:xfrm>
          <a:prstGeom prst="rect">
            <a:avLst/>
          </a:prstGeom>
          <a:solidFill>
            <a:schemeClr val="bg1">
              <a:lumMod val="95000"/>
              <a:alpha val="3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13FE8DA-93C0-777A-A524-7DDF3A0AB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715" y="232779"/>
            <a:ext cx="8275232" cy="608910"/>
          </a:xfrm>
        </p:spPr>
        <p:txBody>
          <a:bodyPr>
            <a:normAutofit/>
          </a:bodyPr>
          <a:lstStyle/>
          <a:p>
            <a:r>
              <a:rPr lang="en-US" sz="3600" b="0" u="sng" dirty="0"/>
              <a:t>Persistent Presence – Near and Far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56B2A231-19D8-940C-B522-B1050F13922E}"/>
              </a:ext>
            </a:extLst>
          </p:cNvPr>
          <p:cNvSpPr txBox="1">
            <a:spLocks/>
          </p:cNvSpPr>
          <p:nvPr/>
        </p:nvSpPr>
        <p:spPr>
          <a:xfrm>
            <a:off x="112295" y="1313801"/>
            <a:ext cx="4672264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en-US" sz="3200" dirty="0">
                <a:solidFill>
                  <a:schemeClr val="accent1"/>
                </a:solidFill>
              </a:rPr>
              <a:t>Technology</a:t>
            </a:r>
            <a:r>
              <a:rPr lang="en-US" altLang="en-US" sz="3200" dirty="0">
                <a:solidFill>
                  <a:srgbClr val="002060"/>
                </a:solidFill>
              </a:rPr>
              <a:t> needed:</a:t>
            </a:r>
          </a:p>
          <a:p>
            <a:endParaRPr lang="en-US" sz="3200" b="0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18D56651-2719-0BDF-006C-4EBA38D5D5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715" y="1642411"/>
            <a:ext cx="6972300" cy="1786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/>
          <a:lstStyle>
            <a:lvl1pPr marL="342900" indent="-342900" defTabSz="1306513">
              <a:spcBef>
                <a:spcPct val="20000"/>
              </a:spcBef>
              <a:buChar char="•"/>
              <a:defRPr sz="4600">
                <a:solidFill>
                  <a:srgbClr val="000066"/>
                </a:solidFill>
                <a:latin typeface="Arial" charset="0"/>
              </a:defRPr>
            </a:lvl1pPr>
            <a:lvl2pPr marL="1062038" indent="-409575" defTabSz="1306513">
              <a:spcBef>
                <a:spcPct val="20000"/>
              </a:spcBef>
              <a:buChar char="–"/>
              <a:defRPr sz="4000">
                <a:solidFill>
                  <a:srgbClr val="000066"/>
                </a:solidFill>
                <a:latin typeface="Arial" charset="0"/>
              </a:defRPr>
            </a:lvl2pPr>
            <a:lvl3pPr marL="1633538" indent="-327025" defTabSz="1306513">
              <a:spcBef>
                <a:spcPct val="20000"/>
              </a:spcBef>
              <a:buChar char="•"/>
              <a:defRPr sz="3400">
                <a:solidFill>
                  <a:srgbClr val="000066"/>
                </a:solidFill>
                <a:latin typeface="Arial" charset="0"/>
              </a:defRPr>
            </a:lvl3pPr>
            <a:lvl4pPr marL="2286000" indent="-327025" defTabSz="1306513">
              <a:spcBef>
                <a:spcPct val="20000"/>
              </a:spcBef>
              <a:buChar char="–"/>
              <a:defRPr sz="2900">
                <a:solidFill>
                  <a:srgbClr val="000066"/>
                </a:solidFill>
                <a:latin typeface="Arial" charset="0"/>
              </a:defRPr>
            </a:lvl4pPr>
            <a:lvl5pPr marL="2938463" indent="-325438" defTabSz="1306513">
              <a:spcBef>
                <a:spcPct val="20000"/>
              </a:spcBef>
              <a:buChar char="»"/>
              <a:defRPr sz="2900">
                <a:solidFill>
                  <a:srgbClr val="000066"/>
                </a:solidFill>
                <a:latin typeface="Arial" charset="0"/>
              </a:defRPr>
            </a:lvl5pPr>
            <a:lvl6pPr marL="33956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6pPr>
            <a:lvl7pPr marL="38528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7pPr>
            <a:lvl8pPr marL="43100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8pPr>
            <a:lvl9pPr marL="47672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>
                <a:solidFill>
                  <a:srgbClr val="002060"/>
                </a:solidFill>
              </a:rPr>
              <a:t>Vehicles (Capability, Reliability)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>
                <a:solidFill>
                  <a:srgbClr val="002060"/>
                </a:solidFill>
              </a:rPr>
              <a:t>Autonomy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>
                <a:solidFill>
                  <a:srgbClr val="002060"/>
                </a:solidFill>
              </a:rPr>
              <a:t>Instrumentation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endParaRPr lang="en-US" altLang="en-US" sz="2400" b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400" dirty="0">
                <a:solidFill>
                  <a:srgbClr val="002060"/>
                </a:solidFill>
              </a:rPr>
              <a:t>Energy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>
                <a:solidFill>
                  <a:srgbClr val="002060"/>
                </a:solidFill>
              </a:rPr>
              <a:t>Communications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endParaRPr lang="en-US" altLang="en-US" sz="2400" b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400" dirty="0">
                <a:solidFill>
                  <a:srgbClr val="002060"/>
                </a:solidFill>
              </a:rPr>
              <a:t>Docking Capability</a:t>
            </a: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6A2B7087-E3BE-4E46-9526-FFB72D9F75A4}"/>
              </a:ext>
            </a:extLst>
          </p:cNvPr>
          <p:cNvSpPr/>
          <p:nvPr/>
        </p:nvSpPr>
        <p:spPr>
          <a:xfrm>
            <a:off x="4836154" y="4103542"/>
            <a:ext cx="746760" cy="2523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image2.jpg">
            <a:extLst>
              <a:ext uri="{FF2B5EF4-FFF2-40B4-BE49-F238E27FC236}">
                <a16:creationId xmlns:a16="http://schemas.microsoft.com/office/drawing/2014/main" id="{FD206DAC-418D-4900-8CED-A192CB083625}"/>
              </a:ext>
            </a:extLst>
          </p:cNvPr>
          <p:cNvPicPr/>
          <p:nvPr/>
        </p:nvPicPr>
        <p:blipFill>
          <a:blip r:embed="rId3"/>
          <a:srcRect l="24136" t="9749" r="24136" b="14109"/>
          <a:stretch>
            <a:fillRect/>
          </a:stretch>
        </p:blipFill>
        <p:spPr>
          <a:xfrm>
            <a:off x="5779469" y="841689"/>
            <a:ext cx="5536956" cy="5960781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947769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1" descr="pbanimation">
            <a:extLst>
              <a:ext uri="{FF2B5EF4-FFF2-40B4-BE49-F238E27FC236}">
                <a16:creationId xmlns:a16="http://schemas.microsoft.com/office/drawing/2014/main" id="{A6619B22-24EA-43BF-ABF7-4B4AC81CF7D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128" y="1392691"/>
            <a:ext cx="2689974" cy="4566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C1C5D71-F2C2-4A21-A6B3-4485AB7DF2C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248" y="850592"/>
            <a:ext cx="3456432" cy="54679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ED81DF4-28AC-4FD9-8025-C5CB801E98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4959" y="390704"/>
            <a:ext cx="4557444" cy="607659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33F585A-10C3-496C-9F9F-6FE760CDA8AD}"/>
              </a:ext>
            </a:extLst>
          </p:cNvPr>
          <p:cNvSpPr/>
          <p:nvPr/>
        </p:nvSpPr>
        <p:spPr>
          <a:xfrm>
            <a:off x="287128" y="309110"/>
            <a:ext cx="52656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MBARI Wave-Energy Converter</a:t>
            </a:r>
          </a:p>
        </p:txBody>
      </p:sp>
    </p:spTree>
    <p:extLst>
      <p:ext uri="{BB962C8B-B14F-4D97-AF65-F5344CB8AC3E}">
        <p14:creationId xmlns:p14="http://schemas.microsoft.com/office/powerpoint/2010/main" val="17705530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moosII-1_pp">
            <a:extLst>
              <a:ext uri="{FF2B5EF4-FFF2-40B4-BE49-F238E27FC236}">
                <a16:creationId xmlns:a16="http://schemas.microsoft.com/office/drawing/2014/main" id="{C5279F60-68D1-63AD-3CF3-BEEC79450B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67" y="1266721"/>
            <a:ext cx="3214455" cy="4285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10">
            <a:extLst>
              <a:ext uri="{FF2B5EF4-FFF2-40B4-BE49-F238E27FC236}">
                <a16:creationId xmlns:a16="http://schemas.microsoft.com/office/drawing/2014/main" id="{BCA72F92-786A-3D3A-1A51-A684ECBA8A6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418604" y="1775791"/>
            <a:ext cx="653125" cy="55341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Box 11">
            <a:extLst>
              <a:ext uri="{FF2B5EF4-FFF2-40B4-BE49-F238E27FC236}">
                <a16:creationId xmlns:a16="http://schemas.microsoft.com/office/drawing/2014/main" id="{D781A215-66D4-80C6-F12E-205D898C6F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1730" y="1129058"/>
            <a:ext cx="3574774" cy="12003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000066"/>
                </a:solidFill>
              </a:rPr>
              <a:t>MBARI Mooring with</a:t>
            </a:r>
          </a:p>
          <a:p>
            <a:pPr algn="ctr"/>
            <a:r>
              <a:rPr lang="en-US" dirty="0">
                <a:solidFill>
                  <a:srgbClr val="000066"/>
                </a:solidFill>
              </a:rPr>
              <a:t>Wind and Solar Collection:</a:t>
            </a:r>
          </a:p>
          <a:p>
            <a:pPr algn="ctr"/>
            <a:r>
              <a:rPr lang="en-US" u="sng" dirty="0">
                <a:solidFill>
                  <a:srgbClr val="000066"/>
                </a:solidFill>
              </a:rPr>
              <a:t>Weight </a:t>
            </a:r>
            <a:r>
              <a:rPr lang="en-US" dirty="0">
                <a:solidFill>
                  <a:srgbClr val="000066"/>
                </a:solidFill>
              </a:rPr>
              <a:t>          </a:t>
            </a:r>
            <a:r>
              <a:rPr lang="en-US" u="sng" dirty="0">
                <a:solidFill>
                  <a:srgbClr val="000066"/>
                </a:solidFill>
              </a:rPr>
              <a:t>Avg. Power</a:t>
            </a:r>
          </a:p>
          <a:p>
            <a:r>
              <a:rPr lang="en-US" dirty="0">
                <a:solidFill>
                  <a:srgbClr val="000066"/>
                </a:solidFill>
              </a:rPr>
              <a:t>      5000lbs                50W</a:t>
            </a:r>
          </a:p>
        </p:txBody>
      </p:sp>
      <p:sp>
        <p:nvSpPr>
          <p:cNvPr id="7" name="Text Box 12">
            <a:extLst>
              <a:ext uri="{FF2B5EF4-FFF2-40B4-BE49-F238E27FC236}">
                <a16:creationId xmlns:a16="http://schemas.microsoft.com/office/drawing/2014/main" id="{4226FCF9-FD3B-F928-CE73-1888B054C1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1729" y="3328464"/>
            <a:ext cx="3468874" cy="92333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000066"/>
                </a:solidFill>
              </a:rPr>
              <a:t>Wave Power Buoy Prototype</a:t>
            </a:r>
          </a:p>
          <a:p>
            <a:pPr algn="ctr"/>
            <a:r>
              <a:rPr lang="en-US" u="sng" dirty="0">
                <a:solidFill>
                  <a:srgbClr val="000066"/>
                </a:solidFill>
              </a:rPr>
              <a:t>Weight </a:t>
            </a:r>
            <a:r>
              <a:rPr lang="en-US" dirty="0">
                <a:solidFill>
                  <a:srgbClr val="000066"/>
                </a:solidFill>
              </a:rPr>
              <a:t>          </a:t>
            </a:r>
            <a:r>
              <a:rPr lang="en-US" u="sng" dirty="0">
                <a:solidFill>
                  <a:srgbClr val="000066"/>
                </a:solidFill>
              </a:rPr>
              <a:t>Avg. Power</a:t>
            </a:r>
          </a:p>
          <a:p>
            <a:r>
              <a:rPr lang="en-US" dirty="0">
                <a:solidFill>
                  <a:srgbClr val="000066"/>
                </a:solidFill>
              </a:rPr>
              <a:t>    5000lbs         200W-300W</a:t>
            </a:r>
          </a:p>
        </p:txBody>
      </p:sp>
      <p:sp>
        <p:nvSpPr>
          <p:cNvPr id="8" name="Line 14">
            <a:extLst>
              <a:ext uri="{FF2B5EF4-FFF2-40B4-BE49-F238E27FC236}">
                <a16:creationId xmlns:a16="http://schemas.microsoft.com/office/drawing/2014/main" id="{0F752398-B921-F5A5-56C0-5852ECABCEE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553738" y="3429000"/>
            <a:ext cx="980847" cy="559904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pic>
        <p:nvPicPr>
          <p:cNvPr id="9" name="Picture 17" descr="pb-ocean-andy">
            <a:extLst>
              <a:ext uri="{FF2B5EF4-FFF2-40B4-BE49-F238E27FC236}">
                <a16:creationId xmlns:a16="http://schemas.microsoft.com/office/drawing/2014/main" id="{D9636B9F-42FA-EA94-FC20-CCEE1983F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34586" y="990600"/>
            <a:ext cx="2931927" cy="4972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6917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76F479A-1B47-C65A-893F-BF24F89CA997}"/>
              </a:ext>
            </a:extLst>
          </p:cNvPr>
          <p:cNvSpPr/>
          <p:nvPr/>
        </p:nvSpPr>
        <p:spPr>
          <a:xfrm>
            <a:off x="278917" y="251662"/>
            <a:ext cx="99055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u="sng" dirty="0">
                <a:solidFill>
                  <a:schemeClr val="tx2"/>
                </a:solidFill>
              </a:rPr>
              <a:t>Wave-Energy Conversion Technical Challenges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46375D-1EF3-892E-22AF-0B5B6FA2B341}"/>
              </a:ext>
            </a:extLst>
          </p:cNvPr>
          <p:cNvSpPr txBox="1"/>
          <p:nvPr/>
        </p:nvSpPr>
        <p:spPr>
          <a:xfrm>
            <a:off x="477077" y="1179442"/>
            <a:ext cx="1085353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itchFamily="2" charset="2"/>
              <a:buChar char="Ø"/>
            </a:pPr>
            <a:r>
              <a:rPr lang="en-US" sz="3600" dirty="0">
                <a:solidFill>
                  <a:schemeClr val="tx2"/>
                </a:solidFill>
              </a:rPr>
              <a:t>Reliability and Storm Survivability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2"/>
                </a:solidFill>
              </a:rPr>
              <a:t>3-5 Million wave cycles per year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2"/>
                </a:solidFill>
              </a:rPr>
              <a:t>1-2 Million meters of linear travel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2"/>
                </a:solidFill>
              </a:rPr>
              <a:t>Designed to maximize forces - extreme events</a:t>
            </a:r>
          </a:p>
        </p:txBody>
      </p:sp>
      <p:pic>
        <p:nvPicPr>
          <p:cNvPr id="5" name="Content Placeholder 7">
            <a:extLst>
              <a:ext uri="{FF2B5EF4-FFF2-40B4-BE49-F238E27FC236}">
                <a16:creationId xmlns:a16="http://schemas.microsoft.com/office/drawing/2014/main" id="{94D312C2-76ED-D9D5-E811-84EFAF1A16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6601"/>
          <a:stretch/>
        </p:blipFill>
        <p:spPr>
          <a:xfrm>
            <a:off x="7290138" y="3509856"/>
            <a:ext cx="4040470" cy="3096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579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A74483C-E812-440B-9A8E-0DA7662EE501}"/>
              </a:ext>
            </a:extLst>
          </p:cNvPr>
          <p:cNvSpPr txBox="1"/>
          <p:nvPr/>
        </p:nvSpPr>
        <p:spPr>
          <a:xfrm>
            <a:off x="2951549" y="378156"/>
            <a:ext cx="62889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2023 Deployment  - 232 Days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F225C2-6A0B-46AF-B4BD-CAF4CAFB03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41911"/>
            <a:ext cx="12192000" cy="417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564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82016E-AD7A-409B-8203-28C6CF976F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383" y="955601"/>
            <a:ext cx="11437233" cy="415039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8B09502-927F-4DE1-A9D9-FE7B335A8AA1}"/>
              </a:ext>
            </a:extLst>
          </p:cNvPr>
          <p:cNvSpPr txBox="1"/>
          <p:nvPr/>
        </p:nvSpPr>
        <p:spPr>
          <a:xfrm>
            <a:off x="2951549" y="378156"/>
            <a:ext cx="60837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2024 Deployment  - Ongoing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C05AFC-C061-4FF0-8FEF-902A7D292C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258" y="5102712"/>
            <a:ext cx="11154228" cy="1379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8438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14545</TotalTime>
  <Words>361</Words>
  <Application>Microsoft Office PowerPoint</Application>
  <PresentationFormat>Widescreen</PresentationFormat>
  <Paragraphs>109</Paragraphs>
  <Slides>26</Slides>
  <Notes>14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Avenir Next</vt:lpstr>
      <vt:lpstr>Courier New</vt:lpstr>
      <vt:lpstr>Wingdings</vt:lpstr>
      <vt:lpstr>Office Theme</vt:lpstr>
      <vt:lpstr>AUV Docking and Wave-Energy Conversion for Extended Deployments   Andrew Hamilton  </vt:lpstr>
      <vt:lpstr>Persistent Presence – Near and Far</vt:lpstr>
      <vt:lpstr>Persistent Presence – Near and Far</vt:lpstr>
      <vt:lpstr>Persistent Presence – Near and Far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Imaging Flow Cytobot On Wave-Energy Buoy (2022, 2023, 2024)</vt:lpstr>
      <vt:lpstr>PowerPoint Presentation</vt:lpstr>
      <vt:lpstr>PowerPoint Presentation</vt:lpstr>
      <vt:lpstr>Underwater Vehicle Docking</vt:lpstr>
      <vt:lpstr>PowerPoint Presentation</vt:lpstr>
      <vt:lpstr>Niobicon technology</vt:lpstr>
      <vt:lpstr>Power Transfer Device</vt:lpstr>
      <vt:lpstr>PowerPoint Presentation</vt:lpstr>
      <vt:lpstr>PowerPoint Presentation</vt:lpstr>
      <vt:lpstr>PowerPoint Presentation</vt:lpstr>
      <vt:lpstr>PowerPoint Presentation</vt:lpstr>
      <vt:lpstr>Repeat Transects – Monique Messie &amp; Steve Haddock</vt:lpstr>
      <vt:lpstr>Docking - Mars Deployment</vt:lpstr>
      <vt:lpstr>Docking/Wave-Energy Combination </vt:lpstr>
      <vt:lpstr>Distributed Acoustic Sensing – Power and Comms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Heidi Cullen</dc:creator>
  <cp:lastModifiedBy>Andrew Hamilton</cp:lastModifiedBy>
  <cp:revision>596</cp:revision>
  <cp:lastPrinted>2019-01-30T18:37:10Z</cp:lastPrinted>
  <dcterms:created xsi:type="dcterms:W3CDTF">2019-01-30T18:15:38Z</dcterms:created>
  <dcterms:modified xsi:type="dcterms:W3CDTF">2024-06-03T15:24:39Z</dcterms:modified>
</cp:coreProperties>
</file>