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458" r:id="rId2"/>
    <p:sldId id="540" r:id="rId3"/>
    <p:sldId id="537" r:id="rId4"/>
    <p:sldId id="539" r:id="rId5"/>
    <p:sldId id="553" r:id="rId6"/>
    <p:sldId id="546" r:id="rId7"/>
    <p:sldId id="549" r:id="rId8"/>
    <p:sldId id="547" r:id="rId9"/>
    <p:sldId id="548" r:id="rId10"/>
    <p:sldId id="550" r:id="rId11"/>
    <p:sldId id="551" r:id="rId12"/>
    <p:sldId id="545" r:id="rId13"/>
    <p:sldId id="555" r:id="rId14"/>
    <p:sldId id="558" r:id="rId15"/>
    <p:sldId id="559" r:id="rId16"/>
    <p:sldId id="521" r:id="rId17"/>
    <p:sldId id="554" r:id="rId18"/>
    <p:sldId id="556" r:id="rId19"/>
    <p:sldId id="557" r:id="rId20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B47"/>
    <a:srgbClr val="004261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78" autoAdjust="0"/>
    <p:restoredTop sz="82024"/>
  </p:normalViewPr>
  <p:slideViewPr>
    <p:cSldViewPr snapToGrid="0" snapToObjects="1">
      <p:cViewPr varScale="1">
        <p:scale>
          <a:sx n="130" d="100"/>
          <a:sy n="130" d="100"/>
        </p:scale>
        <p:origin x="138" y="3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1/25/2026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1/25/2026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927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8041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47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005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370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531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062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with more</a:t>
            </a:r>
            <a:r>
              <a:rPr lang="en-US" baseline="0" dirty="0"/>
              <a:t> recent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578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2849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5763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134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E8379-E34A-7C90-4EAC-0648E9C33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68B34-7F59-01F5-EA6D-0C16193E0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320B9-A769-6BEE-E8D5-E3AC3E3B6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1/25/2026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A61A6-3AE8-32C4-92AD-917FE18FB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34BCC-D532-6A19-81F4-A49A67F2B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9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  <p:sldLayoutId id="214748371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g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164" y="609600"/>
            <a:ext cx="10908389" cy="5320145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sz="4400" dirty="0"/>
              <a:t>Underwater Vehicle Docking for Extended Deployments</a:t>
            </a: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4400" dirty="0"/>
              <a:t>Andrew Hamilton </a:t>
            </a:r>
            <a:br>
              <a:rPr lang="en-US" sz="2800" dirty="0"/>
            </a:b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2230012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89FCE7-8491-4CDD-90E4-6C18824F6B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944"/>
          <a:stretch/>
        </p:blipFill>
        <p:spPr>
          <a:xfrm>
            <a:off x="-2376" y="0"/>
            <a:ext cx="12194376" cy="746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1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3C7625-B872-4D5D-A1B5-7964674AC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97" y="-9621"/>
            <a:ext cx="9608344" cy="686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40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2.jpg">
            <a:extLst>
              <a:ext uri="{FF2B5EF4-FFF2-40B4-BE49-F238E27FC236}">
                <a16:creationId xmlns:a16="http://schemas.microsoft.com/office/drawing/2014/main" id="{E22B37E0-4D5F-4B10-8382-C540C8B23AB6}"/>
              </a:ext>
            </a:extLst>
          </p:cNvPr>
          <p:cNvPicPr/>
          <p:nvPr/>
        </p:nvPicPr>
        <p:blipFill>
          <a:blip r:embed="rId3"/>
          <a:srcRect l="24136" t="9749" r="24136" b="14109"/>
          <a:stretch>
            <a:fillRect/>
          </a:stretch>
        </p:blipFill>
        <p:spPr>
          <a:xfrm>
            <a:off x="5536047" y="317810"/>
            <a:ext cx="6144322" cy="6428678"/>
          </a:xfrm>
          <a:prstGeom prst="rect">
            <a:avLst/>
          </a:prstGeom>
          <a:ln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9BA427-C22A-45C2-BD19-F7CC824077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4" t="12811" r="12586" b="7986"/>
          <a:stretch/>
        </p:blipFill>
        <p:spPr>
          <a:xfrm>
            <a:off x="732971" y="1473200"/>
            <a:ext cx="3345543" cy="485502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0D1AB4B-A79D-47EC-8162-94666454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47" y="317810"/>
            <a:ext cx="10515600" cy="608910"/>
          </a:xfrm>
        </p:spPr>
        <p:txBody>
          <a:bodyPr>
            <a:normAutofit/>
          </a:bodyPr>
          <a:lstStyle/>
          <a:p>
            <a:r>
              <a:rPr lang="en-US" sz="3200" dirty="0"/>
              <a:t>Underwater Vehicle Docking</a:t>
            </a:r>
          </a:p>
        </p:txBody>
      </p:sp>
    </p:spTree>
    <p:extLst>
      <p:ext uri="{BB962C8B-B14F-4D97-AF65-F5344CB8AC3E}">
        <p14:creationId xmlns:p14="http://schemas.microsoft.com/office/powerpoint/2010/main" val="434424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pbanimation">
            <a:extLst>
              <a:ext uri="{FF2B5EF4-FFF2-40B4-BE49-F238E27FC236}">
                <a16:creationId xmlns:a16="http://schemas.microsoft.com/office/drawing/2014/main" id="{A6619B22-24EA-43BF-ABF7-4B4AC81CF7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28" y="1392691"/>
            <a:ext cx="2689974" cy="456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1C5D71-F2C2-4A21-A6B3-4485AB7DF2C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8" y="850592"/>
            <a:ext cx="3456432" cy="54679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D81DF4-28AC-4FD9-8025-C5CB801E9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4959" y="390704"/>
            <a:ext cx="4557444" cy="60765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3F585A-10C3-496C-9F9F-6FE760CDA8AD}"/>
              </a:ext>
            </a:extLst>
          </p:cNvPr>
          <p:cNvSpPr/>
          <p:nvPr/>
        </p:nvSpPr>
        <p:spPr>
          <a:xfrm>
            <a:off x="287128" y="309110"/>
            <a:ext cx="52656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MBARI Wave-Energy Converter</a:t>
            </a:r>
          </a:p>
        </p:txBody>
      </p:sp>
    </p:spTree>
    <p:extLst>
      <p:ext uri="{BB962C8B-B14F-4D97-AF65-F5344CB8AC3E}">
        <p14:creationId xmlns:p14="http://schemas.microsoft.com/office/powerpoint/2010/main" val="387753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6F479A-1B47-C65A-893F-BF24F89CA997}"/>
              </a:ext>
            </a:extLst>
          </p:cNvPr>
          <p:cNvSpPr/>
          <p:nvPr/>
        </p:nvSpPr>
        <p:spPr>
          <a:xfrm>
            <a:off x="278917" y="251662"/>
            <a:ext cx="99055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>
                <a:solidFill>
                  <a:schemeClr val="tx2"/>
                </a:solidFill>
              </a:rPr>
              <a:t>Wave-Energy Conversion Technical 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46375D-1EF3-892E-22AF-0B5B6FA2B341}"/>
              </a:ext>
            </a:extLst>
          </p:cNvPr>
          <p:cNvSpPr txBox="1"/>
          <p:nvPr/>
        </p:nvSpPr>
        <p:spPr>
          <a:xfrm>
            <a:off x="477077" y="1179442"/>
            <a:ext cx="108535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3600" dirty="0">
                <a:solidFill>
                  <a:schemeClr val="tx2"/>
                </a:solidFill>
              </a:rPr>
              <a:t>Reliability and Storm Survivability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3-5 Million wave cycles per year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1-2 Million meters of linear travel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Designed to maximize forces - extreme events</a:t>
            </a:r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94D312C2-76ED-D9D5-E811-84EFAF1A16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01"/>
          <a:stretch/>
        </p:blipFill>
        <p:spPr>
          <a:xfrm>
            <a:off x="7290138" y="3509856"/>
            <a:ext cx="4040470" cy="309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06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A74483C-E812-440B-9A8E-0DA7662EE501}"/>
              </a:ext>
            </a:extLst>
          </p:cNvPr>
          <p:cNvSpPr txBox="1"/>
          <p:nvPr/>
        </p:nvSpPr>
        <p:spPr>
          <a:xfrm>
            <a:off x="634181" y="341285"/>
            <a:ext cx="11182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2023 Deployment  - 232 Days  - 225 W Avg Power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F225C2-6A0B-46AF-B4BD-CAF4CAFB0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1911"/>
            <a:ext cx="12192000" cy="417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015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7602E-1001-963A-BBF7-A8ED64B44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82" y="361589"/>
            <a:ext cx="11707873" cy="543366"/>
          </a:xfrm>
        </p:spPr>
        <p:txBody>
          <a:bodyPr anchor="b">
            <a:normAutofit/>
          </a:bodyPr>
          <a:lstStyle/>
          <a:p>
            <a:r>
              <a:rPr lang="en-US" sz="3200" b="0" dirty="0"/>
              <a:t>Imaging Flow </a:t>
            </a:r>
            <a:r>
              <a:rPr lang="en-US" sz="3200" b="0" dirty="0" err="1"/>
              <a:t>Cytobot</a:t>
            </a:r>
            <a:r>
              <a:rPr lang="en-US" sz="3200" b="0" dirty="0"/>
              <a:t> On Wave-Energy Buoy (2022 - 2025)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5D7E8C-FEEF-59B8-6BE8-0D3991A0D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8" t="2932" r="11913" b="4604"/>
          <a:stretch/>
        </p:blipFill>
        <p:spPr bwMode="auto">
          <a:xfrm>
            <a:off x="441262" y="1181512"/>
            <a:ext cx="2405178" cy="4902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5686F25-FC77-9DBC-AF44-AF0D67CD3AD1}"/>
              </a:ext>
            </a:extLst>
          </p:cNvPr>
          <p:cNvSpPr txBox="1"/>
          <p:nvPr/>
        </p:nvSpPr>
        <p:spPr>
          <a:xfrm>
            <a:off x="0" y="6105402"/>
            <a:ext cx="1599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Photo: McLane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D66B05E-A70E-9AF8-0E17-D4865C114498}"/>
              </a:ext>
            </a:extLst>
          </p:cNvPr>
          <p:cNvGrpSpPr/>
          <p:nvPr/>
        </p:nvGrpSpPr>
        <p:grpSpPr>
          <a:xfrm>
            <a:off x="3495734" y="1449756"/>
            <a:ext cx="3253557" cy="3774608"/>
            <a:chOff x="5120583" y="3265511"/>
            <a:chExt cx="3527012" cy="367366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F855F27-6BAF-DDB5-3F3E-89241ADDC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6767" y="3265511"/>
              <a:ext cx="3470828" cy="36736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2146D09-3A78-13E0-CAFC-0F353F474D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34807" y="6292848"/>
              <a:ext cx="386527" cy="181724"/>
            </a:xfrm>
            <a:prstGeom prst="line">
              <a:avLst/>
            </a:prstGeom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6ECD22B-3D6F-8AD2-2D37-448D22C4DB94}"/>
                </a:ext>
              </a:extLst>
            </p:cNvPr>
            <p:cNvSpPr txBox="1"/>
            <p:nvPr/>
          </p:nvSpPr>
          <p:spPr>
            <a:xfrm>
              <a:off x="5120583" y="6292848"/>
              <a:ext cx="10790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venir Next" panose="020B0503020202020204" pitchFamily="34" charset="0"/>
                </a:rPr>
                <a:t>Intake</a:t>
              </a:r>
              <a:endParaRPr lang="en-US" sz="1400" b="1" dirty="0">
                <a:latin typeface="Avenir Next" panose="020B0503020202020204" pitchFamily="34" charset="0"/>
              </a:endParaRPr>
            </a:p>
          </p:txBody>
        </p:sp>
      </p:grp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7BFED7AB-3EFC-9482-FA2C-020CDD0D1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7582" y="977850"/>
            <a:ext cx="4383157" cy="2694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Sampling </a:t>
            </a:r>
            <a:r>
              <a:rPr lang="en-US" sz="2000" b="1" dirty="0" err="1">
                <a:latin typeface="Avenir Next" panose="020B0503020202020204" pitchFamily="34" charset="0"/>
              </a:rPr>
              <a:t>freq</a:t>
            </a:r>
            <a:r>
              <a:rPr lang="en-US" sz="2000" dirty="0">
                <a:latin typeface="Avenir Next" panose="020B0503020202020204" pitchFamily="34" charset="0"/>
              </a:rPr>
              <a:t>: 20-30 mins</a:t>
            </a: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Sampling Vol</a:t>
            </a:r>
            <a:r>
              <a:rPr lang="en-US" sz="2000" dirty="0">
                <a:latin typeface="Avenir Next" panose="020B0503020202020204" pitchFamily="34" charset="0"/>
              </a:rPr>
              <a:t>: ~5 ml</a:t>
            </a: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Size Range</a:t>
            </a:r>
            <a:r>
              <a:rPr lang="en-US" sz="2000" dirty="0">
                <a:latin typeface="Avenir Next" panose="020B0503020202020204" pitchFamily="34" charset="0"/>
              </a:rPr>
              <a:t>: &lt;10 </a:t>
            </a:r>
            <a:r>
              <a:rPr lang="en-US" sz="2000" dirty="0" err="1">
                <a:latin typeface="Avenir Next" panose="020B0503020202020204" pitchFamily="34" charset="0"/>
              </a:rPr>
              <a:t>μm</a:t>
            </a:r>
            <a:r>
              <a:rPr lang="en-US" sz="2000" dirty="0">
                <a:latin typeface="Avenir Next" panose="020B0503020202020204" pitchFamily="34" charset="0"/>
              </a:rPr>
              <a:t> to 150 </a:t>
            </a:r>
            <a:r>
              <a:rPr lang="en-US" sz="2000" dirty="0" err="1">
                <a:latin typeface="Avenir Next" panose="020B0503020202020204" pitchFamily="34" charset="0"/>
              </a:rPr>
              <a:t>μm</a:t>
            </a: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Image Resolution</a:t>
            </a:r>
            <a:r>
              <a:rPr lang="en-US" sz="2000" dirty="0">
                <a:latin typeface="Avenir Next" panose="020B0503020202020204" pitchFamily="34" charset="0"/>
              </a:rPr>
              <a:t>: ∼ 3.4 pixels/micron </a:t>
            </a:r>
          </a:p>
          <a:p>
            <a:pPr marL="0" indent="0">
              <a:buNone/>
            </a:pP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1000s of images generated every hour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80BB48-03F9-ECFC-70C5-B3142ED99E54}"/>
              </a:ext>
            </a:extLst>
          </p:cNvPr>
          <p:cNvSpPr txBox="1"/>
          <p:nvPr/>
        </p:nvSpPr>
        <p:spPr>
          <a:xfrm>
            <a:off x="7960332" y="4022902"/>
            <a:ext cx="26516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~ 1GB per Day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CDB0D6-5007-1520-A193-DB7FA9FA1BB5}"/>
              </a:ext>
            </a:extLst>
          </p:cNvPr>
          <p:cNvSpPr txBox="1"/>
          <p:nvPr/>
        </p:nvSpPr>
        <p:spPr>
          <a:xfrm>
            <a:off x="7960332" y="4752458"/>
            <a:ext cx="19602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~ 45 Watts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B6A5D4-BAD6-3D62-B0EB-25EE56C28F8B}"/>
              </a:ext>
            </a:extLst>
          </p:cNvPr>
          <p:cNvSpPr txBox="1"/>
          <p:nvPr/>
        </p:nvSpPr>
        <p:spPr>
          <a:xfrm>
            <a:off x="4886711" y="5951514"/>
            <a:ext cx="6155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Patrick Daniel (</a:t>
            </a:r>
            <a:r>
              <a:rPr lang="en-US" sz="2800" b="1" dirty="0" err="1"/>
              <a:t>Kudela</a:t>
            </a:r>
            <a:r>
              <a:rPr lang="en-US" sz="2800" b="1" dirty="0"/>
              <a:t> Lab / UCSC)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8C13414-F5AC-47D0-96AD-57694DD01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923" t="7930" r="10481" b="7882"/>
          <a:stretch/>
        </p:blipFill>
        <p:spPr>
          <a:xfrm>
            <a:off x="7259525" y="988227"/>
            <a:ext cx="4320715" cy="474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592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2.jpg">
            <a:extLst>
              <a:ext uri="{FF2B5EF4-FFF2-40B4-BE49-F238E27FC236}">
                <a16:creationId xmlns:a16="http://schemas.microsoft.com/office/drawing/2014/main" id="{5B736E4E-95C8-4F77-8D13-C9B8831BCBFA}"/>
              </a:ext>
            </a:extLst>
          </p:cNvPr>
          <p:cNvPicPr/>
          <p:nvPr/>
        </p:nvPicPr>
        <p:blipFill>
          <a:blip r:embed="rId2"/>
          <a:srcRect l="24136" t="9749" r="24136" b="14109"/>
          <a:stretch>
            <a:fillRect/>
          </a:stretch>
        </p:blipFill>
        <p:spPr>
          <a:xfrm>
            <a:off x="771524" y="979566"/>
            <a:ext cx="5386725" cy="5766922"/>
          </a:xfrm>
          <a:prstGeom prst="rect">
            <a:avLst/>
          </a:prstGeom>
          <a:ln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09B039-73BD-43B5-A3CA-8243A1D4E8B2}"/>
              </a:ext>
            </a:extLst>
          </p:cNvPr>
          <p:cNvSpPr/>
          <p:nvPr/>
        </p:nvSpPr>
        <p:spPr>
          <a:xfrm>
            <a:off x="592931" y="1393031"/>
            <a:ext cx="2493169" cy="842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407376-8186-45C0-BAEE-6531E0E5AFB2}"/>
              </a:ext>
            </a:extLst>
          </p:cNvPr>
          <p:cNvSpPr/>
          <p:nvPr/>
        </p:nvSpPr>
        <p:spPr>
          <a:xfrm>
            <a:off x="2666999" y="1101122"/>
            <a:ext cx="3140869" cy="842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62C0E05-4318-4037-973D-BAF757E87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0524" y="279357"/>
            <a:ext cx="8749383" cy="608910"/>
          </a:xfrm>
        </p:spPr>
        <p:txBody>
          <a:bodyPr>
            <a:normAutofit/>
          </a:bodyPr>
          <a:lstStyle/>
          <a:p>
            <a:r>
              <a:rPr lang="en-US" sz="3600" b="0" dirty="0"/>
              <a:t>Docking/Wave-Energy Combination 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3D6F3A8A-E1BE-44FF-B661-6B9A450A51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57" y="158734"/>
            <a:ext cx="1923976" cy="632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545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FCC2D953-84FA-441E-AC52-68EE52BFF048}"/>
              </a:ext>
            </a:extLst>
          </p:cNvPr>
          <p:cNvGrpSpPr/>
          <p:nvPr/>
        </p:nvGrpSpPr>
        <p:grpSpPr>
          <a:xfrm>
            <a:off x="67596" y="278989"/>
            <a:ext cx="11933903" cy="3432704"/>
            <a:chOff x="129048" y="868925"/>
            <a:chExt cx="11933903" cy="343270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E030601-B138-4803-9C77-42C164B50C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998"/>
            <a:stretch/>
          </p:blipFill>
          <p:spPr>
            <a:xfrm>
              <a:off x="129048" y="1116935"/>
              <a:ext cx="11933903" cy="279785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B35792C-B810-49F3-BED2-957F147BCB9B}"/>
                </a:ext>
              </a:extLst>
            </p:cNvPr>
            <p:cNvSpPr/>
            <p:nvPr/>
          </p:nvSpPr>
          <p:spPr>
            <a:xfrm>
              <a:off x="479323" y="1283110"/>
              <a:ext cx="3185651" cy="3834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A552C89-452C-4873-963D-1E3ECDADC1A2}"/>
                </a:ext>
              </a:extLst>
            </p:cNvPr>
            <p:cNvSpPr/>
            <p:nvPr/>
          </p:nvSpPr>
          <p:spPr>
            <a:xfrm>
              <a:off x="5874777" y="1253614"/>
              <a:ext cx="1115960" cy="1917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46386EB-7BE7-4FDC-84F1-DAA121D3EC54}"/>
                </a:ext>
              </a:extLst>
            </p:cNvPr>
            <p:cNvCxnSpPr>
              <a:cxnSpLocks/>
            </p:cNvCxnSpPr>
            <p:nvPr/>
          </p:nvCxnSpPr>
          <p:spPr>
            <a:xfrm>
              <a:off x="503906" y="1438313"/>
              <a:ext cx="1134151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9230B90-EC42-4684-A3E6-6117AFCE0724}"/>
                </a:ext>
              </a:extLst>
            </p:cNvPr>
            <p:cNvGrpSpPr/>
            <p:nvPr/>
          </p:nvGrpSpPr>
          <p:grpSpPr>
            <a:xfrm>
              <a:off x="361338" y="3932297"/>
              <a:ext cx="11577484" cy="369332"/>
              <a:chOff x="361338" y="3939673"/>
              <a:chExt cx="11577484" cy="369332"/>
            </a:xfrm>
          </p:grpSpPr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C32909D7-A2CC-4588-BE0B-54213A6073A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1338" y="4136625"/>
                <a:ext cx="11577484" cy="891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D09BC4C-2179-4492-B30A-E56D56DEDD93}"/>
                  </a:ext>
                </a:extLst>
              </p:cNvPr>
              <p:cNvSpPr txBox="1"/>
              <p:nvPr/>
            </p:nvSpPr>
            <p:spPr>
              <a:xfrm>
                <a:off x="5216055" y="3939673"/>
                <a:ext cx="82586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350 m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267355-BE49-40C4-8D17-435781568ED4}"/>
                </a:ext>
              </a:extLst>
            </p:cNvPr>
            <p:cNvSpPr txBox="1"/>
            <p:nvPr/>
          </p:nvSpPr>
          <p:spPr>
            <a:xfrm>
              <a:off x="780441" y="1142686"/>
              <a:ext cx="16508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Water Surface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4D1ADD-18DD-455A-9939-110D1B28F27A}"/>
                </a:ext>
              </a:extLst>
            </p:cNvPr>
            <p:cNvSpPr txBox="1"/>
            <p:nvPr/>
          </p:nvSpPr>
          <p:spPr>
            <a:xfrm>
              <a:off x="5947292" y="868925"/>
              <a:ext cx="2651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Wave-Energy Converter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D74E3FF7-FFF2-4084-80A5-98ECD13B4157}"/>
                </a:ext>
              </a:extLst>
            </p:cNvPr>
            <p:cNvCxnSpPr>
              <a:endCxn id="10" idx="1"/>
            </p:cNvCxnSpPr>
            <p:nvPr/>
          </p:nvCxnSpPr>
          <p:spPr>
            <a:xfrm flipH="1">
              <a:off x="5874777" y="1142686"/>
              <a:ext cx="167145" cy="20679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5908B9-B0B8-4406-9CC1-09C5D28AEEE4}"/>
                </a:ext>
              </a:extLst>
            </p:cNvPr>
            <p:cNvSpPr/>
            <p:nvPr/>
          </p:nvSpPr>
          <p:spPr>
            <a:xfrm>
              <a:off x="11098160" y="2750575"/>
              <a:ext cx="425245" cy="781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079D1E0-EE13-4A86-8A34-7D9C1FCC8C5A}"/>
                </a:ext>
              </a:extLst>
            </p:cNvPr>
            <p:cNvSpPr/>
            <p:nvPr/>
          </p:nvSpPr>
          <p:spPr>
            <a:xfrm>
              <a:off x="9849463" y="2438401"/>
              <a:ext cx="1344563" cy="8726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21BE8F3-86F2-43AA-BFFA-BFF286FCF0F6}"/>
                </a:ext>
              </a:extLst>
            </p:cNvPr>
            <p:cNvSpPr/>
            <p:nvPr/>
          </p:nvSpPr>
          <p:spPr>
            <a:xfrm>
              <a:off x="10885537" y="3240508"/>
              <a:ext cx="425245" cy="1941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9E5A645-B071-47AB-8154-3B33B5496C00}"/>
                </a:ext>
              </a:extLst>
            </p:cNvPr>
            <p:cNvSpPr/>
            <p:nvPr/>
          </p:nvSpPr>
          <p:spPr>
            <a:xfrm>
              <a:off x="10768781" y="3557906"/>
              <a:ext cx="889819" cy="3017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52AEB91-306E-4223-A69D-A31EAE28134B}"/>
                </a:ext>
              </a:extLst>
            </p:cNvPr>
            <p:cNvCxnSpPr>
              <a:cxnSpLocks/>
            </p:cNvCxnSpPr>
            <p:nvPr/>
          </p:nvCxnSpPr>
          <p:spPr>
            <a:xfrm>
              <a:off x="129048" y="3535784"/>
              <a:ext cx="11933903" cy="2212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708FE14-0BC9-4589-B056-C53DF6C4D26D}"/>
                </a:ext>
              </a:extLst>
            </p:cNvPr>
            <p:cNvSpPr txBox="1"/>
            <p:nvPr/>
          </p:nvSpPr>
          <p:spPr>
            <a:xfrm>
              <a:off x="2960986" y="3489711"/>
              <a:ext cx="30957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Seafloor  -  80m water depth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CEE18BD-6DAB-40EF-9ACA-820D570DBBE4}"/>
                </a:ext>
              </a:extLst>
            </p:cNvPr>
            <p:cNvSpPr/>
            <p:nvPr/>
          </p:nvSpPr>
          <p:spPr>
            <a:xfrm>
              <a:off x="1212072" y="3673763"/>
              <a:ext cx="1344563" cy="3943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2EA52F9-0CEB-463C-9B17-FA89C22FA660}"/>
                </a:ext>
              </a:extLst>
            </p:cNvPr>
            <p:cNvSpPr/>
            <p:nvPr/>
          </p:nvSpPr>
          <p:spPr>
            <a:xfrm>
              <a:off x="4217424" y="2482645"/>
              <a:ext cx="1033004" cy="3943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3122884-6E13-41CC-8786-A64DE35B9FC8}"/>
                </a:ext>
              </a:extLst>
            </p:cNvPr>
            <p:cNvSpPr txBox="1"/>
            <p:nvPr/>
          </p:nvSpPr>
          <p:spPr>
            <a:xfrm>
              <a:off x="10261007" y="3770232"/>
              <a:ext cx="124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AUV Dock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B9BB6EBF-1E00-4EF3-BF7D-DB862FEA25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15252" y="3621937"/>
              <a:ext cx="353961" cy="2371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1535A74-6ECB-4985-BDA6-8AB82782D31D}"/>
              </a:ext>
            </a:extLst>
          </p:cNvPr>
          <p:cNvSpPr txBox="1"/>
          <p:nvPr/>
        </p:nvSpPr>
        <p:spPr>
          <a:xfrm>
            <a:off x="1371600" y="4775240"/>
            <a:ext cx="79736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Add Map of deployment location in the Bay</a:t>
            </a:r>
          </a:p>
        </p:txBody>
      </p:sp>
    </p:spTree>
    <p:extLst>
      <p:ext uri="{BB962C8B-B14F-4D97-AF65-F5344CB8AC3E}">
        <p14:creationId xmlns:p14="http://schemas.microsoft.com/office/powerpoint/2010/main" val="160573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60F45-9F2A-47AD-A761-51B4A6080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Facts and Figures</a:t>
            </a:r>
          </a:p>
        </p:txBody>
      </p:sp>
    </p:spTree>
    <p:extLst>
      <p:ext uri="{BB962C8B-B14F-4D97-AF65-F5344CB8AC3E}">
        <p14:creationId xmlns:p14="http://schemas.microsoft.com/office/powerpoint/2010/main" val="701975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732FEE2-2758-4AD5-94E4-022437387F6F}"/>
              </a:ext>
            </a:extLst>
          </p:cNvPr>
          <p:cNvSpPr/>
          <p:nvPr/>
        </p:nvSpPr>
        <p:spPr>
          <a:xfrm>
            <a:off x="209973" y="1642411"/>
            <a:ext cx="4382347" cy="992416"/>
          </a:xfrm>
          <a:prstGeom prst="rect">
            <a:avLst/>
          </a:prstGeom>
          <a:solidFill>
            <a:schemeClr val="bg1">
              <a:lumMod val="95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5" y="232779"/>
            <a:ext cx="11356388" cy="608910"/>
          </a:xfrm>
        </p:spPr>
        <p:txBody>
          <a:bodyPr>
            <a:normAutofit fontScale="90000"/>
          </a:bodyPr>
          <a:lstStyle/>
          <a:p>
            <a:r>
              <a:rPr lang="en-US" sz="3600" b="0" u="sng" dirty="0"/>
              <a:t>Persistent Presence for Autonomous Long Term Monitoring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112295" y="1313801"/>
            <a:ext cx="4672264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chemeClr val="accent1"/>
                </a:solidFill>
              </a:rPr>
              <a:t>Technology</a:t>
            </a:r>
            <a:r>
              <a:rPr lang="en-US" altLang="en-US" sz="3200" dirty="0">
                <a:solidFill>
                  <a:srgbClr val="002060"/>
                </a:solidFill>
              </a:rPr>
              <a:t>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64241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Vehicles (Capability, Reliability)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Autonomy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Instrumentation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Energy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Communications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Docking Capability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4C0DC1-7795-467F-900E-20FA58866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301" y="1354390"/>
            <a:ext cx="7252114" cy="483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93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DDE92F2-5FF3-4FE1-BC78-49405255E050}"/>
              </a:ext>
            </a:extLst>
          </p:cNvPr>
          <p:cNvSpPr/>
          <p:nvPr/>
        </p:nvSpPr>
        <p:spPr>
          <a:xfrm>
            <a:off x="257253" y="2868918"/>
            <a:ext cx="4382347" cy="873452"/>
          </a:xfrm>
          <a:prstGeom prst="rect">
            <a:avLst/>
          </a:prstGeom>
          <a:solidFill>
            <a:schemeClr val="bg1">
              <a:lumMod val="95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4" y="232779"/>
            <a:ext cx="11254267" cy="608910"/>
          </a:xfrm>
        </p:spPr>
        <p:txBody>
          <a:bodyPr>
            <a:normAutofit fontScale="90000"/>
          </a:bodyPr>
          <a:lstStyle/>
          <a:p>
            <a:r>
              <a:rPr lang="en-US" sz="3600" b="0" u="sng" dirty="0"/>
              <a:t>Persistent Presence for Autonomous Long Term Monitoring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112295" y="1313801"/>
            <a:ext cx="4672264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chemeClr val="accent1"/>
                </a:solidFill>
              </a:rPr>
              <a:t>Technology</a:t>
            </a:r>
            <a:r>
              <a:rPr lang="en-US" altLang="en-US" sz="3200" dirty="0">
                <a:solidFill>
                  <a:srgbClr val="002060"/>
                </a:solidFill>
              </a:rPr>
              <a:t>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64241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Vehicles (Capability, Reliability)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Autonomy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Instrumentation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endParaRPr lang="en-US" altLang="en-US" sz="20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Energy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Communications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en-US" altLang="en-US" sz="20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Docking Capability</a:t>
            </a:r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F3E5716C-129D-4958-BC07-B0C1AA1AE6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457" y="855493"/>
            <a:ext cx="1677799" cy="551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 descr="pbanimation">
            <a:extLst>
              <a:ext uri="{FF2B5EF4-FFF2-40B4-BE49-F238E27FC236}">
                <a16:creationId xmlns:a16="http://schemas.microsoft.com/office/drawing/2014/main" id="{F6E2EE52-99D2-4A0C-A51B-D27479125B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914" y="1285544"/>
            <a:ext cx="2689974" cy="456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527D9ED-9F7D-43A0-87B4-FAC0757B27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5" t="23075" r="29513" b="29598"/>
          <a:stretch/>
        </p:blipFill>
        <p:spPr>
          <a:xfrm>
            <a:off x="4410331" y="3886241"/>
            <a:ext cx="1760221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3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B0EB5C9-B344-4BCD-A55C-705168126ED5}"/>
              </a:ext>
            </a:extLst>
          </p:cNvPr>
          <p:cNvSpPr/>
          <p:nvPr/>
        </p:nvSpPr>
        <p:spPr>
          <a:xfrm>
            <a:off x="257254" y="3916680"/>
            <a:ext cx="3274986" cy="608910"/>
          </a:xfrm>
          <a:prstGeom prst="rect">
            <a:avLst/>
          </a:prstGeom>
          <a:solidFill>
            <a:schemeClr val="bg1">
              <a:lumMod val="95000"/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4" y="232779"/>
            <a:ext cx="11512885" cy="608910"/>
          </a:xfrm>
        </p:spPr>
        <p:txBody>
          <a:bodyPr>
            <a:normAutofit fontScale="90000"/>
          </a:bodyPr>
          <a:lstStyle/>
          <a:p>
            <a:r>
              <a:rPr lang="en-US" sz="3600" b="0" u="sng" dirty="0"/>
              <a:t>Persistent Presence for Autonomous Long Term Monitoring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112295" y="1313801"/>
            <a:ext cx="4672264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chemeClr val="accent1"/>
                </a:solidFill>
              </a:rPr>
              <a:t>Technology</a:t>
            </a:r>
            <a:r>
              <a:rPr lang="en-US" altLang="en-US" sz="3200" dirty="0">
                <a:solidFill>
                  <a:srgbClr val="002060"/>
                </a:solidFill>
              </a:rPr>
              <a:t>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64241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Vehicles (Capability, Reliability)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Autonomy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Instrumentation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Energy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Communications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dirty="0">
                <a:solidFill>
                  <a:srgbClr val="002060"/>
                </a:solidFill>
              </a:rPr>
              <a:t>Docking Capability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D6C359-6C1A-45A9-949A-3ACFB35A90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944"/>
          <a:stretch/>
        </p:blipFill>
        <p:spPr>
          <a:xfrm>
            <a:off x="4075245" y="2086966"/>
            <a:ext cx="7710354" cy="471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6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2.jpg">
            <a:extLst>
              <a:ext uri="{FF2B5EF4-FFF2-40B4-BE49-F238E27FC236}">
                <a16:creationId xmlns:a16="http://schemas.microsoft.com/office/drawing/2014/main" id="{E22B37E0-4D5F-4B10-8382-C540C8B23AB6}"/>
              </a:ext>
            </a:extLst>
          </p:cNvPr>
          <p:cNvPicPr/>
          <p:nvPr/>
        </p:nvPicPr>
        <p:blipFill>
          <a:blip r:embed="rId3"/>
          <a:srcRect l="24136" t="9749" r="24136" b="14109"/>
          <a:stretch>
            <a:fillRect/>
          </a:stretch>
        </p:blipFill>
        <p:spPr>
          <a:xfrm>
            <a:off x="5536047" y="317810"/>
            <a:ext cx="6144322" cy="6428678"/>
          </a:xfrm>
          <a:prstGeom prst="rect">
            <a:avLst/>
          </a:prstGeom>
          <a:ln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9BA427-C22A-45C2-BD19-F7CC824077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4" t="12811" r="12586" b="7986"/>
          <a:stretch/>
        </p:blipFill>
        <p:spPr>
          <a:xfrm>
            <a:off x="732971" y="1473200"/>
            <a:ext cx="3345543" cy="485502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0D1AB4B-A79D-47EC-8162-94666454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41" y="317810"/>
            <a:ext cx="10515600" cy="608910"/>
          </a:xfrm>
        </p:spPr>
        <p:txBody>
          <a:bodyPr>
            <a:normAutofit/>
          </a:bodyPr>
          <a:lstStyle/>
          <a:p>
            <a:r>
              <a:rPr lang="en-US" sz="3200" dirty="0"/>
              <a:t>Current Solar Powered Dock</a:t>
            </a:r>
          </a:p>
        </p:txBody>
      </p:sp>
    </p:spTree>
    <p:extLst>
      <p:ext uri="{BB962C8B-B14F-4D97-AF65-F5344CB8AC3E}">
        <p14:creationId xmlns:p14="http://schemas.microsoft.com/office/powerpoint/2010/main" val="2960666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rm Demo in La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6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cked_w_Dock_light">
            <a:hlinkClick r:id="" action="ppaction://media"/>
            <a:extLst>
              <a:ext uri="{FF2B5EF4-FFF2-40B4-BE49-F238E27FC236}">
                <a16:creationId xmlns:a16="http://schemas.microsoft.com/office/drawing/2014/main" id="{D8352F08-D190-489F-A473-EA79D2274B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1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3985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 err="1"/>
              <a:t>Niobicon</a:t>
            </a:r>
            <a:r>
              <a:rPr lang="en-US" sz="3600" dirty="0"/>
              <a:t> Technology for Power Transfer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5970" y="1330694"/>
            <a:ext cx="1136503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Patented and developed by Northrop-Grumman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Uses pure niobium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Thin film isolates niobium in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Can allow axial and rotary 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Limited to 60 V and moderate power</a:t>
            </a:r>
          </a:p>
          <a:p>
            <a:pPr lvl="2"/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1026" name="Picture 2" descr="Niobium-Based Connector Technology Licensed to Monterey Bay Aquarium Research Institute MB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262" y="2955687"/>
            <a:ext cx="6164568" cy="360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905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4" t="18335"/>
          <a:stretch/>
        </p:blipFill>
        <p:spPr>
          <a:xfrm rot="5400000">
            <a:off x="8770611" y="1225719"/>
            <a:ext cx="2676165" cy="33522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3" t="5028" r="25551" b="6336"/>
          <a:stretch/>
        </p:blipFill>
        <p:spPr>
          <a:xfrm>
            <a:off x="4144151" y="1563750"/>
            <a:ext cx="3713198" cy="366619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/>
              <a:t>Power Transfer Device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t="22293" r="7302" b="6596"/>
          <a:stretch/>
        </p:blipFill>
        <p:spPr>
          <a:xfrm rot="5400000">
            <a:off x="-135144" y="2407262"/>
            <a:ext cx="3919107" cy="23797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08282" y="4278015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Niobium “brushes”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0" y="5439666"/>
            <a:ext cx="2952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Spring loaded niobium brushes inside clamp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0783" y="5716665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Charge rod</a:t>
            </a:r>
          </a:p>
        </p:txBody>
      </p:sp>
    </p:spTree>
    <p:extLst>
      <p:ext uri="{BB962C8B-B14F-4D97-AF65-F5344CB8AC3E}">
        <p14:creationId xmlns:p14="http://schemas.microsoft.com/office/powerpoint/2010/main" val="3983537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14595</TotalTime>
  <Words>280</Words>
  <Application>Microsoft Office PowerPoint</Application>
  <PresentationFormat>Widescreen</PresentationFormat>
  <Paragraphs>83</Paragraphs>
  <Slides>19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Avenir Next</vt:lpstr>
      <vt:lpstr>Courier New</vt:lpstr>
      <vt:lpstr>Wingdings</vt:lpstr>
      <vt:lpstr>Office Theme</vt:lpstr>
      <vt:lpstr>Underwater Vehicle Docking for Extended Deployments   Andrew Hamilton  </vt:lpstr>
      <vt:lpstr>Persistent Presence for Autonomous Long Term Monitoring</vt:lpstr>
      <vt:lpstr>Persistent Presence for Autonomous Long Term Monitoring</vt:lpstr>
      <vt:lpstr>Persistent Presence for Autonomous Long Term Monitoring</vt:lpstr>
      <vt:lpstr>Current Solar Powered Dock</vt:lpstr>
      <vt:lpstr>PowerPoint Presentation</vt:lpstr>
      <vt:lpstr>PowerPoint Presentation</vt:lpstr>
      <vt:lpstr>Niobicon Technology for Power Transfer</vt:lpstr>
      <vt:lpstr>Power Transfer Device</vt:lpstr>
      <vt:lpstr>PowerPoint Presentation</vt:lpstr>
      <vt:lpstr>PowerPoint Presentation</vt:lpstr>
      <vt:lpstr>Underwater Vehicle Docking</vt:lpstr>
      <vt:lpstr>PowerPoint Presentation</vt:lpstr>
      <vt:lpstr>PowerPoint Presentation</vt:lpstr>
      <vt:lpstr>PowerPoint Presentation</vt:lpstr>
      <vt:lpstr>Imaging Flow Cytobot On Wave-Energy Buoy (2022 - 2025)</vt:lpstr>
      <vt:lpstr>Docking/Wave-Energy Combination </vt:lpstr>
      <vt:lpstr>PowerPoint Presentation</vt:lpstr>
      <vt:lpstr>Facts and Figures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Andrew Hamilton</cp:lastModifiedBy>
  <cp:revision>606</cp:revision>
  <cp:lastPrinted>2019-01-30T18:37:10Z</cp:lastPrinted>
  <dcterms:created xsi:type="dcterms:W3CDTF">2019-01-30T18:15:38Z</dcterms:created>
  <dcterms:modified xsi:type="dcterms:W3CDTF">2026-01-26T04:32:27Z</dcterms:modified>
</cp:coreProperties>
</file>