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gif" ContentType="image/gif"/>
  <Default Extension="JPG" ContentType="image/jpeg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458" r:id="rId2"/>
    <p:sldId id="540" r:id="rId3"/>
    <p:sldId id="537" r:id="rId4"/>
    <p:sldId id="539" r:id="rId5"/>
    <p:sldId id="561" r:id="rId6"/>
    <p:sldId id="546" r:id="rId7"/>
    <p:sldId id="549" r:id="rId8"/>
    <p:sldId id="560" r:id="rId9"/>
    <p:sldId id="547" r:id="rId10"/>
    <p:sldId id="548" r:id="rId11"/>
    <p:sldId id="545" r:id="rId12"/>
    <p:sldId id="555" r:id="rId13"/>
    <p:sldId id="558" r:id="rId14"/>
    <p:sldId id="559" r:id="rId15"/>
    <p:sldId id="521" r:id="rId16"/>
    <p:sldId id="554" r:id="rId17"/>
    <p:sldId id="557" r:id="rId18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B47"/>
    <a:srgbClr val="004261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78" autoAdjust="0"/>
    <p:restoredTop sz="82024"/>
  </p:normalViewPr>
  <p:slideViewPr>
    <p:cSldViewPr snapToGrid="0" snapToObjects="1">
      <p:cViewPr varScale="1">
        <p:scale>
          <a:sx n="122" d="100"/>
          <a:sy n="122" d="100"/>
        </p:scale>
        <p:origin x="114" y="2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1/26/2026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1/26/2026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927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47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005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370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531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578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with more</a:t>
            </a:r>
            <a:r>
              <a:rPr lang="en-US" baseline="0" dirty="0"/>
              <a:t> recent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578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2849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787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576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E8379-E34A-7C90-4EAC-0648E9C33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68B34-7F59-01F5-EA6D-0C16193E0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320B9-A769-6BEE-E8D5-E3AC3E3B6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2D95-5DA0-D14D-840A-1C27A8EAD7DC}" type="datetimeFigureOut">
              <a:rPr lang="en-US" smtClean="0"/>
              <a:t>1/26/2026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A61A6-3AE8-32C4-92AD-917FE18FB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34BCC-D532-6A19-81F4-A49A67F2B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005E-0A50-5E47-B7F5-9D1066013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96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  <p:sldLayoutId id="214748371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g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164" y="609600"/>
            <a:ext cx="10908389" cy="5320145"/>
          </a:xfrm>
          <a:effectLst/>
        </p:spPr>
        <p:txBody>
          <a:bodyPr>
            <a:noAutofit/>
          </a:bodyPr>
          <a:lstStyle/>
          <a:p>
            <a:pPr algn="ctr"/>
            <a:r>
              <a:rPr lang="en-US" sz="4400" dirty="0"/>
              <a:t>Underwater Vehicle Docking for Extended Deployments</a:t>
            </a: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r>
              <a:rPr lang="en-US" sz="4400" dirty="0"/>
              <a:t>Andrew Hamilton </a:t>
            </a:r>
            <a:br>
              <a:rPr lang="en-US" sz="2800" dirty="0"/>
            </a:b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2230012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4" t="18335"/>
          <a:stretch/>
        </p:blipFill>
        <p:spPr>
          <a:xfrm rot="5400000">
            <a:off x="8864837" y="2038519"/>
            <a:ext cx="2676165" cy="33522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3" t="5028" r="25551" b="6336"/>
          <a:stretch/>
        </p:blipFill>
        <p:spPr>
          <a:xfrm>
            <a:off x="3759421" y="1381406"/>
            <a:ext cx="4282610" cy="42284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/>
              <a:t>Power and Data Transfer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" t="22293" r="7302" b="6596"/>
          <a:stretch/>
        </p:blipFill>
        <p:spPr>
          <a:xfrm rot="5400000">
            <a:off x="-219342" y="2491459"/>
            <a:ext cx="4347840" cy="26401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223863" y="5240474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Niobium “brushes”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66492" y="5662280"/>
            <a:ext cx="2952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Spring loaded niobium brushes inside clamp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7429" y="5901331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Charge rod</a:t>
            </a:r>
          </a:p>
        </p:txBody>
      </p:sp>
    </p:spTree>
    <p:extLst>
      <p:ext uri="{BB962C8B-B14F-4D97-AF65-F5344CB8AC3E}">
        <p14:creationId xmlns:p14="http://schemas.microsoft.com/office/powerpoint/2010/main" val="3983537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2.jpg">
            <a:extLst>
              <a:ext uri="{FF2B5EF4-FFF2-40B4-BE49-F238E27FC236}">
                <a16:creationId xmlns:a16="http://schemas.microsoft.com/office/drawing/2014/main" id="{E22B37E0-4D5F-4B10-8382-C540C8B23AB6}"/>
              </a:ext>
            </a:extLst>
          </p:cNvPr>
          <p:cNvPicPr/>
          <p:nvPr/>
        </p:nvPicPr>
        <p:blipFill>
          <a:blip r:embed="rId3"/>
          <a:srcRect l="24136" t="9749" r="24136" b="14109"/>
          <a:stretch>
            <a:fillRect/>
          </a:stretch>
        </p:blipFill>
        <p:spPr>
          <a:xfrm>
            <a:off x="5837191" y="1402683"/>
            <a:ext cx="5480260" cy="5331596"/>
          </a:xfrm>
          <a:prstGeom prst="rect">
            <a:avLst/>
          </a:prstGeom>
          <a:ln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9BA427-C22A-45C2-BD19-F7CC824077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4" t="12811" r="12586" b="7986"/>
          <a:stretch/>
        </p:blipFill>
        <p:spPr>
          <a:xfrm>
            <a:off x="732971" y="1473200"/>
            <a:ext cx="3345543" cy="485502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03475ED-F5AC-4A1E-94D6-A06C297AF297}"/>
              </a:ext>
            </a:extLst>
          </p:cNvPr>
          <p:cNvSpPr txBox="1">
            <a:spLocks/>
          </p:cNvSpPr>
          <p:nvPr/>
        </p:nvSpPr>
        <p:spPr>
          <a:xfrm>
            <a:off x="108641" y="317501"/>
            <a:ext cx="5338682" cy="603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/>
              <a:t>Solar Powered Dock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3AD1750-E984-4CE5-BB3C-751EBF09B5EE}"/>
              </a:ext>
            </a:extLst>
          </p:cNvPr>
          <p:cNvSpPr txBox="1">
            <a:spLocks/>
          </p:cNvSpPr>
          <p:nvPr/>
        </p:nvSpPr>
        <p:spPr>
          <a:xfrm>
            <a:off x="874549" y="820083"/>
            <a:ext cx="6628220" cy="603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/>
              <a:t>~15 Watts:  Recharge one LRAUV each week</a:t>
            </a:r>
          </a:p>
        </p:txBody>
      </p:sp>
    </p:spTree>
    <p:extLst>
      <p:ext uri="{BB962C8B-B14F-4D97-AF65-F5344CB8AC3E}">
        <p14:creationId xmlns:p14="http://schemas.microsoft.com/office/powerpoint/2010/main" val="43442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pbanimation">
            <a:extLst>
              <a:ext uri="{FF2B5EF4-FFF2-40B4-BE49-F238E27FC236}">
                <a16:creationId xmlns:a16="http://schemas.microsoft.com/office/drawing/2014/main" id="{A6619B22-24EA-43BF-ABF7-4B4AC81CF7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28" y="1392691"/>
            <a:ext cx="2689974" cy="456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1C5D71-F2C2-4A21-A6B3-4485AB7DF2C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8" y="850592"/>
            <a:ext cx="3456432" cy="54679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D81DF4-28AC-4FD9-8025-C5CB801E98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4959" y="390704"/>
            <a:ext cx="4557444" cy="607659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33F585A-10C3-496C-9F9F-6FE760CDA8AD}"/>
              </a:ext>
            </a:extLst>
          </p:cNvPr>
          <p:cNvSpPr/>
          <p:nvPr/>
        </p:nvSpPr>
        <p:spPr>
          <a:xfrm>
            <a:off x="287128" y="309110"/>
            <a:ext cx="52656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MBARI Wave-Energy Converter</a:t>
            </a:r>
          </a:p>
        </p:txBody>
      </p:sp>
    </p:spTree>
    <p:extLst>
      <p:ext uri="{BB962C8B-B14F-4D97-AF65-F5344CB8AC3E}">
        <p14:creationId xmlns:p14="http://schemas.microsoft.com/office/powerpoint/2010/main" val="387753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6F479A-1B47-C65A-893F-BF24F89CA997}"/>
              </a:ext>
            </a:extLst>
          </p:cNvPr>
          <p:cNvSpPr/>
          <p:nvPr/>
        </p:nvSpPr>
        <p:spPr>
          <a:xfrm>
            <a:off x="278917" y="251662"/>
            <a:ext cx="99055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>
                <a:solidFill>
                  <a:schemeClr val="tx2"/>
                </a:solidFill>
              </a:rPr>
              <a:t>Wave-Energy Conversion Technical Challenges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46375D-1EF3-892E-22AF-0B5B6FA2B341}"/>
              </a:ext>
            </a:extLst>
          </p:cNvPr>
          <p:cNvSpPr txBox="1"/>
          <p:nvPr/>
        </p:nvSpPr>
        <p:spPr>
          <a:xfrm>
            <a:off x="477077" y="1179442"/>
            <a:ext cx="108535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en-US" sz="3600" dirty="0">
                <a:solidFill>
                  <a:schemeClr val="tx2"/>
                </a:solidFill>
              </a:rPr>
              <a:t>Reliability and Storm Survivability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3-5 Million wave cycles per year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1-2 Million meters of linear travel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Designed to maximize forces - extreme events</a:t>
            </a:r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94D312C2-76ED-D9D5-E811-84EFAF1A16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601"/>
          <a:stretch/>
        </p:blipFill>
        <p:spPr>
          <a:xfrm>
            <a:off x="7290138" y="3509856"/>
            <a:ext cx="4040470" cy="309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06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A74483C-E812-440B-9A8E-0DA7662EE501}"/>
              </a:ext>
            </a:extLst>
          </p:cNvPr>
          <p:cNvSpPr txBox="1"/>
          <p:nvPr/>
        </p:nvSpPr>
        <p:spPr>
          <a:xfrm>
            <a:off x="634181" y="341285"/>
            <a:ext cx="11182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2023 Deployment  - 232 Days  - 225 W Avg Power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F225C2-6A0B-46AF-B4BD-CAF4CAFB0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1911"/>
            <a:ext cx="12192000" cy="417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015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7602E-1001-963A-BBF7-A8ED64B44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682" y="361589"/>
            <a:ext cx="11707873" cy="543366"/>
          </a:xfrm>
        </p:spPr>
        <p:txBody>
          <a:bodyPr anchor="b">
            <a:normAutofit/>
          </a:bodyPr>
          <a:lstStyle/>
          <a:p>
            <a:r>
              <a:rPr lang="en-US" sz="3200" b="0" dirty="0"/>
              <a:t>Imaging Flow </a:t>
            </a:r>
            <a:r>
              <a:rPr lang="en-US" sz="3200" b="0" dirty="0" err="1"/>
              <a:t>Cytobot</a:t>
            </a:r>
            <a:r>
              <a:rPr lang="en-US" sz="3200" b="0" dirty="0"/>
              <a:t> On Wave-Energy Buoy (2022 - 2025)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5D7E8C-FEEF-59B8-6BE8-0D3991A0D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8" t="2932" r="11913" b="4604"/>
          <a:stretch/>
        </p:blipFill>
        <p:spPr bwMode="auto">
          <a:xfrm>
            <a:off x="441262" y="1181512"/>
            <a:ext cx="2405178" cy="4902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5686F25-FC77-9DBC-AF44-AF0D67CD3AD1}"/>
              </a:ext>
            </a:extLst>
          </p:cNvPr>
          <p:cNvSpPr txBox="1"/>
          <p:nvPr/>
        </p:nvSpPr>
        <p:spPr>
          <a:xfrm>
            <a:off x="0" y="6105402"/>
            <a:ext cx="1599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Photo: McLane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D66B05E-A70E-9AF8-0E17-D4865C114498}"/>
              </a:ext>
            </a:extLst>
          </p:cNvPr>
          <p:cNvGrpSpPr/>
          <p:nvPr/>
        </p:nvGrpSpPr>
        <p:grpSpPr>
          <a:xfrm>
            <a:off x="3173046" y="1449756"/>
            <a:ext cx="3868616" cy="3774608"/>
            <a:chOff x="5120583" y="3265511"/>
            <a:chExt cx="3527012" cy="367366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F855F27-6BAF-DDB5-3F3E-89241ADDC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6767" y="3265511"/>
              <a:ext cx="3470828" cy="367366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2146D09-3A78-13E0-CAFC-0F353F474D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34807" y="6292848"/>
              <a:ext cx="386527" cy="181724"/>
            </a:xfrm>
            <a:prstGeom prst="line">
              <a:avLst/>
            </a:prstGeom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6ECD22B-3D6F-8AD2-2D37-448D22C4DB94}"/>
                </a:ext>
              </a:extLst>
            </p:cNvPr>
            <p:cNvSpPr txBox="1"/>
            <p:nvPr/>
          </p:nvSpPr>
          <p:spPr>
            <a:xfrm>
              <a:off x="5120583" y="6292848"/>
              <a:ext cx="10790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venir Next" panose="020B0503020202020204" pitchFamily="34" charset="0"/>
                </a:rPr>
                <a:t>Intake</a:t>
              </a:r>
              <a:endParaRPr lang="en-US" sz="1400" b="1" dirty="0">
                <a:latin typeface="Avenir Next" panose="020B0503020202020204" pitchFamily="34" charset="0"/>
              </a:endParaRPr>
            </a:p>
          </p:txBody>
        </p:sp>
      </p:grp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7BFED7AB-3EFC-9482-FA2C-020CDD0D1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7582" y="1355075"/>
            <a:ext cx="4383157" cy="2694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Sampling </a:t>
            </a:r>
            <a:r>
              <a:rPr lang="en-US" sz="2000" b="1" dirty="0" err="1">
                <a:latin typeface="Avenir Next" panose="020B0503020202020204" pitchFamily="34" charset="0"/>
              </a:rPr>
              <a:t>freq</a:t>
            </a:r>
            <a:r>
              <a:rPr lang="en-US" sz="2000" dirty="0">
                <a:latin typeface="Avenir Next" panose="020B0503020202020204" pitchFamily="34" charset="0"/>
              </a:rPr>
              <a:t>: 20-30 mins</a:t>
            </a: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Sampling Vol</a:t>
            </a:r>
            <a:r>
              <a:rPr lang="en-US" sz="2000" dirty="0">
                <a:latin typeface="Avenir Next" panose="020B0503020202020204" pitchFamily="34" charset="0"/>
              </a:rPr>
              <a:t>: ~5 ml</a:t>
            </a: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Size Range</a:t>
            </a:r>
            <a:r>
              <a:rPr lang="en-US" sz="2000" dirty="0">
                <a:latin typeface="Avenir Next" panose="020B0503020202020204" pitchFamily="34" charset="0"/>
              </a:rPr>
              <a:t>: &lt;10 </a:t>
            </a:r>
            <a:r>
              <a:rPr lang="en-US" sz="2000" dirty="0" err="1">
                <a:latin typeface="Avenir Next" panose="020B0503020202020204" pitchFamily="34" charset="0"/>
              </a:rPr>
              <a:t>μm</a:t>
            </a:r>
            <a:r>
              <a:rPr lang="en-US" sz="2000" dirty="0">
                <a:latin typeface="Avenir Next" panose="020B0503020202020204" pitchFamily="34" charset="0"/>
              </a:rPr>
              <a:t> to 150 </a:t>
            </a:r>
            <a:r>
              <a:rPr lang="en-US" sz="2000" dirty="0" err="1">
                <a:latin typeface="Avenir Next" panose="020B0503020202020204" pitchFamily="34" charset="0"/>
              </a:rPr>
              <a:t>μm</a:t>
            </a:r>
            <a:endParaRPr lang="en-US" sz="2000" dirty="0">
              <a:latin typeface="Avenir Next" panose="020B0503020202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Image Resolution</a:t>
            </a:r>
            <a:r>
              <a:rPr lang="en-US" sz="2000" dirty="0">
                <a:latin typeface="Avenir Next" panose="020B0503020202020204" pitchFamily="34" charset="0"/>
              </a:rPr>
              <a:t>: ∼ 3.4 pixels/micron </a:t>
            </a:r>
          </a:p>
          <a:p>
            <a:pPr marL="0" indent="0">
              <a:buNone/>
            </a:pPr>
            <a:endParaRPr lang="en-US" sz="2000" dirty="0">
              <a:latin typeface="Avenir Next" panose="020B0503020202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1000s of images generated every hour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80BB48-03F9-ECFC-70C5-B3142ED99E54}"/>
              </a:ext>
            </a:extLst>
          </p:cNvPr>
          <p:cNvSpPr txBox="1"/>
          <p:nvPr/>
        </p:nvSpPr>
        <p:spPr>
          <a:xfrm>
            <a:off x="7960332" y="4022902"/>
            <a:ext cx="26516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~ 1GB per Day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CDB0D6-5007-1520-A193-DB7FA9FA1BB5}"/>
              </a:ext>
            </a:extLst>
          </p:cNvPr>
          <p:cNvSpPr txBox="1"/>
          <p:nvPr/>
        </p:nvSpPr>
        <p:spPr>
          <a:xfrm>
            <a:off x="7960332" y="4752458"/>
            <a:ext cx="19602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~ 45 Watts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B6A5D4-BAD6-3D62-B0EB-25EE56C28F8B}"/>
              </a:ext>
            </a:extLst>
          </p:cNvPr>
          <p:cNvSpPr txBox="1"/>
          <p:nvPr/>
        </p:nvSpPr>
        <p:spPr>
          <a:xfrm>
            <a:off x="4886711" y="5951514"/>
            <a:ext cx="6155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Patrick Daniel (</a:t>
            </a:r>
            <a:r>
              <a:rPr lang="en-US" sz="2800" b="1" dirty="0" err="1"/>
              <a:t>Kudela</a:t>
            </a:r>
            <a:r>
              <a:rPr lang="en-US" sz="2800" b="1" dirty="0"/>
              <a:t> Lab / UCSC)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8C13414-F5AC-47D0-96AD-57694DD01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923" t="7930" r="10481" b="7882"/>
          <a:stretch/>
        </p:blipFill>
        <p:spPr>
          <a:xfrm>
            <a:off x="7125818" y="1202534"/>
            <a:ext cx="4320715" cy="474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59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09B039-73BD-43B5-A3CA-8243A1D4E8B2}"/>
              </a:ext>
            </a:extLst>
          </p:cNvPr>
          <p:cNvSpPr/>
          <p:nvPr/>
        </p:nvSpPr>
        <p:spPr>
          <a:xfrm>
            <a:off x="592931" y="1393031"/>
            <a:ext cx="2493169" cy="842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407376-8186-45C0-BAEE-6531E0E5AFB2}"/>
              </a:ext>
            </a:extLst>
          </p:cNvPr>
          <p:cNvSpPr/>
          <p:nvPr/>
        </p:nvSpPr>
        <p:spPr>
          <a:xfrm>
            <a:off x="2666999" y="1101122"/>
            <a:ext cx="3140869" cy="842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62C0E05-4318-4037-973D-BAF757E87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8740" y="279357"/>
            <a:ext cx="8749383" cy="608910"/>
          </a:xfrm>
        </p:spPr>
        <p:txBody>
          <a:bodyPr>
            <a:normAutofit/>
          </a:bodyPr>
          <a:lstStyle/>
          <a:p>
            <a:r>
              <a:rPr lang="en-US" sz="3600" b="0" dirty="0"/>
              <a:t>Docking/Wave-Energy Combination 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3D6F3A8A-E1BE-44FF-B661-6B9A450A51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63" y="200127"/>
            <a:ext cx="1923976" cy="632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ED06EA5-C185-4724-ABE4-D51B12725C2F}"/>
              </a:ext>
            </a:extLst>
          </p:cNvPr>
          <p:cNvSpPr txBox="1">
            <a:spLocks/>
          </p:cNvSpPr>
          <p:nvPr/>
        </p:nvSpPr>
        <p:spPr>
          <a:xfrm>
            <a:off x="5298868" y="979566"/>
            <a:ext cx="6628220" cy="603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/>
              <a:t>~225 Watts:  Recharge one LRAUV each day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D6F4A98-A525-4E5E-8FC9-86D6BAF7921A}"/>
              </a:ext>
            </a:extLst>
          </p:cNvPr>
          <p:cNvGrpSpPr/>
          <p:nvPr/>
        </p:nvGrpSpPr>
        <p:grpSpPr>
          <a:xfrm>
            <a:off x="4618893" y="1944085"/>
            <a:ext cx="5776142" cy="4651900"/>
            <a:chOff x="1438031" y="148492"/>
            <a:chExt cx="8198338" cy="6174154"/>
          </a:xfrm>
        </p:grpSpPr>
        <p:pic>
          <p:nvPicPr>
            <p:cNvPr id="9" name="image2.jpg">
              <a:extLst>
                <a:ext uri="{FF2B5EF4-FFF2-40B4-BE49-F238E27FC236}">
                  <a16:creationId xmlns:a16="http://schemas.microsoft.com/office/drawing/2014/main" id="{193B8AFC-6D3E-44FA-8CD3-8FE9883A2A31}"/>
                </a:ext>
              </a:extLst>
            </p:cNvPr>
            <p:cNvPicPr/>
            <p:nvPr/>
          </p:nvPicPr>
          <p:blipFill rotWithShape="1">
            <a:blip r:embed="rId3"/>
            <a:srcRect l="43457" t="25702" r="24136" b="14109"/>
            <a:stretch/>
          </p:blipFill>
          <p:spPr>
            <a:xfrm>
              <a:off x="2766646" y="148492"/>
              <a:ext cx="4806462" cy="6174154"/>
            </a:xfrm>
            <a:prstGeom prst="rect">
              <a:avLst/>
            </a:prstGeom>
            <a:ln/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44A1A90-5E84-4183-8E06-C36330B338ED}"/>
                </a:ext>
              </a:extLst>
            </p:cNvPr>
            <p:cNvSpPr/>
            <p:nvPr/>
          </p:nvSpPr>
          <p:spPr>
            <a:xfrm>
              <a:off x="1438031" y="5931876"/>
              <a:ext cx="8198338" cy="28917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4B820FF-2E8B-4565-82AC-9AF95C7261F4}"/>
                </a:ext>
              </a:extLst>
            </p:cNvPr>
            <p:cNvSpPr/>
            <p:nvPr/>
          </p:nvSpPr>
          <p:spPr>
            <a:xfrm>
              <a:off x="5376985" y="5244122"/>
              <a:ext cx="3681046" cy="6799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545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60F45-9F2A-47AD-A761-51B4A6080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Facts and Figures</a:t>
            </a:r>
          </a:p>
        </p:txBody>
      </p:sp>
    </p:spTree>
    <p:extLst>
      <p:ext uri="{BB962C8B-B14F-4D97-AF65-F5344CB8AC3E}">
        <p14:creationId xmlns:p14="http://schemas.microsoft.com/office/powerpoint/2010/main" val="701975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732FEE2-2758-4AD5-94E4-022437387F6F}"/>
              </a:ext>
            </a:extLst>
          </p:cNvPr>
          <p:cNvSpPr/>
          <p:nvPr/>
        </p:nvSpPr>
        <p:spPr>
          <a:xfrm>
            <a:off x="209973" y="1642411"/>
            <a:ext cx="4382347" cy="992416"/>
          </a:xfrm>
          <a:prstGeom prst="rect">
            <a:avLst/>
          </a:prstGeom>
          <a:solidFill>
            <a:schemeClr val="bg1">
              <a:lumMod val="95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3FE8DA-93C0-777A-A524-7DDF3A0AB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15" y="232779"/>
            <a:ext cx="11356388" cy="608910"/>
          </a:xfrm>
        </p:spPr>
        <p:txBody>
          <a:bodyPr>
            <a:normAutofit fontScale="90000"/>
          </a:bodyPr>
          <a:lstStyle/>
          <a:p>
            <a:r>
              <a:rPr lang="en-US" sz="3600" b="0" u="sng" dirty="0"/>
              <a:t>Persistent Presence for Autonomous Long Term Monitoring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6B2A231-19D8-940C-B522-B1050F13922E}"/>
              </a:ext>
            </a:extLst>
          </p:cNvPr>
          <p:cNvSpPr txBox="1">
            <a:spLocks/>
          </p:cNvSpPr>
          <p:nvPr/>
        </p:nvSpPr>
        <p:spPr>
          <a:xfrm>
            <a:off x="112295" y="1313801"/>
            <a:ext cx="4672264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en-US" sz="3200" dirty="0">
                <a:solidFill>
                  <a:schemeClr val="accent1"/>
                </a:solidFill>
              </a:rPr>
              <a:t>Technology</a:t>
            </a:r>
            <a:r>
              <a:rPr lang="en-US" altLang="en-US" sz="3200" dirty="0">
                <a:solidFill>
                  <a:srgbClr val="002060"/>
                </a:solidFill>
              </a:rPr>
              <a:t> needed:</a:t>
            </a:r>
          </a:p>
          <a:p>
            <a:endParaRPr lang="en-US" sz="3200" b="0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8D56651-2719-0BDF-006C-4EBA38D5D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1642411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Vehicles (Capability, Reliability)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Autonomy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Instrumentation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Energy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Communications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Docking Capability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4C0DC1-7795-467F-900E-20FA58866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7301" y="1354390"/>
            <a:ext cx="7252114" cy="483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93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DDE92F2-5FF3-4FE1-BC78-49405255E050}"/>
              </a:ext>
            </a:extLst>
          </p:cNvPr>
          <p:cNvSpPr/>
          <p:nvPr/>
        </p:nvSpPr>
        <p:spPr>
          <a:xfrm>
            <a:off x="257253" y="2868918"/>
            <a:ext cx="4382347" cy="873452"/>
          </a:xfrm>
          <a:prstGeom prst="rect">
            <a:avLst/>
          </a:prstGeom>
          <a:solidFill>
            <a:schemeClr val="bg1">
              <a:lumMod val="95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3FE8DA-93C0-777A-A524-7DDF3A0AB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14" y="232779"/>
            <a:ext cx="11254267" cy="608910"/>
          </a:xfrm>
        </p:spPr>
        <p:txBody>
          <a:bodyPr>
            <a:normAutofit fontScale="90000"/>
          </a:bodyPr>
          <a:lstStyle/>
          <a:p>
            <a:r>
              <a:rPr lang="en-US" sz="3600" b="0" u="sng" dirty="0"/>
              <a:t>Persistent Presence for Autonomous Long Term Monitoring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6B2A231-19D8-940C-B522-B1050F13922E}"/>
              </a:ext>
            </a:extLst>
          </p:cNvPr>
          <p:cNvSpPr txBox="1">
            <a:spLocks/>
          </p:cNvSpPr>
          <p:nvPr/>
        </p:nvSpPr>
        <p:spPr>
          <a:xfrm>
            <a:off x="112295" y="1313801"/>
            <a:ext cx="4672264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en-US" sz="3200" dirty="0">
                <a:solidFill>
                  <a:schemeClr val="accent1"/>
                </a:solidFill>
              </a:rPr>
              <a:t>Technology</a:t>
            </a:r>
            <a:r>
              <a:rPr lang="en-US" altLang="en-US" sz="3200" dirty="0">
                <a:solidFill>
                  <a:srgbClr val="002060"/>
                </a:solidFill>
              </a:rPr>
              <a:t> needed:</a:t>
            </a:r>
          </a:p>
          <a:p>
            <a:endParaRPr lang="en-US" sz="3200" b="0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8D56651-2719-0BDF-006C-4EBA38D5D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1642411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Vehicles (Capability, Reliability)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Autonomy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Instrumentation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altLang="en-US" sz="2000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Energy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Communications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endParaRPr lang="en-US" altLang="en-US" sz="2000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Docking Capability</a:t>
            </a:r>
          </a:p>
        </p:txBody>
      </p:sp>
      <p:pic>
        <p:nvPicPr>
          <p:cNvPr id="15" name="Picture 6">
            <a:extLst>
              <a:ext uri="{FF2B5EF4-FFF2-40B4-BE49-F238E27FC236}">
                <a16:creationId xmlns:a16="http://schemas.microsoft.com/office/drawing/2014/main" id="{F3E5716C-129D-4958-BC07-B0C1AA1AE6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457" y="855493"/>
            <a:ext cx="1677799" cy="5518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 descr="pbanimation">
            <a:extLst>
              <a:ext uri="{FF2B5EF4-FFF2-40B4-BE49-F238E27FC236}">
                <a16:creationId xmlns:a16="http://schemas.microsoft.com/office/drawing/2014/main" id="{F6E2EE52-99D2-4A0C-A51B-D27479125B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914" y="1285544"/>
            <a:ext cx="2689974" cy="456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527D9ED-9F7D-43A0-87B4-FAC0757B27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5" t="23075" r="29513" b="29598"/>
          <a:stretch/>
        </p:blipFill>
        <p:spPr>
          <a:xfrm>
            <a:off x="4410331" y="3886241"/>
            <a:ext cx="1760221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83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B0EB5C9-B344-4BCD-A55C-705168126ED5}"/>
              </a:ext>
            </a:extLst>
          </p:cNvPr>
          <p:cNvSpPr/>
          <p:nvPr/>
        </p:nvSpPr>
        <p:spPr>
          <a:xfrm>
            <a:off x="257254" y="3916680"/>
            <a:ext cx="3274986" cy="608910"/>
          </a:xfrm>
          <a:prstGeom prst="rect">
            <a:avLst/>
          </a:prstGeom>
          <a:solidFill>
            <a:schemeClr val="bg1">
              <a:lumMod val="95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3FE8DA-93C0-777A-A524-7DDF3A0AB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14" y="232779"/>
            <a:ext cx="11512885" cy="608910"/>
          </a:xfrm>
        </p:spPr>
        <p:txBody>
          <a:bodyPr>
            <a:normAutofit fontScale="90000"/>
          </a:bodyPr>
          <a:lstStyle/>
          <a:p>
            <a:r>
              <a:rPr lang="en-US" sz="3600" b="0" u="sng" dirty="0"/>
              <a:t>Persistent Presence for Autonomous Long Term Monitoring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6B2A231-19D8-940C-B522-B1050F13922E}"/>
              </a:ext>
            </a:extLst>
          </p:cNvPr>
          <p:cNvSpPr txBox="1">
            <a:spLocks/>
          </p:cNvSpPr>
          <p:nvPr/>
        </p:nvSpPr>
        <p:spPr>
          <a:xfrm>
            <a:off x="112295" y="1313801"/>
            <a:ext cx="4672264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en-US" sz="3200" dirty="0">
                <a:solidFill>
                  <a:schemeClr val="accent1"/>
                </a:solidFill>
              </a:rPr>
              <a:t>Technology</a:t>
            </a:r>
            <a:r>
              <a:rPr lang="en-US" altLang="en-US" sz="3200" dirty="0">
                <a:solidFill>
                  <a:srgbClr val="002060"/>
                </a:solidFill>
              </a:rPr>
              <a:t> needed:</a:t>
            </a:r>
          </a:p>
          <a:p>
            <a:endParaRPr lang="en-US" sz="3200" b="0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8D56651-2719-0BDF-006C-4EBA38D5D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1642411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Vehicles (Capability, Reliability)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Autonomy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Instrumentation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Energy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Communications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Docking Capability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D6C359-6C1A-45A9-949A-3ACFB35A90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944"/>
          <a:stretch/>
        </p:blipFill>
        <p:spPr>
          <a:xfrm>
            <a:off x="4075245" y="2086966"/>
            <a:ext cx="7710354" cy="471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76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7C5A6B25-F83C-45D5-976C-E95B2E8CC719}"/>
              </a:ext>
            </a:extLst>
          </p:cNvPr>
          <p:cNvGrpSpPr/>
          <p:nvPr/>
        </p:nvGrpSpPr>
        <p:grpSpPr>
          <a:xfrm>
            <a:off x="1438031" y="148492"/>
            <a:ext cx="8198338" cy="6174154"/>
            <a:chOff x="1438031" y="148492"/>
            <a:chExt cx="8198338" cy="6174154"/>
          </a:xfrm>
        </p:grpSpPr>
        <p:pic>
          <p:nvPicPr>
            <p:cNvPr id="10" name="image2.jpg">
              <a:extLst>
                <a:ext uri="{FF2B5EF4-FFF2-40B4-BE49-F238E27FC236}">
                  <a16:creationId xmlns:a16="http://schemas.microsoft.com/office/drawing/2014/main" id="{BFE7952A-7971-491E-82AB-19F4431DA7D2}"/>
                </a:ext>
              </a:extLst>
            </p:cNvPr>
            <p:cNvPicPr/>
            <p:nvPr/>
          </p:nvPicPr>
          <p:blipFill rotWithShape="1">
            <a:blip r:embed="rId3"/>
            <a:srcRect l="43457" t="25702" r="24136" b="14109"/>
            <a:stretch/>
          </p:blipFill>
          <p:spPr>
            <a:xfrm>
              <a:off x="2766646" y="148492"/>
              <a:ext cx="4806462" cy="6174154"/>
            </a:xfrm>
            <a:prstGeom prst="rect">
              <a:avLst/>
            </a:prstGeom>
            <a:ln/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1DCA539-7494-4E53-933C-49811CE71A95}"/>
                </a:ext>
              </a:extLst>
            </p:cNvPr>
            <p:cNvSpPr/>
            <p:nvPr/>
          </p:nvSpPr>
          <p:spPr>
            <a:xfrm>
              <a:off x="1438031" y="5931876"/>
              <a:ext cx="8198338" cy="28917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6451EFB-03CE-4F23-A54E-2C4E7CB90F7D}"/>
                </a:ext>
              </a:extLst>
            </p:cNvPr>
            <p:cNvSpPr/>
            <p:nvPr/>
          </p:nvSpPr>
          <p:spPr>
            <a:xfrm>
              <a:off x="5376985" y="5244122"/>
              <a:ext cx="3681046" cy="6799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44350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rm Demo in La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76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ocked_w_Dock_light">
            <a:hlinkClick r:id="" action="ppaction://media"/>
            <a:extLst>
              <a:ext uri="{FF2B5EF4-FFF2-40B4-BE49-F238E27FC236}">
                <a16:creationId xmlns:a16="http://schemas.microsoft.com/office/drawing/2014/main" id="{D8352F08-D190-489F-A473-EA79D2274B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41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rizo Docking">
            <a:hlinkClick r:id="" action="ppaction://media"/>
            <a:extLst>
              <a:ext uri="{FF2B5EF4-FFF2-40B4-BE49-F238E27FC236}">
                <a16:creationId xmlns:a16="http://schemas.microsoft.com/office/drawing/2014/main" id="{A5A1E279-88FA-4CB9-A530-69724A70111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73884"/>
            <a:ext cx="121920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5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3985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 err="1"/>
              <a:t>Niobicon</a:t>
            </a:r>
            <a:r>
              <a:rPr lang="en-US" sz="3600" dirty="0"/>
              <a:t> Technology for Power Transfer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5970" y="1330694"/>
            <a:ext cx="113650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Patented and developed by Northrop-Grumman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Uses pure niobium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Thin film isolates niobium in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Can allow axial and rotary motion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Limited to 60 V and moderate power</a:t>
            </a:r>
          </a:p>
          <a:p>
            <a:pPr lvl="2"/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1026" name="Picture 2" descr="Niobium-Based Connector Technology Licensed to Monterey Bay Aquarium Research Institute MBA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262" y="2955687"/>
            <a:ext cx="6164568" cy="360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905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14645</TotalTime>
  <Words>273</Words>
  <Application>Microsoft Office PowerPoint</Application>
  <PresentationFormat>Widescreen</PresentationFormat>
  <Paragraphs>77</Paragraphs>
  <Slides>17</Slides>
  <Notes>10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Avenir Next</vt:lpstr>
      <vt:lpstr>Courier New</vt:lpstr>
      <vt:lpstr>Wingdings</vt:lpstr>
      <vt:lpstr>Office Theme</vt:lpstr>
      <vt:lpstr>Underwater Vehicle Docking for Extended Deployments   Andrew Hamilton  </vt:lpstr>
      <vt:lpstr>Persistent Presence for Autonomous Long Term Monitoring</vt:lpstr>
      <vt:lpstr>Persistent Presence for Autonomous Long Term Monitoring</vt:lpstr>
      <vt:lpstr>Persistent Presence for Autonomous Long Term Monitoring</vt:lpstr>
      <vt:lpstr>PowerPoint Presentation</vt:lpstr>
      <vt:lpstr>PowerPoint Presentation</vt:lpstr>
      <vt:lpstr>PowerPoint Presentation</vt:lpstr>
      <vt:lpstr>PowerPoint Presentation</vt:lpstr>
      <vt:lpstr>Niobicon Technology for Power Transfer</vt:lpstr>
      <vt:lpstr>Power and Data Transfer</vt:lpstr>
      <vt:lpstr>PowerPoint Presentation</vt:lpstr>
      <vt:lpstr>PowerPoint Presentation</vt:lpstr>
      <vt:lpstr>PowerPoint Presentation</vt:lpstr>
      <vt:lpstr>PowerPoint Presentation</vt:lpstr>
      <vt:lpstr>Imaging Flow Cytobot On Wave-Energy Buoy (2022 - 2025)</vt:lpstr>
      <vt:lpstr>Docking/Wave-Energy Combination </vt:lpstr>
      <vt:lpstr>Facts and Figures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Andrew Hamilton</cp:lastModifiedBy>
  <cp:revision>611</cp:revision>
  <cp:lastPrinted>2019-01-30T18:37:10Z</cp:lastPrinted>
  <dcterms:created xsi:type="dcterms:W3CDTF">2019-01-30T18:15:38Z</dcterms:created>
  <dcterms:modified xsi:type="dcterms:W3CDTF">2026-01-27T03:15:29Z</dcterms:modified>
</cp:coreProperties>
</file>