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tif" ContentType="image/tiff"/>
  <Default Extension="vml" ContentType="application/vnd.openxmlformats-officedocument.vmlDrawing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4"/>
  </p:notesMasterIdLst>
  <p:handoutMasterIdLst>
    <p:handoutMasterId r:id="rId45"/>
  </p:handoutMasterIdLst>
  <p:sldIdLst>
    <p:sldId id="458" r:id="rId2"/>
    <p:sldId id="459" r:id="rId3"/>
    <p:sldId id="461" r:id="rId4"/>
    <p:sldId id="539" r:id="rId5"/>
    <p:sldId id="460" r:id="rId6"/>
    <p:sldId id="436" r:id="rId7"/>
    <p:sldId id="503" r:id="rId8"/>
    <p:sldId id="501" r:id="rId9"/>
    <p:sldId id="511" r:id="rId10"/>
    <p:sldId id="512" r:id="rId11"/>
    <p:sldId id="462" r:id="rId12"/>
    <p:sldId id="506" r:id="rId13"/>
    <p:sldId id="543" r:id="rId14"/>
    <p:sldId id="450" r:id="rId15"/>
    <p:sldId id="473" r:id="rId16"/>
    <p:sldId id="478" r:id="rId17"/>
    <p:sldId id="477" r:id="rId18"/>
    <p:sldId id="505" r:id="rId19"/>
    <p:sldId id="515" r:id="rId20"/>
    <p:sldId id="531" r:id="rId21"/>
    <p:sldId id="529" r:id="rId22"/>
    <p:sldId id="517" r:id="rId23"/>
    <p:sldId id="541" r:id="rId24"/>
    <p:sldId id="544" r:id="rId25"/>
    <p:sldId id="536" r:id="rId26"/>
    <p:sldId id="542" r:id="rId27"/>
    <p:sldId id="493" r:id="rId28"/>
    <p:sldId id="500" r:id="rId29"/>
    <p:sldId id="451" r:id="rId30"/>
    <p:sldId id="438" r:id="rId31"/>
    <p:sldId id="452" r:id="rId32"/>
    <p:sldId id="453" r:id="rId33"/>
    <p:sldId id="502" r:id="rId34"/>
    <p:sldId id="534" r:id="rId35"/>
    <p:sldId id="535" r:id="rId36"/>
    <p:sldId id="439" r:id="rId37"/>
    <p:sldId id="540" r:id="rId38"/>
    <p:sldId id="454" r:id="rId39"/>
    <p:sldId id="457" r:id="rId40"/>
    <p:sldId id="504" r:id="rId41"/>
    <p:sldId id="513" r:id="rId42"/>
    <p:sldId id="492" r:id="rId43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B47"/>
    <a:srgbClr val="004261"/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309" autoAdjust="0"/>
    <p:restoredTop sz="82024"/>
  </p:normalViewPr>
  <p:slideViewPr>
    <p:cSldViewPr snapToGrid="0" snapToObjects="1">
      <p:cViewPr varScale="1">
        <p:scale>
          <a:sx n="107" d="100"/>
          <a:sy n="107" d="100"/>
        </p:scale>
        <p:origin x="414" y="1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88" d="100"/>
        <a:sy n="188" d="100"/>
      </p:scale>
      <p:origin x="0" y="0"/>
    </p:cViewPr>
  </p:sorterViewPr>
  <p:notesViewPr>
    <p:cSldViewPr snapToGrid="0" snapToObjects="1">
      <p:cViewPr varScale="1">
        <p:scale>
          <a:sx n="163" d="100"/>
          <a:sy n="163" d="100"/>
        </p:scale>
        <p:origin x="2944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7B325A-EC6B-1D4B-ADA3-6BAA2DEED72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0F31AE-72B4-9844-A70D-1B4E8E5074A4}" type="datetimeFigureOut">
              <a:rPr lang="en-US" smtClean="0">
                <a:latin typeface="Arial" panose="020B0604020202020204" pitchFamily="34" charset="0"/>
              </a:rPr>
              <a:t>10/16/2024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936A98-DCD5-DF4B-A673-C1EB57B57CB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4C8898-87D8-D44E-B51F-EE52F41657F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76F6E1-82FA-B345-903A-2084F24B31E0}" type="slidenum">
              <a:rPr lang="en-US" smtClean="0">
                <a:latin typeface="Arial" panose="020B0604020202020204" pitchFamily="34" charset="0"/>
              </a:rPr>
              <a:t>‹#›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B6E2CF94-8FB6-F843-B170-21A3150663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0439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90DC1977-F70E-FD4E-AAD5-9EF2CC54E998}" type="datetimeFigureOut">
              <a:rPr lang="en-US" smtClean="0"/>
              <a:pPr/>
              <a:t>10/16/2024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AC3D73A8-64CC-4E41-885D-56FF3DA44E7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40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927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331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6651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493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5234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658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9FB4E9-75B0-2D4D-A266-C3F9C644ADA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2328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7441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Replace with more</a:t>
            </a:r>
            <a:r>
              <a:rPr lang="en-US" baseline="0" dirty="0"/>
              <a:t> recent video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1266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4955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7309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1314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2743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5544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306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913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Full Ble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9C14E82-CC0F-8D4C-A29B-CED0AAE9475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7222"/>
          <a:stretch/>
        </p:blipFill>
        <p:spPr>
          <a:xfrm>
            <a:off x="0" y="129810"/>
            <a:ext cx="12192000" cy="67281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2798064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2840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Dark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5940106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04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Light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CD01108-E200-C846-9410-855C69A368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21724" y="5848862"/>
            <a:ext cx="3915033" cy="72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042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10896"/>
            <a:ext cx="10680192" cy="621792"/>
          </a:xfrm>
        </p:spPr>
        <p:txBody>
          <a:bodyPr anchor="t">
            <a:normAutofit/>
          </a:bodyPr>
          <a:lstStyle>
            <a:lvl1pPr algn="l">
              <a:defRPr sz="2800" b="1">
                <a:solidFill>
                  <a:srgbClr val="00426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5AA2F-F167-774C-976A-216F94FF4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808" y="6071616"/>
            <a:ext cx="10680192" cy="320040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4736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0087-7F35-C149-8CCC-868895653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A0183-F42B-9642-B6B4-7CE8D4E31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637"/>
            <a:ext cx="10515600" cy="479582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B18710F-5752-3041-ABB0-70AAF289D0C6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44526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9124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- Dark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08CC86-87AE-5648-80C0-94CEEA449B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890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 - Light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52447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peaker N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D5C2A7-A3CE-A747-8C5D-D8C4B84E463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6DF286-98B5-9540-B77E-3EB8A01C510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876483"/>
            <a:ext cx="1812234" cy="13957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181100"/>
            <a:ext cx="10515600" cy="1092200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305296"/>
            <a:ext cx="10515600" cy="1495179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2531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0AC4382-2C01-7B47-A513-58074808A31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1719262"/>
          </a:xfrm>
        </p:spPr>
        <p:txBody>
          <a:bodyPr anchor="b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794A81-C6BF-154A-9A5B-40AD0E981F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776470"/>
            <a:ext cx="1812234" cy="139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250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0"/>
            <a:ext cx="5181600" cy="45622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53331"/>
            <a:ext cx="5181600" cy="45622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5963CB9-DC1E-E749-A1A8-C95F5B9E55C5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98392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6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-with-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5065776"/>
            <a:ext cx="5181600" cy="1161288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5065773"/>
            <a:ext cx="5181600" cy="1161289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51919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643ED-15A6-A34E-92EA-DBC0D748B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41018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57224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113E-9882-EE48-9196-F57FC1213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A9D55-D28B-7B40-A5DC-D7AF20BBB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633DE6-8E4C-C34D-85FE-A0A4F9ADBF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09486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CBFB9-C146-AE42-ABE7-A17384229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C301FE-0B54-8644-9318-943E74F2B7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3A447E-B890-8449-BA08-5973A3893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546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459" y="274849"/>
            <a:ext cx="10971097" cy="114349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710623" y="2129715"/>
            <a:ext cx="5395777" cy="3966940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7829" y="2129715"/>
            <a:ext cx="5395776" cy="39669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2339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E8379-E34A-7C90-4EAC-0648E9C33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68B34-7F59-01F5-EA6D-0C16193E0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320B9-A769-6BEE-E8D5-E3AC3E3B6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F2D95-5DA0-D14D-840A-1C27A8EAD7DC}" type="datetimeFigureOut">
              <a:rPr lang="en-US" smtClean="0"/>
              <a:t>10/16/2024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A61A6-3AE8-32C4-92AD-917FE18FB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34BCC-D532-6A19-81F4-A49A67F2B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005E-0A50-5E47-B7F5-9D1066013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96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0EBA8-353E-A144-A37D-FE74D5382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2B1F67-4823-2841-8D0E-C799FCA68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202637"/>
            <a:ext cx="10515600" cy="49743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45CD5-CC97-4047-AF1E-94FCCEE7F7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09923" y="6382064"/>
            <a:ext cx="1543878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err="1"/>
              <a:t>MBARI.org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C93F5E-6F7E-BD4C-A8DD-F5E395828DE9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E83C0B-85E9-9B4F-969D-6972CD24060D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838200" y="6310940"/>
            <a:ext cx="2342322" cy="43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79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3" r:id="rId2"/>
    <p:sldLayoutId id="2147483714" r:id="rId3"/>
    <p:sldLayoutId id="2147483649" r:id="rId4"/>
    <p:sldLayoutId id="2147483650" r:id="rId5"/>
    <p:sldLayoutId id="2147483651" r:id="rId6"/>
    <p:sldLayoutId id="2147483710" r:id="rId7"/>
    <p:sldLayoutId id="2147483711" r:id="rId8"/>
    <p:sldLayoutId id="2147483707" r:id="rId9"/>
    <p:sldLayoutId id="2147483706" r:id="rId10"/>
    <p:sldLayoutId id="2147483652" r:id="rId11"/>
    <p:sldLayoutId id="2147483705" r:id="rId12"/>
    <p:sldLayoutId id="2147483654" r:id="rId13"/>
    <p:sldLayoutId id="2147483655" r:id="rId14"/>
    <p:sldLayoutId id="2147483656" r:id="rId15"/>
    <p:sldLayoutId id="2147483657" r:id="rId16"/>
    <p:sldLayoutId id="2147483702" r:id="rId17"/>
    <p:sldLayoutId id="2147483715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i="0" kern="1200">
          <a:solidFill>
            <a:srgbClr val="00426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744" userDrawn="1">
          <p15:clr>
            <a:srgbClr val="F26B43"/>
          </p15:clr>
        </p15:guide>
        <p15:guide id="4" orient="horz" pos="3888" userDrawn="1">
          <p15:clr>
            <a:srgbClr val="F26B43"/>
          </p15:clr>
        </p15:guide>
        <p15:guide id="5" pos="528" userDrawn="1">
          <p15:clr>
            <a:srgbClr val="F26B43"/>
          </p15:clr>
        </p15:guide>
        <p15:guide id="6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0.e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4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microsoft.com/office/2007/relationships/media" Target="../media/media6.mp4"/><Relationship Id="rId7" Type="http://schemas.openxmlformats.org/officeDocument/2006/relationships/image" Target="../media/image46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notesSlide" Target="../notesSlides/notesSlide15.xml"/><Relationship Id="rId5" Type="http://schemas.openxmlformats.org/officeDocument/2006/relationships/slideLayout" Target="../slideLayouts/slideLayout13.xml"/><Relationship Id="rId4" Type="http://schemas.openxmlformats.org/officeDocument/2006/relationships/video" Target="../media/media6.mp4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1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791" y="1146751"/>
            <a:ext cx="10482325" cy="4319337"/>
          </a:xfrm>
          <a:effectLst/>
        </p:spPr>
        <p:txBody>
          <a:bodyPr>
            <a:noAutofit/>
          </a:bodyPr>
          <a:lstStyle/>
          <a:p>
            <a:pPr algn="ctr"/>
            <a:r>
              <a:rPr lang="en-US" sz="3200" dirty="0"/>
              <a:t>Energy Harvesting and Autonomous Underwater Vehicle docking for a Persistent Presence of Oceanographic Instrumentation</a:t>
            </a:r>
            <a:br>
              <a:rPr lang="en-US" sz="3200" dirty="0"/>
            </a:br>
            <a:br>
              <a:rPr lang="en-US" sz="3200" dirty="0"/>
            </a:br>
            <a:br>
              <a:rPr lang="en-US" dirty="0"/>
            </a:br>
            <a:r>
              <a:rPr lang="en-US" sz="3200" dirty="0"/>
              <a:t>Andrew Hamilton 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MBARI</a:t>
            </a:r>
            <a:br>
              <a:rPr lang="en-US" sz="3600" dirty="0"/>
            </a:br>
            <a:endParaRPr lang="en-US" sz="3600" b="0" dirty="0"/>
          </a:p>
        </p:txBody>
      </p:sp>
    </p:spTree>
    <p:extLst>
      <p:ext uri="{BB962C8B-B14F-4D97-AF65-F5344CB8AC3E}">
        <p14:creationId xmlns:p14="http://schemas.microsoft.com/office/powerpoint/2010/main" val="2230012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DFB0E01-0C59-4893-F643-48B6A657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7124"/>
            <a:ext cx="10515600" cy="608910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Monterey Bay Aquarium Research Institute</a:t>
            </a:r>
          </a:p>
        </p:txBody>
      </p:sp>
      <p:pic>
        <p:nvPicPr>
          <p:cNvPr id="7" name="Picture 6" descr="A satellite image of a large body of water&#10;&#10;Description automatically generated with low confidence">
            <a:extLst>
              <a:ext uri="{FF2B5EF4-FFF2-40B4-BE49-F238E27FC236}">
                <a16:creationId xmlns:a16="http://schemas.microsoft.com/office/drawing/2014/main" id="{753D3816-9135-D3E0-70CD-3E62C40644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35" r="15962" b="-2"/>
          <a:stretch/>
        </p:blipFill>
        <p:spPr>
          <a:xfrm>
            <a:off x="409806" y="906033"/>
            <a:ext cx="3656868" cy="54623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5D972C7-BA5D-3360-F99E-EFD311B15E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9390" y="1299410"/>
            <a:ext cx="7571876" cy="4259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101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DFB0E01-0C59-4893-F643-48B6A657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27"/>
            <a:ext cx="10515600" cy="608910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Monterey Bay Aquarium Research Institute - Engineering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D89325-4893-6148-1BB1-0522A52ED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14" y="688937"/>
            <a:ext cx="7737267" cy="560708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FF3BB38-D3DE-69CB-4DB1-730F63C86B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7836" y="698462"/>
            <a:ext cx="3428635" cy="559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845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DFB0E01-0C59-4893-F643-48B6A657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27"/>
            <a:ext cx="10515600" cy="608910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Monterey Bay Aquarium Research Institute - Engineering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736D35-ED51-C256-8BF4-57069A7BE8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4037" y="679449"/>
            <a:ext cx="8543925" cy="569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550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3FE8DA-93C0-777A-A524-7DDF3A0AB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715" y="232779"/>
            <a:ext cx="4672264" cy="608910"/>
          </a:xfrm>
        </p:spPr>
        <p:txBody>
          <a:bodyPr>
            <a:normAutofit/>
          </a:bodyPr>
          <a:lstStyle/>
          <a:p>
            <a:r>
              <a:rPr lang="en-US" sz="3600" b="0" u="sng" dirty="0"/>
              <a:t>Persistent Presence</a:t>
            </a:r>
          </a:p>
        </p:txBody>
      </p:sp>
      <p:graphicFrame>
        <p:nvGraphicFramePr>
          <p:cNvPr id="6" name="Object 22">
            <a:extLst>
              <a:ext uri="{FF2B5EF4-FFF2-40B4-BE49-F238E27FC236}">
                <a16:creationId xmlns:a16="http://schemas.microsoft.com/office/drawing/2014/main" id="{D9BA8978-B364-C81A-F6DC-1EC480423CE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493183"/>
              </p:ext>
            </p:extLst>
          </p:nvPr>
        </p:nvGraphicFramePr>
        <p:xfrm>
          <a:off x="5382126" y="1021642"/>
          <a:ext cx="6420854" cy="517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9" name="Visio" r:id="rId4" imgW="9029700" imgH="7289800" progId="Visio.Drawing.11">
                  <p:embed/>
                </p:oleObj>
              </mc:Choice>
              <mc:Fallback>
                <p:oleObj name="Visio" r:id="rId4" imgW="9029700" imgH="7289800" progId="Visio.Drawing.11">
                  <p:embed/>
                  <p:pic>
                    <p:nvPicPr>
                      <p:cNvPr id="14338" name="Object 22">
                        <a:extLst>
                          <a:ext uri="{FF2B5EF4-FFF2-40B4-BE49-F238E27FC236}">
                            <a16:creationId xmlns:a16="http://schemas.microsoft.com/office/drawing/2014/main" id="{E2D54B3D-23C2-4F34-3923-B7CD4F7058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2126" y="1021642"/>
                        <a:ext cx="6420854" cy="5178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56B2A231-19D8-940C-B522-B1050F13922E}"/>
              </a:ext>
            </a:extLst>
          </p:cNvPr>
          <p:cNvSpPr txBox="1">
            <a:spLocks/>
          </p:cNvSpPr>
          <p:nvPr/>
        </p:nvSpPr>
        <p:spPr>
          <a:xfrm>
            <a:off x="112295" y="1313801"/>
            <a:ext cx="4672264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altLang="en-US" sz="3200" dirty="0">
                <a:solidFill>
                  <a:srgbClr val="002060"/>
                </a:solidFill>
              </a:rPr>
              <a:t>Technology needed:</a:t>
            </a:r>
          </a:p>
          <a:p>
            <a:endParaRPr lang="en-US" sz="3200" b="0" dirty="0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18D56651-2719-0BDF-006C-4EBA38D5D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15" y="1642411"/>
            <a:ext cx="6972300" cy="1786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0622" tIns="65311" rIns="130622" bIns="65311"/>
          <a:lstStyle>
            <a:lvl1pPr marL="342900" indent="-342900" defTabSz="1306513">
              <a:spcBef>
                <a:spcPct val="20000"/>
              </a:spcBef>
              <a:buChar char="•"/>
              <a:defRPr sz="4600">
                <a:solidFill>
                  <a:srgbClr val="000066"/>
                </a:solidFill>
                <a:latin typeface="Arial" charset="0"/>
              </a:defRPr>
            </a:lvl1pPr>
            <a:lvl2pPr marL="1062038" indent="-409575" defTabSz="1306513">
              <a:spcBef>
                <a:spcPct val="20000"/>
              </a:spcBef>
              <a:buChar char="–"/>
              <a:defRPr sz="4000">
                <a:solidFill>
                  <a:srgbClr val="000066"/>
                </a:solidFill>
                <a:latin typeface="Arial" charset="0"/>
              </a:defRPr>
            </a:lvl2pPr>
            <a:lvl3pPr marL="1633538" indent="-327025" defTabSz="1306513">
              <a:spcBef>
                <a:spcPct val="20000"/>
              </a:spcBef>
              <a:buChar char="•"/>
              <a:defRPr sz="3400">
                <a:solidFill>
                  <a:srgbClr val="000066"/>
                </a:solidFill>
                <a:latin typeface="Arial" charset="0"/>
              </a:defRPr>
            </a:lvl3pPr>
            <a:lvl4pPr marL="2286000" indent="-327025" defTabSz="1306513">
              <a:spcBef>
                <a:spcPct val="20000"/>
              </a:spcBef>
              <a:buChar char="–"/>
              <a:defRPr sz="2900">
                <a:solidFill>
                  <a:srgbClr val="000066"/>
                </a:solidFill>
                <a:latin typeface="Arial" charset="0"/>
              </a:defRPr>
            </a:lvl4pPr>
            <a:lvl5pPr marL="2938463" indent="-325438" defTabSz="1306513">
              <a:spcBef>
                <a:spcPct val="20000"/>
              </a:spcBef>
              <a:buChar char="»"/>
              <a:defRPr sz="2900">
                <a:solidFill>
                  <a:srgbClr val="000066"/>
                </a:solidFill>
                <a:latin typeface="Arial" charset="0"/>
              </a:defRPr>
            </a:lvl5pPr>
            <a:lvl6pPr marL="33956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6pPr>
            <a:lvl7pPr marL="38528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7pPr>
            <a:lvl8pPr marL="43100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8pPr>
            <a:lvl9pPr marL="47672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Vehicles (Capability, Reliability)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Autonomy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Instrumentation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400" b="1" dirty="0">
                <a:solidFill>
                  <a:srgbClr val="002060"/>
                </a:solidFill>
              </a:rPr>
              <a:t>Energy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Communications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E087B5BC-81A2-889F-F6A2-C29A048D4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15" y="3960495"/>
            <a:ext cx="4977064" cy="1670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0622" tIns="65311" rIns="130622" bIns="65311"/>
          <a:lstStyle>
            <a:lvl1pPr defTabSz="1306513">
              <a:spcBef>
                <a:spcPct val="20000"/>
              </a:spcBef>
              <a:buChar char="•"/>
              <a:defRPr sz="46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marL="1062038" indent="-409575" defTabSz="1306513">
              <a:spcBef>
                <a:spcPct val="20000"/>
              </a:spcBef>
              <a:buChar char="–"/>
              <a:defRPr sz="40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marL="1633538" indent="-327025" defTabSz="1306513">
              <a:spcBef>
                <a:spcPct val="20000"/>
              </a:spcBef>
              <a:buChar char="•"/>
              <a:defRPr sz="34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marL="2286000" indent="-327025" defTabSz="1306513">
              <a:spcBef>
                <a:spcPct val="20000"/>
              </a:spcBef>
              <a:buChar char="–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marL="2938463" indent="-325438" defTabSz="1306513">
              <a:spcBef>
                <a:spcPct val="20000"/>
              </a:spcBef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33956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38528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43100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47672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rgbClr val="002060"/>
                </a:solidFill>
              </a:rPr>
              <a:t>Energy Options:</a:t>
            </a:r>
            <a:br>
              <a:rPr lang="en-US" altLang="en-US" sz="2000" dirty="0">
                <a:solidFill>
                  <a:srgbClr val="002060"/>
                </a:solidFill>
              </a:rPr>
            </a:br>
            <a:endParaRPr lang="en-US" altLang="en-US" sz="2000" dirty="0">
              <a:solidFill>
                <a:srgbClr val="002060"/>
              </a:solidFill>
            </a:endParaRPr>
          </a:p>
          <a:p>
            <a:pPr marL="342900" indent="-342900" eaLnBrk="1" hangingPunct="1">
              <a:spcBef>
                <a:spcPct val="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Bring energy along (in batteries).</a:t>
            </a:r>
          </a:p>
          <a:p>
            <a:pPr marL="342900" indent="-342900" eaLnBrk="1" hangingPunct="1">
              <a:spcBef>
                <a:spcPct val="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Collect energy from the environment.</a:t>
            </a:r>
          </a:p>
        </p:txBody>
      </p:sp>
    </p:spTree>
    <p:extLst>
      <p:ext uri="{BB962C8B-B14F-4D97-AF65-F5344CB8AC3E}">
        <p14:creationId xmlns:p14="http://schemas.microsoft.com/office/powerpoint/2010/main" val="356621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pbanimation">
            <a:extLst>
              <a:ext uri="{FF2B5EF4-FFF2-40B4-BE49-F238E27FC236}">
                <a16:creationId xmlns:a16="http://schemas.microsoft.com/office/drawing/2014/main" id="{A6619B22-24EA-43BF-ABF7-4B4AC81CF7D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28" y="1392691"/>
            <a:ext cx="2689974" cy="456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1C5D71-F2C2-4A21-A6B3-4485AB7DF2C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248" y="850592"/>
            <a:ext cx="3456432" cy="54679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D81DF4-28AC-4FD9-8025-C5CB801E98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4959" y="390704"/>
            <a:ext cx="4557444" cy="607659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87128" y="309110"/>
            <a:ext cx="52656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MBARI Wave-Energy Converter</a:t>
            </a:r>
          </a:p>
        </p:txBody>
      </p:sp>
    </p:spTree>
    <p:extLst>
      <p:ext uri="{BB962C8B-B14F-4D97-AF65-F5344CB8AC3E}">
        <p14:creationId xmlns:p14="http://schemas.microsoft.com/office/powerpoint/2010/main" val="2781861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moosII-1_pp">
            <a:extLst>
              <a:ext uri="{FF2B5EF4-FFF2-40B4-BE49-F238E27FC236}">
                <a16:creationId xmlns:a16="http://schemas.microsoft.com/office/drawing/2014/main" id="{C5279F60-68D1-63AD-3CF3-BEEC79450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67" y="1266721"/>
            <a:ext cx="3214455" cy="4285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Line 10">
            <a:extLst>
              <a:ext uri="{FF2B5EF4-FFF2-40B4-BE49-F238E27FC236}">
                <a16:creationId xmlns:a16="http://schemas.microsoft.com/office/drawing/2014/main" id="{BCA72F92-786A-3D3A-1A51-A684ECBA8A6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18604" y="1775791"/>
            <a:ext cx="653125" cy="55341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lg" len="lg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Box 11">
            <a:extLst>
              <a:ext uri="{FF2B5EF4-FFF2-40B4-BE49-F238E27FC236}">
                <a16:creationId xmlns:a16="http://schemas.microsoft.com/office/drawing/2014/main" id="{D781A215-66D4-80C6-F12E-205D898C6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730" y="1129058"/>
            <a:ext cx="3574774" cy="12003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66"/>
                </a:solidFill>
              </a:rPr>
              <a:t>MBARI Mooring with</a:t>
            </a:r>
          </a:p>
          <a:p>
            <a:pPr algn="ctr"/>
            <a:r>
              <a:rPr lang="en-US" dirty="0">
                <a:solidFill>
                  <a:srgbClr val="000066"/>
                </a:solidFill>
              </a:rPr>
              <a:t>Wind and Solar Collection:</a:t>
            </a:r>
          </a:p>
          <a:p>
            <a:pPr algn="ctr"/>
            <a:r>
              <a:rPr lang="en-US" u="sng" dirty="0">
                <a:solidFill>
                  <a:srgbClr val="000066"/>
                </a:solidFill>
              </a:rPr>
              <a:t>Weight </a:t>
            </a:r>
            <a:r>
              <a:rPr lang="en-US" dirty="0">
                <a:solidFill>
                  <a:srgbClr val="000066"/>
                </a:solidFill>
              </a:rPr>
              <a:t>          </a:t>
            </a:r>
            <a:r>
              <a:rPr lang="en-US" u="sng" dirty="0">
                <a:solidFill>
                  <a:srgbClr val="000066"/>
                </a:solidFill>
              </a:rPr>
              <a:t>Avg. Power</a:t>
            </a:r>
          </a:p>
          <a:p>
            <a:r>
              <a:rPr lang="en-US" dirty="0">
                <a:solidFill>
                  <a:srgbClr val="000066"/>
                </a:solidFill>
              </a:rPr>
              <a:t>      5000lbs                50W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4226FCF9-FD3B-F928-CE73-1888B054C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729" y="3328464"/>
            <a:ext cx="3468874" cy="9233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66"/>
                </a:solidFill>
              </a:rPr>
              <a:t>Wave Power Buoy Prototype</a:t>
            </a:r>
          </a:p>
          <a:p>
            <a:pPr algn="ctr"/>
            <a:r>
              <a:rPr lang="en-US" u="sng" dirty="0">
                <a:solidFill>
                  <a:srgbClr val="000066"/>
                </a:solidFill>
              </a:rPr>
              <a:t>Weight </a:t>
            </a:r>
            <a:r>
              <a:rPr lang="en-US" dirty="0">
                <a:solidFill>
                  <a:srgbClr val="000066"/>
                </a:solidFill>
              </a:rPr>
              <a:t>          </a:t>
            </a:r>
            <a:r>
              <a:rPr lang="en-US" u="sng" dirty="0">
                <a:solidFill>
                  <a:srgbClr val="000066"/>
                </a:solidFill>
              </a:rPr>
              <a:t>Avg. Power</a:t>
            </a:r>
          </a:p>
          <a:p>
            <a:r>
              <a:rPr lang="en-US" dirty="0">
                <a:solidFill>
                  <a:srgbClr val="000066"/>
                </a:solidFill>
              </a:rPr>
              <a:t>    5000lbs         200W-300W</a:t>
            </a:r>
          </a:p>
        </p:txBody>
      </p:sp>
      <p:sp>
        <p:nvSpPr>
          <p:cNvPr id="8" name="Line 14">
            <a:extLst>
              <a:ext uri="{FF2B5EF4-FFF2-40B4-BE49-F238E27FC236}">
                <a16:creationId xmlns:a16="http://schemas.microsoft.com/office/drawing/2014/main" id="{0F752398-B921-F5A5-56C0-5852ECABCEE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53738" y="3429000"/>
            <a:ext cx="980847" cy="559904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lg" len="lg"/>
          </a:ln>
        </p:spPr>
        <p:txBody>
          <a:bodyPr/>
          <a:lstStyle/>
          <a:p>
            <a:endParaRPr lang="en-US"/>
          </a:p>
        </p:txBody>
      </p:sp>
      <p:pic>
        <p:nvPicPr>
          <p:cNvPr id="9" name="Picture 17" descr="pb-ocean-andy">
            <a:extLst>
              <a:ext uri="{FF2B5EF4-FFF2-40B4-BE49-F238E27FC236}">
                <a16:creationId xmlns:a16="http://schemas.microsoft.com/office/drawing/2014/main" id="{D9636B9F-42FA-EA94-FC20-CCEE1983FC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34586" y="990600"/>
            <a:ext cx="2931927" cy="4972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6917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78917" y="143378"/>
            <a:ext cx="45191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Oceanographic</a:t>
            </a:r>
            <a:r>
              <a:rPr lang="en-US" sz="3600" dirty="0">
                <a:solidFill>
                  <a:schemeClr val="tx2"/>
                </a:solidFill>
              </a:rPr>
              <a:t> WEC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42DAD7-79DE-4F6D-B737-BCAC6226CC9B}"/>
              </a:ext>
            </a:extLst>
          </p:cNvPr>
          <p:cNvSpPr/>
          <p:nvPr/>
        </p:nvSpPr>
        <p:spPr>
          <a:xfrm>
            <a:off x="246291" y="908125"/>
            <a:ext cx="8488633" cy="1302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10’ diameter Buoy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200W Average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Regular Deployments</a:t>
            </a: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4C438033-37C1-C462-9B4B-AADF7B0C1C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9393" y="264695"/>
            <a:ext cx="1923976" cy="632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22_11_02_WaveEnergyBuoyDive">
            <a:hlinkClick r:id="" action="ppaction://media"/>
            <a:extLst>
              <a:ext uri="{FF2B5EF4-FFF2-40B4-BE49-F238E27FC236}">
                <a16:creationId xmlns:a16="http://schemas.microsoft.com/office/drawing/2014/main" id="{16C0243D-6590-FC92-BB0F-B1CC226FF3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58615" y="2329462"/>
            <a:ext cx="7122776" cy="403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44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A74483C-E812-440B-9A8E-0DA7662EE501}"/>
              </a:ext>
            </a:extLst>
          </p:cNvPr>
          <p:cNvSpPr txBox="1"/>
          <p:nvPr/>
        </p:nvSpPr>
        <p:spPr>
          <a:xfrm>
            <a:off x="3015669" y="447102"/>
            <a:ext cx="6160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2023 Deployment - 232 Days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5E5277-37DA-45AE-A70D-0D349B0B92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41911"/>
            <a:ext cx="12192000" cy="417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387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62467D-EE85-472E-97F8-184A37980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443" y="177709"/>
            <a:ext cx="5427453" cy="6502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818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8188E28-E9DA-40DC-BAEC-BAF6FF187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3318" y="3778917"/>
            <a:ext cx="4761502" cy="293570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78917" y="143378"/>
            <a:ext cx="46730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Some design features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42DAD7-79DE-4F6D-B737-BCAC6226CC9B}"/>
              </a:ext>
            </a:extLst>
          </p:cNvPr>
          <p:cNvSpPr/>
          <p:nvPr/>
        </p:nvSpPr>
        <p:spPr>
          <a:xfrm>
            <a:off x="246294" y="916800"/>
            <a:ext cx="8488633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Electro-Hydraulic PTO and Pneumatic Spring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Heave-Cone w/ Trefoil doors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4-Quadrant Power Electronics, 10kW motor/drive.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6kW-Hr On-board Battery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24V Power Supplies and Ethernet Network (instruments)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Linux Control Computer and Cell Connection</a:t>
            </a:r>
          </a:p>
          <a:p>
            <a:endParaRPr lang="en-US" sz="2400" dirty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9D67D907-1A09-DC1F-927F-D27EA59595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2618" y="264695"/>
            <a:ext cx="1923976" cy="632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374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A1513AA-C401-4455-BBCF-7CD60A72E5B6}"/>
              </a:ext>
            </a:extLst>
          </p:cNvPr>
          <p:cNvSpPr/>
          <p:nvPr/>
        </p:nvSpPr>
        <p:spPr>
          <a:xfrm>
            <a:off x="0" y="162224"/>
            <a:ext cx="55964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Custom Power Electronics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900FDA-8C21-48D3-B3F5-97B6A22B15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456" y="953869"/>
            <a:ext cx="5461349" cy="5233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016BE0-E65E-4BBC-81E4-B6FDDA95E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060" y="363488"/>
            <a:ext cx="3898959" cy="58243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4AC4CAB-7E4F-489A-A38B-C3EA1379689C}"/>
              </a:ext>
            </a:extLst>
          </p:cNvPr>
          <p:cNvSpPr txBox="1"/>
          <p:nvPr/>
        </p:nvSpPr>
        <p:spPr>
          <a:xfrm>
            <a:off x="3688565" y="5541615"/>
            <a:ext cx="4205270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000" dirty="0"/>
              <a:t>16bit DSP based controller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350V Bus, 35A Winding Current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10 kW Device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F4BFB6-CFD3-4BC2-9812-99B51C101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6658" y="2030882"/>
            <a:ext cx="4205269" cy="290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8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4971E1-FB28-4206-A272-77DC09DE2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88258"/>
            <a:ext cx="5989746" cy="65245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325142D-8377-4DF8-94FC-FE278E204D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982" t="8307" r="13658" b="2716"/>
          <a:stretch/>
        </p:blipFill>
        <p:spPr>
          <a:xfrm>
            <a:off x="251012" y="1115713"/>
            <a:ext cx="5764528" cy="4626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607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F15D579-7289-CE58-2FF0-56B53B5B3CE1}"/>
              </a:ext>
            </a:extLst>
          </p:cNvPr>
          <p:cNvSpPr/>
          <p:nvPr/>
        </p:nvSpPr>
        <p:spPr>
          <a:xfrm>
            <a:off x="191434" y="281149"/>
            <a:ext cx="103307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4000" dirty="0">
                <a:solidFill>
                  <a:schemeClr val="tx2"/>
                </a:solidFill>
              </a:rPr>
              <a:t>What is 200 Watts Continuous Used For?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C7C26-3A99-C5C0-27E1-563833BC2349}"/>
              </a:ext>
            </a:extLst>
          </p:cNvPr>
          <p:cNvSpPr txBox="1"/>
          <p:nvPr/>
        </p:nvSpPr>
        <p:spPr>
          <a:xfrm>
            <a:off x="191433" y="1181656"/>
            <a:ext cx="9218037" cy="14260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3200" dirty="0">
                <a:solidFill>
                  <a:schemeClr val="tx2"/>
                </a:solidFill>
              </a:rPr>
              <a:t>On buoy instrumentation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Unusual that typical instrumentation requires hundreds of watts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Some exceptions:  Imaging Flow </a:t>
            </a:r>
            <a:r>
              <a:rPr lang="en-US" sz="2400" dirty="0" err="1">
                <a:solidFill>
                  <a:schemeClr val="tx2"/>
                </a:solidFill>
              </a:rPr>
              <a:t>CytoBot</a:t>
            </a: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B75480-82B1-3294-A76E-FA0E99C383B7}"/>
              </a:ext>
            </a:extLst>
          </p:cNvPr>
          <p:cNvSpPr txBox="1"/>
          <p:nvPr/>
        </p:nvSpPr>
        <p:spPr>
          <a:xfrm>
            <a:off x="191434" y="3459734"/>
            <a:ext cx="8488632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3200" dirty="0">
                <a:solidFill>
                  <a:schemeClr val="tx2"/>
                </a:solidFill>
              </a:rPr>
              <a:t>Autonomous vehicle re-charge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Requires docking capabilities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Fleets of vehicles</a:t>
            </a:r>
          </a:p>
          <a:p>
            <a:pPr>
              <a:spcAft>
                <a:spcPts val="400"/>
              </a:spcAft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A29083-EE6A-47E6-A384-53F9E7FB29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44"/>
          <a:stretch/>
        </p:blipFill>
        <p:spPr>
          <a:xfrm>
            <a:off x="6009243" y="3048001"/>
            <a:ext cx="6049033" cy="370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1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7602E-1001-963A-BBF7-A8ED64B44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662" y="-79454"/>
            <a:ext cx="11346537" cy="853374"/>
          </a:xfrm>
        </p:spPr>
        <p:txBody>
          <a:bodyPr anchor="b">
            <a:normAutofit fontScale="90000"/>
          </a:bodyPr>
          <a:lstStyle/>
          <a:p>
            <a:r>
              <a:rPr lang="en-US" sz="3200" b="0" dirty="0"/>
              <a:t>Imaging Flow </a:t>
            </a:r>
            <a:r>
              <a:rPr lang="en-US" sz="3200" b="0" dirty="0" err="1"/>
              <a:t>Cytobot</a:t>
            </a:r>
            <a:r>
              <a:rPr lang="en-US" sz="3200" b="0" dirty="0"/>
              <a:t> On Wave-Energy Buoy (2022, 2023, 2024)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F5D7E8C-FEEF-59B8-6BE8-0D3991A0DE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8" t="2932" r="11913" b="4604"/>
          <a:stretch/>
        </p:blipFill>
        <p:spPr bwMode="auto">
          <a:xfrm>
            <a:off x="441261" y="948353"/>
            <a:ext cx="2519565" cy="51357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5686F25-FC77-9DBC-AF44-AF0D67CD3AD1}"/>
              </a:ext>
            </a:extLst>
          </p:cNvPr>
          <p:cNvSpPr txBox="1"/>
          <p:nvPr/>
        </p:nvSpPr>
        <p:spPr>
          <a:xfrm>
            <a:off x="0" y="6105402"/>
            <a:ext cx="1599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Photo: McLane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D66B05E-A70E-9AF8-0E17-D4865C114498}"/>
              </a:ext>
            </a:extLst>
          </p:cNvPr>
          <p:cNvGrpSpPr/>
          <p:nvPr/>
        </p:nvGrpSpPr>
        <p:grpSpPr>
          <a:xfrm>
            <a:off x="3540038" y="1142858"/>
            <a:ext cx="3955635" cy="4196888"/>
            <a:chOff x="5120583" y="3265511"/>
            <a:chExt cx="3527012" cy="3673668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AF855F27-6BAF-DDB5-3F3E-89241ADDC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76767" y="3265511"/>
              <a:ext cx="3470828" cy="367366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2146D09-3A78-13E0-CAFC-0F353F474D3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934807" y="6292848"/>
              <a:ext cx="386527" cy="181724"/>
            </a:xfrm>
            <a:prstGeom prst="line">
              <a:avLst/>
            </a:prstGeom>
            <a:ln w="57150">
              <a:solidFill>
                <a:schemeClr val="accent2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6ECD22B-3D6F-8AD2-2D37-448D22C4DB94}"/>
                </a:ext>
              </a:extLst>
            </p:cNvPr>
            <p:cNvSpPr txBox="1"/>
            <p:nvPr/>
          </p:nvSpPr>
          <p:spPr>
            <a:xfrm>
              <a:off x="5120583" y="6292848"/>
              <a:ext cx="10790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venir Next" panose="020B0503020202020204" pitchFamily="34" charset="0"/>
                </a:rPr>
                <a:t>Intake</a:t>
              </a:r>
              <a:endParaRPr lang="en-US" sz="1400" b="1" dirty="0">
                <a:latin typeface="Avenir Next" panose="020B0503020202020204" pitchFamily="34" charset="0"/>
              </a:endParaRPr>
            </a:p>
          </p:txBody>
        </p:sp>
      </p:grp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7BFED7AB-3EFC-9482-FA2C-020CDD0D1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0879" y="1121879"/>
            <a:ext cx="4383157" cy="2694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Sampling </a:t>
            </a:r>
            <a:r>
              <a:rPr lang="en-US" sz="2000" b="1" dirty="0" err="1">
                <a:latin typeface="Avenir Next" panose="020B0503020202020204" pitchFamily="34" charset="0"/>
              </a:rPr>
              <a:t>freq</a:t>
            </a:r>
            <a:r>
              <a:rPr lang="en-US" sz="2000" dirty="0">
                <a:latin typeface="Avenir Next" panose="020B0503020202020204" pitchFamily="34" charset="0"/>
              </a:rPr>
              <a:t>: 20-30 mins</a:t>
            </a: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Sampling Vol</a:t>
            </a:r>
            <a:r>
              <a:rPr lang="en-US" sz="2000" dirty="0">
                <a:latin typeface="Avenir Next" panose="020B0503020202020204" pitchFamily="34" charset="0"/>
              </a:rPr>
              <a:t>: ~5 ml</a:t>
            </a: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Size Range</a:t>
            </a:r>
            <a:r>
              <a:rPr lang="en-US" sz="2000" dirty="0">
                <a:latin typeface="Avenir Next" panose="020B0503020202020204" pitchFamily="34" charset="0"/>
              </a:rPr>
              <a:t>: &lt;10 </a:t>
            </a:r>
            <a:r>
              <a:rPr lang="en-US" sz="2000" dirty="0" err="1">
                <a:latin typeface="Avenir Next" panose="020B0503020202020204" pitchFamily="34" charset="0"/>
              </a:rPr>
              <a:t>μm</a:t>
            </a:r>
            <a:r>
              <a:rPr lang="en-US" sz="2000" dirty="0">
                <a:latin typeface="Avenir Next" panose="020B0503020202020204" pitchFamily="34" charset="0"/>
              </a:rPr>
              <a:t> to 150 </a:t>
            </a:r>
            <a:r>
              <a:rPr lang="en-US" sz="2000" dirty="0" err="1">
                <a:latin typeface="Avenir Next" panose="020B0503020202020204" pitchFamily="34" charset="0"/>
              </a:rPr>
              <a:t>μm</a:t>
            </a:r>
            <a:endParaRPr lang="en-US" sz="2000" dirty="0">
              <a:latin typeface="Avenir Next" panose="020B0503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Image Resolution</a:t>
            </a:r>
            <a:r>
              <a:rPr lang="en-US" sz="2000" dirty="0">
                <a:latin typeface="Avenir Next" panose="020B0503020202020204" pitchFamily="34" charset="0"/>
              </a:rPr>
              <a:t>: ∼ 3.4 pixels/micron </a:t>
            </a:r>
          </a:p>
          <a:p>
            <a:pPr marL="0" indent="0">
              <a:buNone/>
            </a:pPr>
            <a:endParaRPr lang="en-US" sz="2000" dirty="0">
              <a:latin typeface="Avenir Next" panose="020B0503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1000s of images generated every hour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80BB48-03F9-ECFC-70C5-B3142ED99E54}"/>
              </a:ext>
            </a:extLst>
          </p:cNvPr>
          <p:cNvSpPr txBox="1"/>
          <p:nvPr/>
        </p:nvSpPr>
        <p:spPr>
          <a:xfrm>
            <a:off x="7960332" y="4181945"/>
            <a:ext cx="3470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~ 190 Gb of images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DB017B0-9531-03EA-5A88-ED025D2EC042}"/>
              </a:ext>
            </a:extLst>
          </p:cNvPr>
          <p:cNvSpPr txBox="1"/>
          <p:nvPr/>
        </p:nvSpPr>
        <p:spPr>
          <a:xfrm>
            <a:off x="7960332" y="3716361"/>
            <a:ext cx="4185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Over 190 days of Operation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DB0D6-5007-1520-A193-DB7FA9FA1BB5}"/>
              </a:ext>
            </a:extLst>
          </p:cNvPr>
          <p:cNvSpPr txBox="1"/>
          <p:nvPr/>
        </p:nvSpPr>
        <p:spPr>
          <a:xfrm>
            <a:off x="7960332" y="4752458"/>
            <a:ext cx="1960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~ 45 Watts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B6A5D4-BAD6-3D62-B0EB-25EE56C28F8B}"/>
              </a:ext>
            </a:extLst>
          </p:cNvPr>
          <p:cNvSpPr txBox="1"/>
          <p:nvPr/>
        </p:nvSpPr>
        <p:spPr>
          <a:xfrm>
            <a:off x="4886711" y="5951514"/>
            <a:ext cx="6155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Patrick Daniel (</a:t>
            </a:r>
            <a:r>
              <a:rPr lang="en-US" sz="2800" b="1" dirty="0" err="1"/>
              <a:t>Kudela</a:t>
            </a:r>
            <a:r>
              <a:rPr lang="en-US" sz="2800" b="1" dirty="0"/>
              <a:t> Lab / UCSC)</a:t>
            </a:r>
          </a:p>
        </p:txBody>
      </p:sp>
    </p:spTree>
    <p:extLst>
      <p:ext uri="{BB962C8B-B14F-4D97-AF65-F5344CB8AC3E}">
        <p14:creationId xmlns:p14="http://schemas.microsoft.com/office/powerpoint/2010/main" val="40602835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D309B0F-FEBF-4F08-97DD-B13D7F84ABEF}"/>
              </a:ext>
            </a:extLst>
          </p:cNvPr>
          <p:cNvSpPr/>
          <p:nvPr/>
        </p:nvSpPr>
        <p:spPr>
          <a:xfrm>
            <a:off x="0" y="5358581"/>
            <a:ext cx="5368413" cy="14994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1A73A0F-99B2-B843-6CEF-4CF97AA365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842" y="362834"/>
            <a:ext cx="4724153" cy="6069107"/>
          </a:xfrm>
          <a:prstGeom prst="rect">
            <a:avLst/>
          </a:prstGeom>
        </p:spPr>
      </p:pic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AE6C13B0-2E45-F6D8-AC9C-56672B643C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122" y="1563970"/>
            <a:ext cx="6020748" cy="50149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6F6835-DE4A-698E-BE0F-572540953133}"/>
              </a:ext>
            </a:extLst>
          </p:cNvPr>
          <p:cNvSpPr txBox="1"/>
          <p:nvPr/>
        </p:nvSpPr>
        <p:spPr>
          <a:xfrm>
            <a:off x="6150262" y="402201"/>
            <a:ext cx="358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>
                <a:solidFill>
                  <a:schemeClr val="accent1"/>
                </a:solidFill>
              </a:rPr>
              <a:t>Chaetoceros</a:t>
            </a:r>
            <a:r>
              <a:rPr lang="en-US" sz="2800" b="1" dirty="0">
                <a:solidFill>
                  <a:schemeClr val="accent1"/>
                </a:solidFill>
              </a:rPr>
              <a:t> Bloom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A33162-ADB3-4291-B070-7313E1481CC9}"/>
              </a:ext>
            </a:extLst>
          </p:cNvPr>
          <p:cNvSpPr/>
          <p:nvPr/>
        </p:nvSpPr>
        <p:spPr>
          <a:xfrm>
            <a:off x="6718659" y="3931583"/>
            <a:ext cx="1582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  <a:latin typeface=""/>
              </a:rPr>
              <a:t>Chaetoceros</a:t>
            </a:r>
            <a:endParaRPr lang="en-US" b="1" dirty="0">
              <a:solidFill>
                <a:schemeClr val="bg1"/>
              </a:solidFill>
              <a:latin typeface="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F0E1DD-8014-C0AF-AB2C-34799D3DAD30}"/>
              </a:ext>
            </a:extLst>
          </p:cNvPr>
          <p:cNvSpPr/>
          <p:nvPr/>
        </p:nvSpPr>
        <p:spPr>
          <a:xfrm>
            <a:off x="340659" y="286871"/>
            <a:ext cx="4869589" cy="6208295"/>
          </a:xfrm>
          <a:prstGeom prst="rect">
            <a:avLst/>
          </a:prstGeom>
          <a:noFill/>
          <a:ln w="76200">
            <a:solidFill>
              <a:srgbClr val="DBCA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16319C6-854F-CCE5-B759-293FA06B07DC}"/>
              </a:ext>
            </a:extLst>
          </p:cNvPr>
          <p:cNvCxnSpPr>
            <a:cxnSpLocks/>
          </p:cNvCxnSpPr>
          <p:nvPr/>
        </p:nvCxnSpPr>
        <p:spPr>
          <a:xfrm>
            <a:off x="5210248" y="286871"/>
            <a:ext cx="1289164" cy="3110516"/>
          </a:xfrm>
          <a:prstGeom prst="line">
            <a:avLst/>
          </a:prstGeom>
          <a:ln w="76200">
            <a:solidFill>
              <a:srgbClr val="DBCA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66B0D9E-ADFD-CBF0-870E-9F06E81B52BB}"/>
              </a:ext>
            </a:extLst>
          </p:cNvPr>
          <p:cNvCxnSpPr>
            <a:cxnSpLocks/>
          </p:cNvCxnSpPr>
          <p:nvPr/>
        </p:nvCxnSpPr>
        <p:spPr>
          <a:xfrm flipV="1">
            <a:off x="5203178" y="4823012"/>
            <a:ext cx="1296234" cy="1672154"/>
          </a:xfrm>
          <a:prstGeom prst="line">
            <a:avLst/>
          </a:prstGeom>
          <a:ln w="76200">
            <a:solidFill>
              <a:srgbClr val="DBCA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08060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FF2C-9C9B-30C0-510C-3AA1E20B9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30" y="365125"/>
            <a:ext cx="4902836" cy="1325563"/>
          </a:xfrm>
        </p:spPr>
        <p:txBody>
          <a:bodyPr>
            <a:normAutofit/>
          </a:bodyPr>
          <a:lstStyle/>
          <a:p>
            <a:r>
              <a:rPr lang="en-US" sz="3200" dirty="0"/>
              <a:t>Machine Classifier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8427-C697-6CEA-86D5-9CA4EED0F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21" y="2533837"/>
            <a:ext cx="5095345" cy="4389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51 class CNN (</a:t>
            </a:r>
            <a:r>
              <a:rPr lang="en-US" sz="2800" dirty="0" err="1"/>
              <a:t>Xception</a:t>
            </a:r>
            <a:r>
              <a:rPr lang="en-US" sz="2800" dirty="0"/>
              <a:t>)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100k + manually classified images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Work in progress… </a:t>
            </a:r>
          </a:p>
          <a:p>
            <a:pPr marL="0" indent="0">
              <a:buNone/>
            </a:pPr>
            <a:r>
              <a:rPr lang="en-US" sz="2800" dirty="0"/>
              <a:t>Accuracy (f-1 score) = .93</a:t>
            </a:r>
          </a:p>
        </p:txBody>
      </p:sp>
      <p:pic>
        <p:nvPicPr>
          <p:cNvPr id="5" name="Picture 4" descr="Chart, scatter chart&#10;&#10;Description automatically generated">
            <a:extLst>
              <a:ext uri="{FF2B5EF4-FFF2-40B4-BE49-F238E27FC236}">
                <a16:creationId xmlns:a16="http://schemas.microsoft.com/office/drawing/2014/main" id="{C092325F-C2E0-08B2-BA9A-FCA1132C5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066" y="365125"/>
            <a:ext cx="6230361" cy="57806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51C6BB-3734-441E-13A5-ACF25AFE5825}"/>
              </a:ext>
            </a:extLst>
          </p:cNvPr>
          <p:cNvSpPr txBox="1"/>
          <p:nvPr/>
        </p:nvSpPr>
        <p:spPr>
          <a:xfrm>
            <a:off x="6216009" y="5918886"/>
            <a:ext cx="469602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Confusion Matrix:</a:t>
            </a:r>
          </a:p>
          <a:p>
            <a:r>
              <a:rPr lang="en-US" sz="2800" dirty="0"/>
              <a:t>True images vs Class Prediction</a:t>
            </a:r>
          </a:p>
        </p:txBody>
      </p:sp>
    </p:spTree>
    <p:extLst>
      <p:ext uri="{BB962C8B-B14F-4D97-AF65-F5344CB8AC3E}">
        <p14:creationId xmlns:p14="http://schemas.microsoft.com/office/powerpoint/2010/main" val="853884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497B6D6-39A7-3D76-7545-34DF090E6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5" t="8439" r="9380" b="7811"/>
          <a:stretch/>
        </p:blipFill>
        <p:spPr>
          <a:xfrm>
            <a:off x="3333135" y="334296"/>
            <a:ext cx="6174659" cy="6485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44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2.jpg">
            <a:extLst>
              <a:ext uri="{FF2B5EF4-FFF2-40B4-BE49-F238E27FC236}">
                <a16:creationId xmlns:a16="http://schemas.microsoft.com/office/drawing/2014/main" id="{E22B37E0-4D5F-4B10-8382-C540C8B23AB6}"/>
              </a:ext>
            </a:extLst>
          </p:cNvPr>
          <p:cNvPicPr/>
          <p:nvPr/>
        </p:nvPicPr>
        <p:blipFill>
          <a:blip r:embed="rId3"/>
          <a:srcRect l="24136" t="9749" r="24136" b="14109"/>
          <a:stretch>
            <a:fillRect/>
          </a:stretch>
        </p:blipFill>
        <p:spPr>
          <a:xfrm>
            <a:off x="438026" y="1133489"/>
            <a:ext cx="5532468" cy="5652794"/>
          </a:xfrm>
          <a:prstGeom prst="rect">
            <a:avLst/>
          </a:prstGeom>
          <a:ln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9BA427-C22A-45C2-BD19-F7CC82407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631" y="317810"/>
            <a:ext cx="4472964" cy="603778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51534CF-82DD-4953-B07A-368AC57B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988" y="197955"/>
            <a:ext cx="10515600" cy="608910"/>
          </a:xfrm>
        </p:spPr>
        <p:txBody>
          <a:bodyPr>
            <a:normAutofit/>
          </a:bodyPr>
          <a:lstStyle/>
          <a:p>
            <a:r>
              <a:rPr lang="en-US" sz="3600" dirty="0"/>
              <a:t>Autonomous Vehicle Docking</a:t>
            </a:r>
          </a:p>
        </p:txBody>
      </p:sp>
    </p:spTree>
    <p:extLst>
      <p:ext uri="{BB962C8B-B14F-4D97-AF65-F5344CB8AC3E}">
        <p14:creationId xmlns:p14="http://schemas.microsoft.com/office/powerpoint/2010/main" val="29884619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rm Demo in La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/>
          <a:stretch/>
        </p:blipFill>
        <p:spPr>
          <a:xfrm>
            <a:off x="752475" y="247649"/>
            <a:ext cx="109728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850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93985"/>
            <a:ext cx="10515600" cy="608910"/>
          </a:xfrm>
        </p:spPr>
        <p:txBody>
          <a:bodyPr>
            <a:normAutofit/>
          </a:bodyPr>
          <a:lstStyle/>
          <a:p>
            <a:r>
              <a:rPr lang="en-US" sz="3600" dirty="0" err="1"/>
              <a:t>Niobicon</a:t>
            </a:r>
            <a:r>
              <a:rPr lang="en-US" sz="3600" dirty="0"/>
              <a:t> technology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2620" y="1016369"/>
            <a:ext cx="113650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Patented and developed by Northrop-Grumman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Uses pure niobium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Thin film isolates niobium in water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Can allow axial and rotary 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Limited to 60 V and moderate power</a:t>
            </a:r>
          </a:p>
          <a:p>
            <a:pPr lvl="2"/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1026" name="Picture 2" descr="Niobium-Based Connector Technology Licensed to Monterey Bay Aquarium Research Institute MBAR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62" y="2955687"/>
            <a:ext cx="6164568" cy="360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6970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ocked_w_Dock_light">
            <a:hlinkClick r:id="" action="ppaction://media"/>
            <a:extLst>
              <a:ext uri="{FF2B5EF4-FFF2-40B4-BE49-F238E27FC236}">
                <a16:creationId xmlns:a16="http://schemas.microsoft.com/office/drawing/2014/main" id="{D8352F08-D190-489F-A473-EA79D2274B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64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lc-record-2023-10-16-20h40m26s-rtsp___134.89.93.43_8556_h264-">
            <a:hlinkClick r:id="" action="ppaction://media"/>
            <a:extLst>
              <a:ext uri="{FF2B5EF4-FFF2-40B4-BE49-F238E27FC236}">
                <a16:creationId xmlns:a16="http://schemas.microsoft.com/office/drawing/2014/main" id="{AAEDC205-681B-46C5-801A-72B1E8D8B1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89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35761C-7EC1-4421-82EB-3F8679F10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248" y="-1111623"/>
            <a:ext cx="11035552" cy="82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1026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499D0-AD18-4805-B879-450DD657B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592" y="203201"/>
            <a:ext cx="10515600" cy="608910"/>
          </a:xfrm>
        </p:spPr>
        <p:txBody>
          <a:bodyPr>
            <a:normAutofit/>
          </a:bodyPr>
          <a:lstStyle/>
          <a:p>
            <a:r>
              <a:rPr lang="en-US" sz="2800" b="0" dirty="0"/>
              <a:t>2024 Dock Deployment and Use  -  May 2024</a:t>
            </a:r>
          </a:p>
        </p:txBody>
      </p:sp>
      <p:pic>
        <p:nvPicPr>
          <p:cNvPr id="2052" name="Picture 4" descr="https://lh7-us.googleusercontent.com/BLt4Z0zZnAdK2GlxaeE6JMjFgNc74CfFd5aT0sQQHOL842Cwm6h_-ovRsXuQUBnvGdbHLu8XSffwZfFiHFVwAziDVnMc_dkvtpvpEwkwF0FEl8CNugZCurdGdP0kNoF_BSGpwsAtw6h7WwIkEAY=s2048">
            <a:extLst>
              <a:ext uri="{FF2B5EF4-FFF2-40B4-BE49-F238E27FC236}">
                <a16:creationId xmlns:a16="http://schemas.microsoft.com/office/drawing/2014/main" id="{D687050F-D596-4270-96B2-2A33F5D9E5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1" t="12361" r="6711" b="17712"/>
          <a:stretch/>
        </p:blipFill>
        <p:spPr bwMode="auto">
          <a:xfrm>
            <a:off x="1025665" y="700087"/>
            <a:ext cx="9715527" cy="560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5440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499D0-AD18-4805-B879-450DD657B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591" y="203201"/>
            <a:ext cx="11652643" cy="608910"/>
          </a:xfrm>
        </p:spPr>
        <p:txBody>
          <a:bodyPr>
            <a:normAutofit/>
          </a:bodyPr>
          <a:lstStyle/>
          <a:p>
            <a:r>
              <a:rPr lang="en-US" sz="2800" b="0" dirty="0"/>
              <a:t>2025 Dock Deployment and Use  -  Coupling to Wave-Energy System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A5C92-04CD-4ED0-85B3-CBB9043474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848" y="812111"/>
            <a:ext cx="10703858" cy="6020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9775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76F479A-1B47-C65A-893F-BF24F89CA997}"/>
              </a:ext>
            </a:extLst>
          </p:cNvPr>
          <p:cNvSpPr/>
          <p:nvPr/>
        </p:nvSpPr>
        <p:spPr>
          <a:xfrm>
            <a:off x="278917" y="251662"/>
            <a:ext cx="99055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Wave-Energy Conversion Technical Challenges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46375D-1EF3-892E-22AF-0B5B6FA2B341}"/>
              </a:ext>
            </a:extLst>
          </p:cNvPr>
          <p:cNvSpPr txBox="1"/>
          <p:nvPr/>
        </p:nvSpPr>
        <p:spPr>
          <a:xfrm>
            <a:off x="477077" y="1179442"/>
            <a:ext cx="108535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en-US" sz="3600" dirty="0">
                <a:solidFill>
                  <a:schemeClr val="tx2"/>
                </a:solidFill>
              </a:rPr>
              <a:t>Reliability and Storm Survivability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3-5 Million wave cycles per year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1-2 Million meters of linear travel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Designed to maximize forces - extreme events</a:t>
            </a:r>
          </a:p>
        </p:txBody>
      </p:sp>
      <p:pic>
        <p:nvPicPr>
          <p:cNvPr id="5" name="Content Placeholder 7">
            <a:extLst>
              <a:ext uri="{FF2B5EF4-FFF2-40B4-BE49-F238E27FC236}">
                <a16:creationId xmlns:a16="http://schemas.microsoft.com/office/drawing/2014/main" id="{94D312C2-76ED-D9D5-E811-84EFAF1A16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601"/>
          <a:stretch/>
        </p:blipFill>
        <p:spPr>
          <a:xfrm>
            <a:off x="7290138" y="3509856"/>
            <a:ext cx="4040470" cy="309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6723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8E801BB-C220-41F2-9315-FD159573328A}"/>
              </a:ext>
            </a:extLst>
          </p:cNvPr>
          <p:cNvSpPr/>
          <p:nvPr/>
        </p:nvSpPr>
        <p:spPr>
          <a:xfrm>
            <a:off x="463350" y="1037308"/>
            <a:ext cx="960419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System natural period = 2-3 seconds</a:t>
            </a:r>
          </a:p>
          <a:p>
            <a:endParaRPr lang="en-US" sz="2800" dirty="0">
              <a:solidFill>
                <a:schemeClr val="tx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Simplest approach, PTO force proportional to velocity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41023E-F662-4339-995A-FA4D54BDAC98}"/>
              </a:ext>
            </a:extLst>
          </p:cNvPr>
          <p:cNvSpPr/>
          <p:nvPr/>
        </p:nvSpPr>
        <p:spPr>
          <a:xfrm>
            <a:off x="310951" y="3183686"/>
            <a:ext cx="330411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Control Opportunity</a:t>
            </a:r>
          </a:p>
          <a:p>
            <a:endParaRPr lang="en-US" sz="2800" u="sng" dirty="0">
              <a:solidFill>
                <a:schemeClr val="tx2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D813E7-4DDD-426A-84E4-61C65C631E36}"/>
              </a:ext>
            </a:extLst>
          </p:cNvPr>
          <p:cNvSpPr/>
          <p:nvPr/>
        </p:nvSpPr>
        <p:spPr>
          <a:xfrm>
            <a:off x="310951" y="3991235"/>
            <a:ext cx="960419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Make device smaller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Stroke constraint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Increase robustness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Increased energy capture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9F85D2-5DC8-BBFF-5227-17C87606CBCC}"/>
              </a:ext>
            </a:extLst>
          </p:cNvPr>
          <p:cNvSpPr/>
          <p:nvPr/>
        </p:nvSpPr>
        <p:spPr>
          <a:xfrm>
            <a:off x="310951" y="274630"/>
            <a:ext cx="59300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Control-System Approaches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972E73-E000-4D2B-D6F0-83B2D405045E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09"/>
          <a:stretch/>
        </p:blipFill>
        <p:spPr bwMode="auto">
          <a:xfrm>
            <a:off x="5438624" y="2619434"/>
            <a:ext cx="6442425" cy="380786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2537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427"/>
            <a:ext cx="106378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u="sng" dirty="0">
                <a:solidFill>
                  <a:schemeClr val="tx2"/>
                </a:solidFill>
              </a:rPr>
              <a:t>Open Software Interface – Dept of Energy/Open Robotics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29574" y="1100064"/>
            <a:ext cx="100751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Goal:  Make the MBARI WEC available to outside researchers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FF3E6E-2301-4D2E-AD4E-093B0029E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454" y="2860481"/>
            <a:ext cx="4665326" cy="24249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0EFC85A-4C3C-4B87-B281-DA80D0D7978A}"/>
              </a:ext>
            </a:extLst>
          </p:cNvPr>
          <p:cNvSpPr/>
          <p:nvPr/>
        </p:nvSpPr>
        <p:spPr>
          <a:xfrm>
            <a:off x="310951" y="3211211"/>
            <a:ext cx="7150553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ROS 2 </a:t>
            </a:r>
            <a:endParaRPr lang="en-US" sz="2800" dirty="0">
              <a:solidFill>
                <a:schemeClr val="tx2"/>
              </a:solidFill>
            </a:endParaRP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Publish/Subscribe message infrastructure.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Very popular in robotics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Python/C++ Bindings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One user process on Linux controls buoy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818CC7-EBE3-4523-9B5E-7A94A1A46DE4}"/>
              </a:ext>
            </a:extLst>
          </p:cNvPr>
          <p:cNvSpPr/>
          <p:nvPr/>
        </p:nvSpPr>
        <p:spPr>
          <a:xfrm>
            <a:off x="429574" y="1834557"/>
            <a:ext cx="1051922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Approach:  ROS 2 software on buoy Linux computer provides all </a:t>
            </a:r>
          </a:p>
          <a:p>
            <a:r>
              <a:rPr lang="en-US" sz="2800" dirty="0">
                <a:solidFill>
                  <a:schemeClr val="tx2"/>
                </a:solidFill>
              </a:rPr>
              <a:t>telemetry data to user process and allows control of WEC</a:t>
            </a:r>
          </a:p>
        </p:txBody>
      </p:sp>
    </p:spTree>
    <p:extLst>
      <p:ext uri="{BB962C8B-B14F-4D97-AF65-F5344CB8AC3E}">
        <p14:creationId xmlns:p14="http://schemas.microsoft.com/office/powerpoint/2010/main" val="380659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227" y="429245"/>
            <a:ext cx="10970417" cy="868680"/>
          </a:xfrm>
          <a:effectLst/>
        </p:spPr>
        <p:txBody>
          <a:bodyPr anchor="t">
            <a:noAutofit/>
          </a:bodyPr>
          <a:lstStyle/>
          <a:p>
            <a:r>
              <a:rPr lang="en-US" sz="3200" b="0" dirty="0"/>
              <a:t>Compute and Control Architecture</a:t>
            </a:r>
            <a:br>
              <a:rPr lang="en-US" sz="3200" baseline="30000" dirty="0"/>
            </a:br>
            <a:br>
              <a:rPr lang="en-US" sz="3200" baseline="30000" dirty="0"/>
            </a:br>
            <a:endParaRPr lang="en-US" sz="3200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87773D-3243-4B2A-A65D-78D535F71673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700"/>
          <a:stretch/>
        </p:blipFill>
        <p:spPr>
          <a:xfrm>
            <a:off x="6326737" y="1545336"/>
            <a:ext cx="5160526" cy="45260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4437A6-8A94-4607-8A2C-4ACE30F67DE9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12" y="1060714"/>
            <a:ext cx="3006025" cy="501070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2DA9A24-D48B-46DE-B93F-24C9353A8CF1}"/>
              </a:ext>
            </a:extLst>
          </p:cNvPr>
          <p:cNvCxnSpPr>
            <a:cxnSpLocks/>
          </p:cNvCxnSpPr>
          <p:nvPr/>
        </p:nvCxnSpPr>
        <p:spPr>
          <a:xfrm flipH="1">
            <a:off x="2545748" y="1408177"/>
            <a:ext cx="974258" cy="173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55ED280-4964-4E16-8B70-F0AD740CA61A}"/>
              </a:ext>
            </a:extLst>
          </p:cNvPr>
          <p:cNvSpPr txBox="1"/>
          <p:nvPr/>
        </p:nvSpPr>
        <p:spPr>
          <a:xfrm>
            <a:off x="3529584" y="1212271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Linux Computer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0F4708-8EED-4D62-86FA-FD1B0279031A}"/>
              </a:ext>
            </a:extLst>
          </p:cNvPr>
          <p:cNvSpPr txBox="1"/>
          <p:nvPr/>
        </p:nvSpPr>
        <p:spPr>
          <a:xfrm>
            <a:off x="3661088" y="2571464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Micro-controllers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97BDB14-1949-4AC6-849F-51CF0525C55F}"/>
              </a:ext>
            </a:extLst>
          </p:cNvPr>
          <p:cNvCxnSpPr>
            <a:cxnSpLocks/>
          </p:cNvCxnSpPr>
          <p:nvPr/>
        </p:nvCxnSpPr>
        <p:spPr>
          <a:xfrm flipH="1" flipV="1">
            <a:off x="2441449" y="1746194"/>
            <a:ext cx="1148325" cy="6927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2F961FF-395D-407F-91E7-48393605FE27}"/>
              </a:ext>
            </a:extLst>
          </p:cNvPr>
          <p:cNvCxnSpPr>
            <a:cxnSpLocks/>
          </p:cNvCxnSpPr>
          <p:nvPr/>
        </p:nvCxnSpPr>
        <p:spPr>
          <a:xfrm flipH="1" flipV="1">
            <a:off x="2374777" y="2578608"/>
            <a:ext cx="1088136" cy="878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D30C747-69A4-4D23-86EE-A52F1DD0FBE9}"/>
              </a:ext>
            </a:extLst>
          </p:cNvPr>
          <p:cNvCxnSpPr>
            <a:cxnSpLocks/>
          </p:cNvCxnSpPr>
          <p:nvPr/>
        </p:nvCxnSpPr>
        <p:spPr>
          <a:xfrm flipH="1">
            <a:off x="2374777" y="2944368"/>
            <a:ext cx="1154807" cy="719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AAB0446-4C88-425A-806C-47DD1F3566E1}"/>
              </a:ext>
            </a:extLst>
          </p:cNvPr>
          <p:cNvCxnSpPr/>
          <p:nvPr/>
        </p:nvCxnSpPr>
        <p:spPr>
          <a:xfrm flipH="1">
            <a:off x="2441448" y="3054620"/>
            <a:ext cx="1230989" cy="2671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05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D4C7ACF-1F8F-4FE7-9808-CC8090EE0E28}"/>
              </a:ext>
            </a:extLst>
          </p:cNvPr>
          <p:cNvSpPr/>
          <p:nvPr/>
        </p:nvSpPr>
        <p:spPr>
          <a:xfrm>
            <a:off x="167148" y="6300904"/>
            <a:ext cx="5310108" cy="557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DB326C-B35D-4F6B-8184-86E537CC1EA7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590"/>
          <a:stretch/>
        </p:blipFill>
        <p:spPr>
          <a:xfrm>
            <a:off x="529441" y="960120"/>
            <a:ext cx="5160526" cy="453611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89036"/>
            <a:ext cx="39837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Simulation Environment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B8C425-957A-4109-8121-042CC26384C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65"/>
          <a:stretch/>
        </p:blipFill>
        <p:spPr>
          <a:xfrm>
            <a:off x="6274534" y="960120"/>
            <a:ext cx="5160526" cy="467615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D53138-9DEE-4BD2-B7BB-A21E67B4A542}"/>
              </a:ext>
            </a:extLst>
          </p:cNvPr>
          <p:cNvSpPr/>
          <p:nvPr/>
        </p:nvSpPr>
        <p:spPr>
          <a:xfrm>
            <a:off x="5477256" y="9144"/>
            <a:ext cx="6714744" cy="1463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C29024C-C25F-46A1-873E-0072A060E5E0}"/>
              </a:ext>
            </a:extLst>
          </p:cNvPr>
          <p:cNvSpPr/>
          <p:nvPr/>
        </p:nvSpPr>
        <p:spPr>
          <a:xfrm>
            <a:off x="718037" y="5818309"/>
            <a:ext cx="971960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Goal:  Control software can not tell if its running on the real buoy or on the simulator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4AD9FC4-0E63-48D0-9E5E-D092E054C5F0}"/>
              </a:ext>
            </a:extLst>
          </p:cNvPr>
          <p:cNvCxnSpPr>
            <a:cxnSpLocks/>
          </p:cNvCxnSpPr>
          <p:nvPr/>
        </p:nvCxnSpPr>
        <p:spPr>
          <a:xfrm flipH="1" flipV="1">
            <a:off x="2039112" y="5013638"/>
            <a:ext cx="1444024" cy="8842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F6D4FAC-A5B3-4AD8-9FD0-CC5691CDAC4F}"/>
              </a:ext>
            </a:extLst>
          </p:cNvPr>
          <p:cNvCxnSpPr>
            <a:cxnSpLocks/>
          </p:cNvCxnSpPr>
          <p:nvPr/>
        </p:nvCxnSpPr>
        <p:spPr>
          <a:xfrm flipV="1">
            <a:off x="3776472" y="4764024"/>
            <a:ext cx="2725563" cy="11338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19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17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Simulation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556115" y="909888"/>
            <a:ext cx="10840753" cy="38625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>
                <a:solidFill>
                  <a:schemeClr val="tx2"/>
                </a:solidFill>
              </a:rPr>
              <a:t>Gazebo:  Open Robotics supported simulation environment.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Provides physics simulation (rigid body dynamics of joined bodies)</a:t>
            </a:r>
          </a:p>
          <a:p>
            <a:pPr marL="457200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Plugin based, designed for new forcings to be added.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Pneumatic Spring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Electro-Hydraulic PTO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Free-surface hydrodynamics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Flexible tether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Lacked support for added-mass terms!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46402F-AEA0-4B19-A1E2-25FFEC8C87CE}"/>
              </a:ext>
            </a:extLst>
          </p:cNvPr>
          <p:cNvSpPr/>
          <p:nvPr/>
        </p:nvSpPr>
        <p:spPr>
          <a:xfrm>
            <a:off x="556116" y="4670839"/>
            <a:ext cx="10840753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While running, the ROS interface provided to user software is exactly the same as the real buoy.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Plus, addition information only available in simulation…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0133E642-DA80-42A6-8879-1C8EE7E03E6A}"/>
              </a:ext>
            </a:extLst>
          </p:cNvPr>
          <p:cNvSpPr/>
          <p:nvPr/>
        </p:nvSpPr>
        <p:spPr>
          <a:xfrm rot="10800000">
            <a:off x="6790266" y="3826933"/>
            <a:ext cx="2108200" cy="3725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26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17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Simulation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9FF076B-35AF-6D2A-E083-570F4432C434}"/>
              </a:ext>
            </a:extLst>
          </p:cNvPr>
          <p:cNvGrpSpPr/>
          <p:nvPr/>
        </p:nvGrpSpPr>
        <p:grpSpPr>
          <a:xfrm>
            <a:off x="3711609" y="981968"/>
            <a:ext cx="8169441" cy="5185611"/>
            <a:chOff x="3477127" y="998621"/>
            <a:chExt cx="8542837" cy="5522495"/>
          </a:xfrm>
        </p:grpSpPr>
        <p:pic>
          <p:nvPicPr>
            <p:cNvPr id="3" name="PlotJugglerOutput">
              <a:hlinkClick r:id="" action="ppaction://media"/>
              <a:extLst>
                <a:ext uri="{FF2B5EF4-FFF2-40B4-BE49-F238E27FC236}">
                  <a16:creationId xmlns:a16="http://schemas.microsoft.com/office/drawing/2014/main" id="{344F42A7-7D97-CBF4-2EE9-FB6FBDFBBB19}"/>
                </a:ext>
              </a:extLst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7"/>
            <a:stretch>
              <a:fillRect/>
            </a:stretch>
          </p:blipFill>
          <p:spPr>
            <a:xfrm>
              <a:off x="4482971" y="1149676"/>
              <a:ext cx="7536993" cy="5012286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2708334-5923-C2E7-8E0B-584E78BE6F9A}"/>
                </a:ext>
              </a:extLst>
            </p:cNvPr>
            <p:cNvSpPr/>
            <p:nvPr/>
          </p:nvSpPr>
          <p:spPr>
            <a:xfrm>
              <a:off x="3477127" y="998621"/>
              <a:ext cx="2550695" cy="55224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RoughGazeboModelAnimation-2022-09-06_11.56.03">
            <a:hlinkClick r:id="" action="ppaction://media"/>
            <a:extLst>
              <a:ext uri="{FF2B5EF4-FFF2-40B4-BE49-F238E27FC236}">
                <a16:creationId xmlns:a16="http://schemas.microsoft.com/office/drawing/2014/main" id="{AB765D1D-5C5B-4AA7-A449-E4B0BA393F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10950" y="1080303"/>
            <a:ext cx="5493341" cy="4697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34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9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DAD5073-B2B9-4FBF-BC2A-28E1DD177EDD}"/>
              </a:ext>
            </a:extLst>
          </p:cNvPr>
          <p:cNvGrpSpPr/>
          <p:nvPr/>
        </p:nvGrpSpPr>
        <p:grpSpPr>
          <a:xfrm>
            <a:off x="125128" y="212201"/>
            <a:ext cx="7363326" cy="6929744"/>
            <a:chOff x="3551722" y="212201"/>
            <a:chExt cx="7363326" cy="692974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217B041-F492-4DA4-93E6-6A1097A8CD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67225" y="260326"/>
              <a:ext cx="7026198" cy="6645799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168D8EB-5DF9-43AD-AD66-495D32A87081}"/>
                </a:ext>
              </a:extLst>
            </p:cNvPr>
            <p:cNvSpPr/>
            <p:nvPr/>
          </p:nvSpPr>
          <p:spPr>
            <a:xfrm>
              <a:off x="3551722" y="212201"/>
              <a:ext cx="7363326" cy="692974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D10AD588-7D24-4005-8F19-B575E1114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2587" y="260326"/>
            <a:ext cx="3741074" cy="651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06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D1ECE54-0325-404A-B29E-8507C08FC9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929" y="166157"/>
            <a:ext cx="4280546" cy="68891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E2B5FC-A00B-40A3-B8E1-31E938607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351" y="603566"/>
            <a:ext cx="6955592" cy="5650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75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C8D10-13F1-4D3F-B643-6A233D295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48" y="382780"/>
            <a:ext cx="10515600" cy="608910"/>
          </a:xfrm>
        </p:spPr>
        <p:txBody>
          <a:bodyPr>
            <a:normAutofit/>
          </a:bodyPr>
          <a:lstStyle/>
          <a:p>
            <a:r>
              <a:rPr lang="en-US" sz="3200" b="0" u="sng" dirty="0"/>
              <a:t>Outside Researchers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0DF9D4-2FCC-4D98-9FA5-E51010729BEE}"/>
              </a:ext>
            </a:extLst>
          </p:cNvPr>
          <p:cNvSpPr txBox="1">
            <a:spLocks/>
          </p:cNvSpPr>
          <p:nvPr/>
        </p:nvSpPr>
        <p:spPr>
          <a:xfrm>
            <a:off x="652272" y="1294132"/>
            <a:ext cx="10515600" cy="4676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Simulation first, then on-buoy operations.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Researchers may be ROS2 beginners, so we’ve tried to make the system approachable.  Simplest solutions possible.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Tutorials and examples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Easy access.  GitHub Templates, Docker.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Discussion forum.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b="0" dirty="0"/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b="0" dirty="0"/>
          </a:p>
          <a:p>
            <a:pPr marL="342900" indent="-342900">
              <a:buFontTx/>
              <a:buChar char="-"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4620343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C8D10-13F1-4D3F-B643-6A233D295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48" y="382780"/>
            <a:ext cx="10515600" cy="608910"/>
          </a:xfrm>
        </p:spPr>
        <p:txBody>
          <a:bodyPr>
            <a:normAutofit/>
          </a:bodyPr>
          <a:lstStyle/>
          <a:p>
            <a:r>
              <a:rPr lang="en-US" sz="3200" b="0" u="sng" dirty="0"/>
              <a:t>Project Possibilities</a:t>
            </a:r>
          </a:p>
        </p:txBody>
      </p:sp>
    </p:spTree>
    <p:extLst>
      <p:ext uri="{BB962C8B-B14F-4D97-AF65-F5344CB8AC3E}">
        <p14:creationId xmlns:p14="http://schemas.microsoft.com/office/powerpoint/2010/main" val="22668493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1B9E4FB-890A-46B3-84E2-D7570422ED77}"/>
              </a:ext>
            </a:extLst>
          </p:cNvPr>
          <p:cNvSpPr/>
          <p:nvPr/>
        </p:nvSpPr>
        <p:spPr>
          <a:xfrm>
            <a:off x="3570515" y="778171"/>
            <a:ext cx="7972222" cy="6079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89586" y="202279"/>
            <a:ext cx="44230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Open Source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E695B8-D091-44CF-B76A-28D8C95E78F9}"/>
              </a:ext>
            </a:extLst>
          </p:cNvPr>
          <p:cNvSpPr/>
          <p:nvPr/>
        </p:nvSpPr>
        <p:spPr>
          <a:xfrm>
            <a:off x="6740434" y="285244"/>
            <a:ext cx="48023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https://github.com/osrf/mbari_wec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9EF6C5-B292-49F1-B7AD-325043B80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183" y="883515"/>
            <a:ext cx="7824176" cy="589682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BDFD18C2-C402-4E9C-AD0F-C133D578FB0C}"/>
              </a:ext>
            </a:extLst>
          </p:cNvPr>
          <p:cNvSpPr/>
          <p:nvPr/>
        </p:nvSpPr>
        <p:spPr>
          <a:xfrm>
            <a:off x="5181600" y="3637935"/>
            <a:ext cx="914400" cy="264281"/>
          </a:xfrm>
          <a:prstGeom prst="ellipse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03081F5-2091-4669-B996-D9229D12556B}"/>
              </a:ext>
            </a:extLst>
          </p:cNvPr>
          <p:cNvCxnSpPr>
            <a:cxnSpLocks/>
            <a:stCxn id="10" idx="2"/>
          </p:cNvCxnSpPr>
          <p:nvPr/>
        </p:nvCxnSpPr>
        <p:spPr>
          <a:xfrm flipH="1">
            <a:off x="2526890" y="3770076"/>
            <a:ext cx="2654710" cy="11227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DE20371-6C62-4E3A-91EF-345FBCD4866E}"/>
              </a:ext>
            </a:extLst>
          </p:cNvPr>
          <p:cNvSpPr txBox="1"/>
          <p:nvPr/>
        </p:nvSpPr>
        <p:spPr>
          <a:xfrm>
            <a:off x="605377" y="4885375"/>
            <a:ext cx="2689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Documentation</a:t>
            </a:r>
          </a:p>
        </p:txBody>
      </p:sp>
    </p:spTree>
    <p:extLst>
      <p:ext uri="{BB962C8B-B14F-4D97-AF65-F5344CB8AC3E}">
        <p14:creationId xmlns:p14="http://schemas.microsoft.com/office/powerpoint/2010/main" val="280708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97740" y="240268"/>
            <a:ext cx="54425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Documentation Site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473526-0D69-4D27-8547-E04803D53BC4}"/>
              </a:ext>
            </a:extLst>
          </p:cNvPr>
          <p:cNvSpPr/>
          <p:nvPr/>
        </p:nvSpPr>
        <p:spPr>
          <a:xfrm>
            <a:off x="3884023" y="763488"/>
            <a:ext cx="7367451" cy="6079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E60FB5-FB18-410B-97DF-6FB4A65E9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487" y="814185"/>
            <a:ext cx="7216351" cy="597843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E30D7E6-4115-46BF-8629-F23E2C429077}"/>
              </a:ext>
            </a:extLst>
          </p:cNvPr>
          <p:cNvSpPr/>
          <p:nvPr/>
        </p:nvSpPr>
        <p:spPr>
          <a:xfrm>
            <a:off x="5181600" y="2255520"/>
            <a:ext cx="600891" cy="182880"/>
          </a:xfrm>
          <a:prstGeom prst="ellipse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F885823-D165-45E9-B0E9-8261F9A0153B}"/>
              </a:ext>
            </a:extLst>
          </p:cNvPr>
          <p:cNvCxnSpPr>
            <a:cxnSpLocks/>
            <a:stCxn id="7" idx="2"/>
          </p:cNvCxnSpPr>
          <p:nvPr/>
        </p:nvCxnSpPr>
        <p:spPr>
          <a:xfrm flipH="1">
            <a:off x="2526890" y="2346960"/>
            <a:ext cx="2654710" cy="1082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80D646BA-B6EB-45F4-A4AE-1119A7AD904E}"/>
              </a:ext>
            </a:extLst>
          </p:cNvPr>
          <p:cNvSpPr txBox="1"/>
          <p:nvPr/>
        </p:nvSpPr>
        <p:spPr>
          <a:xfrm>
            <a:off x="1055790" y="3287556"/>
            <a:ext cx="155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Tutorials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4AD1445-8800-4A00-BC18-6A77E6F5FE03}"/>
              </a:ext>
            </a:extLst>
          </p:cNvPr>
          <p:cNvSpPr/>
          <p:nvPr/>
        </p:nvSpPr>
        <p:spPr>
          <a:xfrm>
            <a:off x="6740434" y="285244"/>
            <a:ext cx="48023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https://osrf.github.io/mbari_wec/</a:t>
            </a:r>
          </a:p>
        </p:txBody>
      </p:sp>
    </p:spTree>
    <p:extLst>
      <p:ext uri="{BB962C8B-B14F-4D97-AF65-F5344CB8AC3E}">
        <p14:creationId xmlns:p14="http://schemas.microsoft.com/office/powerpoint/2010/main" val="102453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36802" y="280018"/>
            <a:ext cx="36642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Tutorials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F1EAE-B0D0-46E6-A530-924CC5B46CF0}"/>
              </a:ext>
            </a:extLst>
          </p:cNvPr>
          <p:cNvSpPr/>
          <p:nvPr/>
        </p:nvSpPr>
        <p:spPr>
          <a:xfrm>
            <a:off x="8390991" y="265940"/>
            <a:ext cx="34900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hamilton@mbari.org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127C23-4110-4FEE-BC65-4DEE691AC381}"/>
              </a:ext>
            </a:extLst>
          </p:cNvPr>
          <p:cNvSpPr/>
          <p:nvPr/>
        </p:nvSpPr>
        <p:spPr>
          <a:xfrm>
            <a:off x="3244645" y="885409"/>
            <a:ext cx="8636404" cy="58791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E480CE-B72D-4C8D-8FC5-23F57D21D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867" y="963332"/>
            <a:ext cx="8449562" cy="571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502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83132" y="293831"/>
            <a:ext cx="33441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Forum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F1EAE-B0D0-46E6-A530-924CC5B46CF0}"/>
              </a:ext>
            </a:extLst>
          </p:cNvPr>
          <p:cNvSpPr/>
          <p:nvPr/>
        </p:nvSpPr>
        <p:spPr>
          <a:xfrm>
            <a:off x="4630987" y="265940"/>
            <a:ext cx="7520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https://github.com/osrf/mbari_wec/discussions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D1110B-A3F8-4895-834B-A86134D4F7D9}"/>
              </a:ext>
            </a:extLst>
          </p:cNvPr>
          <p:cNvSpPr/>
          <p:nvPr/>
        </p:nvSpPr>
        <p:spPr>
          <a:xfrm>
            <a:off x="1730477" y="953501"/>
            <a:ext cx="9906466" cy="506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55AA5-2636-4380-A192-35D97437B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599" y="1087656"/>
            <a:ext cx="9651283" cy="4788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3280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3F351F4-BACE-7C9D-B7BB-A595AB248F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513" y="-613568"/>
            <a:ext cx="131826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800" dirty="0">
              <a:solidFill>
                <a:schemeClr val="accent1"/>
              </a:solidFill>
            </a:endParaRPr>
          </a:p>
          <a:p>
            <a:endParaRPr lang="en-US" altLang="en-US" sz="2800" dirty="0">
              <a:solidFill>
                <a:schemeClr val="accent1"/>
              </a:solidFill>
            </a:endParaRPr>
          </a:p>
          <a:p>
            <a:r>
              <a:rPr lang="en-US" altLang="en-US" sz="3200" dirty="0">
                <a:solidFill>
                  <a:schemeClr val="accent1"/>
                </a:solidFill>
              </a:rPr>
              <a:t>People:</a:t>
            </a:r>
          </a:p>
          <a:p>
            <a:r>
              <a:rPr lang="en-US" altLang="en-US" sz="2800" dirty="0">
                <a:solidFill>
                  <a:schemeClr val="accent1"/>
                </a:solidFill>
              </a:rPr>
              <a:t> </a:t>
            </a:r>
            <a:r>
              <a:rPr lang="en-US" altLang="en-US" sz="2400" dirty="0">
                <a:solidFill>
                  <a:schemeClr val="accent1"/>
                </a:solidFill>
              </a:rPr>
              <a:t>- François </a:t>
            </a:r>
            <a:r>
              <a:rPr lang="en-US" altLang="en-US" sz="2400" dirty="0" err="1">
                <a:solidFill>
                  <a:schemeClr val="accent1"/>
                </a:solidFill>
              </a:rPr>
              <a:t>Cazenave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Scott Jensen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Michael Anderson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Jon Erickson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Rich Henthorn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Eric Martin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Denis </a:t>
            </a:r>
            <a:r>
              <a:rPr lang="en-US" altLang="en-US" sz="2400" dirty="0" err="1">
                <a:solidFill>
                  <a:schemeClr val="accent1"/>
                </a:solidFill>
              </a:rPr>
              <a:t>Klimov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Rob McEwen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Jose </a:t>
            </a:r>
            <a:r>
              <a:rPr lang="en-US" altLang="en-US" sz="2400" dirty="0" err="1">
                <a:solidFill>
                  <a:schemeClr val="accent1"/>
                </a:solidFill>
              </a:rPr>
              <a:t>Rosal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John </a:t>
            </a:r>
            <a:r>
              <a:rPr lang="en-US" altLang="en-US" sz="2400" dirty="0" err="1">
                <a:solidFill>
                  <a:schemeClr val="accent1"/>
                </a:solidFill>
              </a:rPr>
              <a:t>Ferrierra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endParaRPr lang="en-US" altLang="en-US" sz="2800" dirty="0">
              <a:solidFill>
                <a:schemeClr val="accent1"/>
              </a:solidFill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E35948D-8A2F-8370-7F8F-A7CDA7081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872" y="3518696"/>
            <a:ext cx="42291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7AE8439F-0511-629C-1C34-AF74347EA3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470" y="3282951"/>
            <a:ext cx="4133850" cy="2732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A4A07D-5C8C-51C0-8F11-1DCA9C8894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082" y="581527"/>
            <a:ext cx="4133850" cy="2756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>
            <a:extLst>
              <a:ext uri="{FF2B5EF4-FFF2-40B4-BE49-F238E27FC236}">
                <a16:creationId xmlns:a16="http://schemas.microsoft.com/office/drawing/2014/main" id="{50FA3F2C-8FA0-11D1-1409-DC3B326F7C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058" y="236537"/>
            <a:ext cx="3876675" cy="257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5743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FFFFF"/>
      </a:lt1>
      <a:dk2>
        <a:srgbClr val="004161"/>
      </a:dk2>
      <a:lt2>
        <a:srgbClr val="E7E6E6"/>
      </a:lt2>
      <a:accent1>
        <a:srgbClr val="004161"/>
      </a:accent1>
      <a:accent2>
        <a:srgbClr val="34698E"/>
      </a:accent2>
      <a:accent3>
        <a:srgbClr val="002B46"/>
      </a:accent3>
      <a:accent4>
        <a:srgbClr val="90301E"/>
      </a:accent4>
      <a:accent5>
        <a:srgbClr val="002B46"/>
      </a:accent5>
      <a:accent6>
        <a:srgbClr val="F16851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12924</TotalTime>
  <Words>765</Words>
  <Application>Microsoft Office PowerPoint</Application>
  <PresentationFormat>Widescreen</PresentationFormat>
  <Paragraphs>176</Paragraphs>
  <Slides>42</Slides>
  <Notes>16</Notes>
  <HiddenSlides>0</HiddenSlides>
  <MMClips>6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Avenir Next</vt:lpstr>
      <vt:lpstr>Courier New</vt:lpstr>
      <vt:lpstr>Wingdings</vt:lpstr>
      <vt:lpstr>Office Theme</vt:lpstr>
      <vt:lpstr>Visio</vt:lpstr>
      <vt:lpstr>Energy Harvesting and Autonomous Underwater Vehicle docking for a Persistent Presence of Oceanographic Instrumentation   Andrew Hamilton   MBARI </vt:lpstr>
      <vt:lpstr>Monterey Bay Aquarium Research Institute</vt:lpstr>
      <vt:lpstr>Monterey Bay Aquarium Research Institute - Engineering</vt:lpstr>
      <vt:lpstr>Monterey Bay Aquarium Research Institute - Engineering</vt:lpstr>
      <vt:lpstr>Persistent Presence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Imaging Flow Cytobot On Wave-Energy Buoy (2022, 2023, 2024)</vt:lpstr>
      <vt:lpstr>PowerPoint Presentation</vt:lpstr>
      <vt:lpstr>Machine Classifier</vt:lpstr>
      <vt:lpstr>PowerPoint Presentation</vt:lpstr>
      <vt:lpstr>Autonomous Vehicle Docking</vt:lpstr>
      <vt:lpstr>PowerPoint Presentation</vt:lpstr>
      <vt:lpstr>Niobicon technology</vt:lpstr>
      <vt:lpstr>PowerPoint Presentation</vt:lpstr>
      <vt:lpstr>PowerPoint Presentation</vt:lpstr>
      <vt:lpstr>PowerPoint Presentation</vt:lpstr>
      <vt:lpstr>2024 Dock Deployment and Use  -  May 2024</vt:lpstr>
      <vt:lpstr>2025 Dock Deployment and Use  -  Coupling to Wave-Energy System</vt:lpstr>
      <vt:lpstr>PowerPoint Presentation</vt:lpstr>
      <vt:lpstr>PowerPoint Presentation</vt:lpstr>
      <vt:lpstr>PowerPoint Presentation</vt:lpstr>
      <vt:lpstr>Compute and Control Architecture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Outside Researchers</vt:lpstr>
      <vt:lpstr>Project Possibilities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Heidi Cullen</dc:creator>
  <cp:lastModifiedBy>Andrew Hamilton</cp:lastModifiedBy>
  <cp:revision>582</cp:revision>
  <cp:lastPrinted>2019-01-30T18:37:10Z</cp:lastPrinted>
  <dcterms:created xsi:type="dcterms:W3CDTF">2019-01-30T18:15:38Z</dcterms:created>
  <dcterms:modified xsi:type="dcterms:W3CDTF">2024-10-16T23:14:38Z</dcterms:modified>
</cp:coreProperties>
</file>