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6"/>
  </p:notesMasterIdLst>
  <p:sldIdLst>
    <p:sldId id="1156" r:id="rId3"/>
    <p:sldId id="1152" r:id="rId4"/>
    <p:sldId id="256" r:id="rId5"/>
    <p:sldId id="1155" r:id="rId6"/>
    <p:sldId id="1064" r:id="rId7"/>
    <p:sldId id="377" r:id="rId8"/>
    <p:sldId id="603" r:id="rId9"/>
    <p:sldId id="564" r:id="rId10"/>
    <p:sldId id="1065" r:id="rId11"/>
    <p:sldId id="266" r:id="rId12"/>
    <p:sldId id="268" r:id="rId13"/>
    <p:sldId id="270" r:id="rId14"/>
    <p:sldId id="4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43" d="100"/>
          <a:sy n="143" d="100"/>
        </p:scale>
        <p:origin x="144" y="4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F5FBA-5852-4E55-9AEE-AA408C69D7C9}" type="datetimeFigureOut">
              <a:rPr lang="en-US" smtClean="0"/>
              <a:t>2/16/2026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446AE-4863-4146-9253-EEB309FF890D}" type="slidenum">
              <a:rPr lang="en-US" smtClean="0"/>
              <a:t>‹#›</a:t>
            </a:fld>
            <a:endParaRPr lang="en-US"/>
          </a:p>
        </p:txBody>
      </p:sp>
    </p:spTree>
    <p:extLst>
      <p:ext uri="{BB962C8B-B14F-4D97-AF65-F5344CB8AC3E}">
        <p14:creationId xmlns:p14="http://schemas.microsoft.com/office/powerpoint/2010/main" val="3830203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they so difficult to answer?</a:t>
            </a:r>
          </a:p>
          <a:p>
            <a:endParaRPr lang="en-US" dirty="0"/>
          </a:p>
          <a:p>
            <a:r>
              <a:rPr lang="en-US" dirty="0"/>
              <a:t>The ocean is a complex volume of fluid with a vast assortment of organisms that span nearly 9 orders of magnitude in size. </a:t>
            </a:r>
          </a:p>
          <a:p>
            <a:endParaRPr lang="en-US" dirty="0"/>
          </a:p>
          <a:p>
            <a:r>
              <a:rPr lang="en-US" dirty="0"/>
              <a:t>On the bottom right, we have the micron sized phytoplankton, protists, and bacteria</a:t>
            </a:r>
          </a:p>
          <a:p>
            <a:r>
              <a:rPr lang="en-US" dirty="0"/>
              <a:t>Moving to the left we have the zooplankton grazers like krill and copepods that feed on phytoplankton and other zooplankton </a:t>
            </a:r>
          </a:p>
          <a:p>
            <a:r>
              <a:rPr lang="en-US" dirty="0"/>
              <a:t>And on the left we have the large fish and mammals that feed on the zooplankton and other top predators</a:t>
            </a:r>
          </a:p>
          <a:p>
            <a:endParaRPr lang="en-US" dirty="0"/>
          </a:p>
          <a:p>
            <a:r>
              <a:rPr lang="en-US" dirty="0"/>
              <a:t>Despite this vast range is sizes, many of these organisms directly depend on and interact with each other. This makes it necessary to broaden our questions and samples to cover this immense range of space and time scales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E174C-F545-4F8B-A22F-445B84B450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3262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6</a:t>
            </a:fld>
            <a:endParaRPr lang="en-US"/>
          </a:p>
        </p:txBody>
      </p:sp>
    </p:spTree>
    <p:extLst>
      <p:ext uri="{BB962C8B-B14F-4D97-AF65-F5344CB8AC3E}">
        <p14:creationId xmlns:p14="http://schemas.microsoft.com/office/powerpoint/2010/main" val="2566728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what the whole system looks like. We start with a LRAUV</a:t>
            </a:r>
          </a:p>
          <a:p>
            <a:r>
              <a:rPr lang="en-US" dirty="0"/>
              <a:t>From there, we add a forward facing camera in the nose of the AUV to image what’s ahead of us – primarily prey fields like schools of anchovy</a:t>
            </a:r>
          </a:p>
          <a:p>
            <a:r>
              <a:rPr lang="en-US" dirty="0"/>
              <a:t>At the back, a long pole extends, on which sits the rear facing camera and the attractor, which is basically a fishing lure without a hook</a:t>
            </a:r>
          </a:p>
          <a:p>
            <a:r>
              <a:rPr lang="en-US" dirty="0"/>
              <a:t>Once the vehicle is moving underwater, the attractor spins [click] to draw in curious (and hungry) predators, just like the lure on a fishing hook</a:t>
            </a:r>
          </a:p>
          <a:p>
            <a:endParaRPr lang="en-US" dirty="0"/>
          </a:p>
          <a:p>
            <a:r>
              <a:rPr lang="en-US" dirty="0"/>
              <a:t>[sensors, eDNA[</a:t>
            </a:r>
          </a:p>
          <a:p>
            <a:endParaRPr lang="en-US" dirty="0"/>
          </a:p>
          <a:p>
            <a:r>
              <a:rPr lang="en-US" dirty="0"/>
              <a:t>Together, this allows us to autonomously study predators</a:t>
            </a:r>
            <a:endParaRPr lang="en-CA" dirty="0"/>
          </a:p>
        </p:txBody>
      </p:sp>
      <p:sp>
        <p:nvSpPr>
          <p:cNvPr id="4" name="Slide Number Placeholder 3"/>
          <p:cNvSpPr>
            <a:spLocks noGrp="1"/>
          </p:cNvSpPr>
          <p:nvPr>
            <p:ph type="sldNum" sz="quarter" idx="5"/>
          </p:nvPr>
        </p:nvSpPr>
        <p:spPr/>
        <p:txBody>
          <a:bodyPr/>
          <a:lstStyle/>
          <a:p>
            <a:fld id="{2894C0B1-F2D2-458A-B0DB-27BF26784AAA}" type="slidenum">
              <a:rPr lang="en-CA" smtClean="0"/>
              <a:t>7</a:t>
            </a:fld>
            <a:endParaRPr lang="en-CA"/>
          </a:p>
        </p:txBody>
      </p:sp>
    </p:spTree>
    <p:extLst>
      <p:ext uri="{BB962C8B-B14F-4D97-AF65-F5344CB8AC3E}">
        <p14:creationId xmlns:p14="http://schemas.microsoft.com/office/powerpoint/2010/main" val="1932384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9</a:t>
            </a:fld>
            <a:endParaRPr lang="en-US" dirty="0"/>
          </a:p>
        </p:txBody>
      </p:sp>
    </p:spTree>
    <p:extLst>
      <p:ext uri="{BB962C8B-B14F-4D97-AF65-F5344CB8AC3E}">
        <p14:creationId xmlns:p14="http://schemas.microsoft.com/office/powerpoint/2010/main" val="775898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bb13f2774c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bb13f2774c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ba0a8d945c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ba0a8d945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a:extLst>
            <a:ext uri="{FF2B5EF4-FFF2-40B4-BE49-F238E27FC236}">
              <a16:creationId xmlns:a16="http://schemas.microsoft.com/office/drawing/2014/main" id="{AE9E49C4-2729-58E5-539C-45310D17E9D9}"/>
            </a:ext>
          </a:extLst>
        </p:cNvPr>
        <p:cNvGrpSpPr/>
        <p:nvPr/>
      </p:nvGrpSpPr>
      <p:grpSpPr>
        <a:xfrm>
          <a:off x="0" y="0"/>
          <a:ext cx="0" cy="0"/>
          <a:chOff x="0" y="0"/>
          <a:chExt cx="0" cy="0"/>
        </a:xfrm>
      </p:grpSpPr>
      <p:sp>
        <p:nvSpPr>
          <p:cNvPr id="217" name="Google Shape;217;g3ba0a8d945c_0_21:notes">
            <a:extLst>
              <a:ext uri="{FF2B5EF4-FFF2-40B4-BE49-F238E27FC236}">
                <a16:creationId xmlns:a16="http://schemas.microsoft.com/office/drawing/2014/main" id="{43DEAC94-7ED7-4533-9317-531F9037F4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ba0a8d945c_0_21:notes">
            <a:extLst>
              <a:ext uri="{FF2B5EF4-FFF2-40B4-BE49-F238E27FC236}">
                <a16:creationId xmlns:a16="http://schemas.microsoft.com/office/drawing/2014/main" id="{3062A0FC-CB4A-3F86-D2A5-6BA7122879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183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58CE9-9369-B4EE-33BD-53601C2393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3F4D1D-B54E-B4DD-6D7E-815FEAB760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C35BB1-F21D-86B5-D5D3-C4386759A5EF}"/>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5" name="Footer Placeholder 4">
            <a:extLst>
              <a:ext uri="{FF2B5EF4-FFF2-40B4-BE49-F238E27FC236}">
                <a16:creationId xmlns:a16="http://schemas.microsoft.com/office/drawing/2014/main" id="{28EF48C0-79CC-2261-84F4-3405738568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C6F5F3-D782-8A7F-70D1-49F21AF85C56}"/>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3637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FAA04-DC21-F552-26E4-362BE5F2AF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3A937F-2B09-1A57-7893-3046B74837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B05464-0C0B-5E51-B430-CBA365E5C24A}"/>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5" name="Footer Placeholder 4">
            <a:extLst>
              <a:ext uri="{FF2B5EF4-FFF2-40B4-BE49-F238E27FC236}">
                <a16:creationId xmlns:a16="http://schemas.microsoft.com/office/drawing/2014/main" id="{72734EB9-0C08-B98F-E6D9-07F597117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0BBA90-115E-8F5D-E4F9-ABD065DAEADF}"/>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1130338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496C34-5013-E292-9BF5-40B510E023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559680-018F-27A4-FAF7-5F709FFFBB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97C1C0-87DF-1834-7499-6A5A5DD430F2}"/>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5" name="Footer Placeholder 4">
            <a:extLst>
              <a:ext uri="{FF2B5EF4-FFF2-40B4-BE49-F238E27FC236}">
                <a16:creationId xmlns:a16="http://schemas.microsoft.com/office/drawing/2014/main" id="{63FC780C-49BE-E9C0-DEA5-70F11B6A9D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792D4-D25D-B2CA-848A-ADCDD1482CD8}"/>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2027482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08945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837612" y="5883275"/>
            <a:ext cx="1600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A5FADE8-6652-064A-BB6A-3D176F940B8D}" type="datetimeFigureOut">
              <a:rPr lang="en-US" smtClean="0"/>
              <a:pPr/>
              <a:t>1/26/2026</a:t>
            </a:fld>
            <a:endParaRPr lang="en-US" dirty="0"/>
          </a:p>
        </p:txBody>
      </p:sp>
      <p:sp>
        <p:nvSpPr>
          <p:cNvPr id="5" name="Footer Placeholder 4"/>
          <p:cNvSpPr>
            <a:spLocks noGrp="1"/>
          </p:cNvSpPr>
          <p:nvPr>
            <p:ph type="ftr" sz="quarter" idx="11"/>
          </p:nvPr>
        </p:nvSpPr>
        <p:spPr>
          <a:xfrm>
            <a:off x="1141412" y="5883275"/>
            <a:ext cx="7543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10514012" y="5883275"/>
            <a:ext cx="551167" cy="365125"/>
          </a:xfrm>
          <a:prstGeom prst="rect">
            <a:avLst/>
          </a:prstGeom>
        </p:spPr>
        <p:txBody>
          <a:bodyPr/>
          <a:lstStyle>
            <a:lvl1pPr>
              <a:defRPr>
                <a:latin typeface="Arial" panose="020B0604020202020204" pitchFamily="34" charset="0"/>
                <a:cs typeface="Arial" panose="020B0604020202020204" pitchFamily="34" charset="0"/>
              </a:defRPr>
            </a:lvl1pPr>
          </a:lstStyle>
          <a:p>
            <a:fld id="{7C89BEDB-B950-A14F-81B1-DB49BF1D1EC5}" type="slidenum">
              <a:rPr lang="en-US" smtClean="0"/>
              <a:pPr/>
              <a:t>‹#›</a:t>
            </a:fld>
            <a:endParaRPr lang="en-US" dirty="0"/>
          </a:p>
        </p:txBody>
      </p:sp>
      <p:sp>
        <p:nvSpPr>
          <p:cNvPr id="3" name="Shape 11">
            <a:extLst>
              <a:ext uri="{FF2B5EF4-FFF2-40B4-BE49-F238E27FC236}">
                <a16:creationId xmlns:a16="http://schemas.microsoft.com/office/drawing/2014/main" id="{4FFE51C7-667F-1DD9-24F8-37260B1E9A37}"/>
              </a:ext>
            </a:extLst>
          </p:cNvPr>
          <p:cNvSpPr txBox="1">
            <a:spLocks noGrp="1"/>
          </p:cNvSpPr>
          <p:nvPr>
            <p:ph type="title"/>
          </p:nvPr>
        </p:nvSpPr>
        <p:spPr>
          <a:xfrm>
            <a:off x="609600" y="274637"/>
            <a:ext cx="10972800" cy="1143000"/>
          </a:xfrm>
          <a:prstGeom prst="rect">
            <a:avLst/>
          </a:prstGeom>
        </p:spPr>
        <p:txBody>
          <a:bodyPr lIns="91425" tIns="91425" rIns="91425" bIns="91425" anchor="ctr" anchorCtr="0">
            <a:normAutofit/>
          </a:bodyPr>
          <a:lstStyle>
            <a:lvl1pPr>
              <a:defRPr sz="3600" b="1" i="0">
                <a:latin typeface="Arial Black" panose="020B0604020202020204" pitchFamily="34" charset="0"/>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endParaRPr dirty="0"/>
          </a:p>
        </p:txBody>
      </p:sp>
    </p:spTree>
    <p:extLst>
      <p:ext uri="{BB962C8B-B14F-4D97-AF65-F5344CB8AC3E}">
        <p14:creationId xmlns:p14="http://schemas.microsoft.com/office/powerpoint/2010/main" val="3746141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B43F-3D9C-401C-A49A-8B760468AD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B59E42-D6F9-4C01-A02D-33FE779CBF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D0D2A2-9CE7-4799-8C81-D463558D993B}"/>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5" name="Footer Placeholder 4">
            <a:extLst>
              <a:ext uri="{FF2B5EF4-FFF2-40B4-BE49-F238E27FC236}">
                <a16:creationId xmlns:a16="http://schemas.microsoft.com/office/drawing/2014/main" id="{D2D6E13D-23B7-4AFD-A64D-5564E88D94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F61BC-C5B5-46F8-828D-C77FD6291EF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633395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4F31-DC53-427E-8FFE-220A042E59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25E823-1490-44FF-8755-2F356CCACA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4D1B72-68A0-4FBC-A7E1-AE9CC91C8B3B}"/>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5" name="Footer Placeholder 4">
            <a:extLst>
              <a:ext uri="{FF2B5EF4-FFF2-40B4-BE49-F238E27FC236}">
                <a16:creationId xmlns:a16="http://schemas.microsoft.com/office/drawing/2014/main" id="{B1DE41A5-4D03-4D88-96ED-E26D8C09E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1C27F-B3B6-4F12-97A0-F236E74144B4}"/>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178582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77A8-3965-48AB-9F6B-4DEE16006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C7D5A1-22FF-4098-8420-F66A42DEA5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3C028E-9DDF-4B75-A57D-FD4210047B22}"/>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5" name="Footer Placeholder 4">
            <a:extLst>
              <a:ext uri="{FF2B5EF4-FFF2-40B4-BE49-F238E27FC236}">
                <a16:creationId xmlns:a16="http://schemas.microsoft.com/office/drawing/2014/main" id="{1CD693B2-4C90-4936-964B-6EEF43D62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824245-9D33-4CD5-A626-7CA9F76779E2}"/>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088203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ADF64-28B9-4700-85C5-489C5700D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411C6A-D53E-4979-A957-6C633FBDDC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1B855F-DA1A-4318-93A6-8F727B1BFE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1B695-14EA-439D-8499-C2360476C4BB}"/>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6" name="Footer Placeholder 5">
            <a:extLst>
              <a:ext uri="{FF2B5EF4-FFF2-40B4-BE49-F238E27FC236}">
                <a16:creationId xmlns:a16="http://schemas.microsoft.com/office/drawing/2014/main" id="{93122792-2DB0-4A4E-80F6-EDC181EF2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E112BB-C2FF-40DA-9A31-82E01F89DE4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606306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A4F4-A208-4634-B33C-807D58E013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801C7E-97A3-4886-B198-BFE63552E9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B76D4C-92AE-4C60-BBC7-40AA1EAFEE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C9D97E-D071-48E8-806E-58BF214AA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027D81A-D651-4D5F-B3BA-451A5DBDAC1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E134DA-DD4E-42FD-9A72-5F41EC234326}"/>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8" name="Footer Placeholder 7">
            <a:extLst>
              <a:ext uri="{FF2B5EF4-FFF2-40B4-BE49-F238E27FC236}">
                <a16:creationId xmlns:a16="http://schemas.microsoft.com/office/drawing/2014/main" id="{C228E6B3-B8F9-4A91-85CE-1478367471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FF63D5-CF54-4C89-B5CE-07CBBEC04A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343897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1E9C-39C6-4053-828E-A5F210CB0F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F63B84-28AC-412C-A979-88CEBA0618FA}"/>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4" name="Footer Placeholder 3">
            <a:extLst>
              <a:ext uri="{FF2B5EF4-FFF2-40B4-BE49-F238E27FC236}">
                <a16:creationId xmlns:a16="http://schemas.microsoft.com/office/drawing/2014/main" id="{BC7C76C5-F1E7-4A89-B637-5F281E805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D8BD01-CF2A-48DD-A198-EEA666EDA80C}"/>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460373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D8297-5A1C-B9BD-E35C-CEB282E79E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42A9F-81DB-8374-0197-90BC17168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C0023C-41D5-C8C0-8DA2-7E4F085AF27E}"/>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5" name="Footer Placeholder 4">
            <a:extLst>
              <a:ext uri="{FF2B5EF4-FFF2-40B4-BE49-F238E27FC236}">
                <a16:creationId xmlns:a16="http://schemas.microsoft.com/office/drawing/2014/main" id="{6A8ADF1F-E547-4FCD-7CE5-8C2D467FF4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23BC11-976F-0011-DC7A-76A21F3558AE}"/>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3969784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AF47F-2981-4F49-99CF-C0F2641512AF}"/>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3" name="Footer Placeholder 2">
            <a:extLst>
              <a:ext uri="{FF2B5EF4-FFF2-40B4-BE49-F238E27FC236}">
                <a16:creationId xmlns:a16="http://schemas.microsoft.com/office/drawing/2014/main" id="{CA26F2CC-F811-4E77-AAAB-68F6AF4B00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28AE77-58E2-40AD-BAC9-8A8E1B586C30}"/>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222450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8B75-B735-49CF-8678-B8EFA75048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8BB791-BFD4-440F-BCF4-28DE0D6473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3CBA31-1354-4EB5-977C-FA63BF97C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6FCDC2-FD15-4D8B-AB1A-39BBE7B44D37}"/>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6" name="Footer Placeholder 5">
            <a:extLst>
              <a:ext uri="{FF2B5EF4-FFF2-40B4-BE49-F238E27FC236}">
                <a16:creationId xmlns:a16="http://schemas.microsoft.com/office/drawing/2014/main" id="{FA7BBAC1-FEC0-4367-9CC0-ECB4E4371B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340BD4-7E26-44C8-AB52-CE98E1E3C843}"/>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65928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8CA4-49DA-4A52-83D1-1183E98F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86695D-625A-40C9-8D7A-27D5D42B74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35790-6BAB-4350-A417-BF7D4A4A0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F61F3C-CD2C-400E-BDE7-3012D4A0005F}"/>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6" name="Footer Placeholder 5">
            <a:extLst>
              <a:ext uri="{FF2B5EF4-FFF2-40B4-BE49-F238E27FC236}">
                <a16:creationId xmlns:a16="http://schemas.microsoft.com/office/drawing/2014/main" id="{C1C2B965-B1CE-4B86-840D-2FDE23F03D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2958EA-DD65-4DF8-9F46-FD84D3CD5AC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17611724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1D19A-2895-4252-87D8-6E0BB04CBC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F04952-B7B9-4278-B2B7-03F52AE732D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89F64-8E51-4C2E-BB33-E2F2A1C4ACD9}"/>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5" name="Footer Placeholder 4">
            <a:extLst>
              <a:ext uri="{FF2B5EF4-FFF2-40B4-BE49-F238E27FC236}">
                <a16:creationId xmlns:a16="http://schemas.microsoft.com/office/drawing/2014/main" id="{E10E08D2-9F4C-41A8-815E-CD713DEC8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D25BD-DD73-4FDC-8632-BBF5F94A1E61}"/>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2491581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61B3A2-472C-4AC1-9D2F-08897A0A22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57E7C-E6C9-4BA4-B89E-D22E52269C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212CF-248F-4CA1-8122-4E809064A677}"/>
              </a:ext>
            </a:extLst>
          </p:cNvPr>
          <p:cNvSpPr>
            <a:spLocks noGrp="1"/>
          </p:cNvSpPr>
          <p:nvPr>
            <p:ph type="dt" sz="half" idx="10"/>
          </p:nvPr>
        </p:nvSpPr>
        <p:spPr/>
        <p:txBody>
          <a:bodyPr/>
          <a:lstStyle/>
          <a:p>
            <a:fld id="{CC1C7CC7-CF51-413A-A0D2-945913F22C54}" type="datetimeFigureOut">
              <a:rPr lang="en-US" smtClean="0"/>
              <a:t>2/16/2026</a:t>
            </a:fld>
            <a:endParaRPr lang="en-US"/>
          </a:p>
        </p:txBody>
      </p:sp>
      <p:sp>
        <p:nvSpPr>
          <p:cNvPr id="5" name="Footer Placeholder 4">
            <a:extLst>
              <a:ext uri="{FF2B5EF4-FFF2-40B4-BE49-F238E27FC236}">
                <a16:creationId xmlns:a16="http://schemas.microsoft.com/office/drawing/2014/main" id="{399492A4-97A3-4131-83D2-8A7ED5F72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45A82-F86D-43F2-8543-C1417C322A8F}"/>
              </a:ext>
            </a:extLst>
          </p:cNvPr>
          <p:cNvSpPr>
            <a:spLocks noGrp="1"/>
          </p:cNvSpPr>
          <p:nvPr>
            <p:ph type="sldNum" sz="quarter" idx="12"/>
          </p:nvPr>
        </p:nvSpPr>
        <p:spPr/>
        <p:txBody>
          <a:bodyPr/>
          <a:lstStyle/>
          <a:p>
            <a:fld id="{3CF181E0-4A14-4CB3-B2BC-9CB38103459A}" type="slidenum">
              <a:rPr lang="en-US" smtClean="0"/>
              <a:t>‹#›</a:t>
            </a:fld>
            <a:endParaRPr lang="en-US"/>
          </a:p>
        </p:txBody>
      </p:sp>
    </p:spTree>
    <p:extLst>
      <p:ext uri="{BB962C8B-B14F-4D97-AF65-F5344CB8AC3E}">
        <p14:creationId xmlns:p14="http://schemas.microsoft.com/office/powerpoint/2010/main" val="3622862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DC61F-1A00-D399-D091-A393947CA6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A2FE9D-1A39-8F40-3FFD-C36A11490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07A1E6-CE92-0123-9051-A6419947B2FD}"/>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5" name="Footer Placeholder 4">
            <a:extLst>
              <a:ext uri="{FF2B5EF4-FFF2-40B4-BE49-F238E27FC236}">
                <a16:creationId xmlns:a16="http://schemas.microsoft.com/office/drawing/2014/main" id="{F74FB65B-899B-C258-02D1-7ADE8C6A2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15577-7212-4A9D-2F7D-2B722929EC0B}"/>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498694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F80DB-BCF7-EF30-E11E-86C18E1018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D1A680-FAD3-B4FB-D5FF-72D78CA643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3EA503-A2FF-DB8C-4164-421C5DA1E2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0119D4-78F6-3F89-B71A-7F3C7B9A0AC0}"/>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6" name="Footer Placeholder 5">
            <a:extLst>
              <a:ext uri="{FF2B5EF4-FFF2-40B4-BE49-F238E27FC236}">
                <a16:creationId xmlns:a16="http://schemas.microsoft.com/office/drawing/2014/main" id="{53C038F7-6EC1-64D7-83FD-150CE7FB4C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493EB-47A3-0893-AE99-737F5E8018E8}"/>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20347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89C6E-3751-DE82-7790-04E2B72814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5F17B9-803A-F2A2-88CB-F2586B6DDD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B49BE9-20ED-ADDD-06BC-58F01BAA3D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B091FC-B001-829C-147D-1E494BAA48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8ECE42-F439-0452-C9D7-324B55734A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99AD94-1739-0C31-7117-EB1A88487DC1}"/>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8" name="Footer Placeholder 7">
            <a:extLst>
              <a:ext uri="{FF2B5EF4-FFF2-40B4-BE49-F238E27FC236}">
                <a16:creationId xmlns:a16="http://schemas.microsoft.com/office/drawing/2014/main" id="{6D3E6295-22E9-58EC-4C93-A91B3D19EA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6054E6-897A-F3CB-10B0-9D51F12B36A1}"/>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2227586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6AE5-7D15-6778-A2D3-995B142836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1A917A-6155-F11A-0284-A062283DD78D}"/>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4" name="Footer Placeholder 3">
            <a:extLst>
              <a:ext uri="{FF2B5EF4-FFF2-40B4-BE49-F238E27FC236}">
                <a16:creationId xmlns:a16="http://schemas.microsoft.com/office/drawing/2014/main" id="{EE6B7107-7D25-2217-B83E-298E23CEAB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36E647-4599-7D53-55F1-3B34F30A3855}"/>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162933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010786-A7A8-0C31-7AF1-9C00570B1A1D}"/>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3" name="Footer Placeholder 2">
            <a:extLst>
              <a:ext uri="{FF2B5EF4-FFF2-40B4-BE49-F238E27FC236}">
                <a16:creationId xmlns:a16="http://schemas.microsoft.com/office/drawing/2014/main" id="{F7F56E63-5300-C401-76EE-CB0249E0F0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2DBA56-9935-AC2C-64C6-BFC394504ECC}"/>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2698345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A4A41-259A-ECA0-598C-32D197D3CB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1F1790-B9DC-9F20-95E1-A1A77EF58D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7E3CD6-AB51-924C-EB00-22A50ABD8B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630C2-A08E-017E-B54A-6926F9E1F121}"/>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6" name="Footer Placeholder 5">
            <a:extLst>
              <a:ext uri="{FF2B5EF4-FFF2-40B4-BE49-F238E27FC236}">
                <a16:creationId xmlns:a16="http://schemas.microsoft.com/office/drawing/2014/main" id="{E2A025C1-AEF1-348E-C351-166BDD58D4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E75883-F38A-32EE-A6EC-7A702BB9DCC1}"/>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2881977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963D6-ABA8-4FD3-DC64-D755AD5680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6F18BE-C35B-FED6-0477-7F5B7D3D58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EFC563-5910-31CE-6C3C-E96FC704A8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86DC58-1EB3-EEB2-BC3D-8E6B4DB0D665}"/>
              </a:ext>
            </a:extLst>
          </p:cNvPr>
          <p:cNvSpPr>
            <a:spLocks noGrp="1"/>
          </p:cNvSpPr>
          <p:nvPr>
            <p:ph type="dt" sz="half" idx="10"/>
          </p:nvPr>
        </p:nvSpPr>
        <p:spPr/>
        <p:txBody>
          <a:bodyPr/>
          <a:lstStyle/>
          <a:p>
            <a:fld id="{90EE8D2A-0471-4213-A7E8-B2302EBD7FB4}" type="datetimeFigureOut">
              <a:rPr lang="en-US" smtClean="0"/>
              <a:t>2/16/2026</a:t>
            </a:fld>
            <a:endParaRPr lang="en-US"/>
          </a:p>
        </p:txBody>
      </p:sp>
      <p:sp>
        <p:nvSpPr>
          <p:cNvPr id="6" name="Footer Placeholder 5">
            <a:extLst>
              <a:ext uri="{FF2B5EF4-FFF2-40B4-BE49-F238E27FC236}">
                <a16:creationId xmlns:a16="http://schemas.microsoft.com/office/drawing/2014/main" id="{0CF9FC8B-56EB-B8DB-92F7-4AB31722C7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EDE8DD-FBCC-B207-B6C7-893E3CAA1F88}"/>
              </a:ext>
            </a:extLst>
          </p:cNvPr>
          <p:cNvSpPr>
            <a:spLocks noGrp="1"/>
          </p:cNvSpPr>
          <p:nvPr>
            <p:ph type="sldNum" sz="quarter" idx="12"/>
          </p:nvPr>
        </p:nvSpPr>
        <p:spPr/>
        <p:txBody>
          <a:bodyPr/>
          <a:lstStyle/>
          <a:p>
            <a:fld id="{DEF31C2F-63F5-4B13-9EB5-25DE2B313009}" type="slidenum">
              <a:rPr lang="en-US" smtClean="0"/>
              <a:t>‹#›</a:t>
            </a:fld>
            <a:endParaRPr lang="en-US"/>
          </a:p>
        </p:txBody>
      </p:sp>
    </p:spTree>
    <p:extLst>
      <p:ext uri="{BB962C8B-B14F-4D97-AF65-F5344CB8AC3E}">
        <p14:creationId xmlns:p14="http://schemas.microsoft.com/office/powerpoint/2010/main" val="2745891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D2C238-FF40-ED5B-18CA-AC34D9143D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74F637-2A27-5581-D432-8A8124F454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67493A-20CE-49D0-355E-B99B73C453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EE8D2A-0471-4213-A7E8-B2302EBD7FB4}" type="datetimeFigureOut">
              <a:rPr lang="en-US" smtClean="0"/>
              <a:t>2/16/2026</a:t>
            </a:fld>
            <a:endParaRPr lang="en-US"/>
          </a:p>
        </p:txBody>
      </p:sp>
      <p:sp>
        <p:nvSpPr>
          <p:cNvPr id="5" name="Footer Placeholder 4">
            <a:extLst>
              <a:ext uri="{FF2B5EF4-FFF2-40B4-BE49-F238E27FC236}">
                <a16:creationId xmlns:a16="http://schemas.microsoft.com/office/drawing/2014/main" id="{EAF9BB27-A4FB-83D9-AE74-8C82EE7728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DA5F30-2BEA-8C81-B01E-FAA21EE2D4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F31C2F-63F5-4B13-9EB5-25DE2B313009}" type="slidenum">
              <a:rPr lang="en-US" smtClean="0"/>
              <a:t>‹#›</a:t>
            </a:fld>
            <a:endParaRPr lang="en-US"/>
          </a:p>
        </p:txBody>
      </p:sp>
    </p:spTree>
    <p:extLst>
      <p:ext uri="{BB962C8B-B14F-4D97-AF65-F5344CB8AC3E}">
        <p14:creationId xmlns:p14="http://schemas.microsoft.com/office/powerpoint/2010/main" val="563523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0578E3-9206-4C41-B803-9D9AF527BA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EB621C-6722-40A6-BDEA-A20BD34D3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01C6E-F116-440E-A8E3-3D5B10CC5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C7CC7-CF51-413A-A0D2-945913F22C54}" type="datetimeFigureOut">
              <a:rPr lang="en-US" smtClean="0"/>
              <a:t>2/16/2026</a:t>
            </a:fld>
            <a:endParaRPr lang="en-US"/>
          </a:p>
        </p:txBody>
      </p:sp>
      <p:sp>
        <p:nvSpPr>
          <p:cNvPr id="5" name="Footer Placeholder 4">
            <a:extLst>
              <a:ext uri="{FF2B5EF4-FFF2-40B4-BE49-F238E27FC236}">
                <a16:creationId xmlns:a16="http://schemas.microsoft.com/office/drawing/2014/main" id="{07989207-3F79-4670-A7DA-EB84BA80AD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5DAFB0-AA13-4F32-B466-45FEC1AF4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181E0-4A14-4CB3-B2BC-9CB38103459A}" type="slidenum">
              <a:rPr lang="en-US" smtClean="0"/>
              <a:t>‹#›</a:t>
            </a:fld>
            <a:endParaRPr lang="en-US"/>
          </a:p>
        </p:txBody>
      </p:sp>
    </p:spTree>
    <p:extLst>
      <p:ext uri="{BB962C8B-B14F-4D97-AF65-F5344CB8AC3E}">
        <p14:creationId xmlns:p14="http://schemas.microsoft.com/office/powerpoint/2010/main" val="2617533741"/>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jpg"/></Relationships>
</file>

<file path=ppt/slides/_rels/slide11.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730B3-18A7-2145-2280-38B343E3DE1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13E6FEE-AE9B-6FD8-8C99-6A7C775EAA35}"/>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DC37BB8C-9B9A-FCEA-2738-E88FE87C3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49837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3"/>
          <p:cNvSpPr txBox="1">
            <a:spLocks noGrp="1"/>
          </p:cNvSpPr>
          <p:nvPr>
            <p:ph type="title"/>
          </p:nvPr>
        </p:nvSpPr>
        <p:spPr>
          <a:xfrm>
            <a:off x="302341" y="79700"/>
            <a:ext cx="11889659" cy="1165841"/>
          </a:xfrm>
          <a:prstGeom prst="rect">
            <a:avLst/>
          </a:prstGeom>
        </p:spPr>
        <p:txBody>
          <a:bodyPr spcFirstLastPara="1" vert="horz" wrap="square" lIns="121900" tIns="121900" rIns="121900" bIns="121900" rtlCol="0" anchor="t" anchorCtr="0">
            <a:normAutofit fontScale="90000"/>
          </a:bodyPr>
          <a:lstStyle/>
          <a:p>
            <a:r>
              <a:rPr lang="en" dirty="0">
                <a:solidFill>
                  <a:schemeClr val="tx1"/>
                </a:solidFill>
              </a:rPr>
              <a:t>Chall</a:t>
            </a:r>
            <a:r>
              <a:rPr lang="en-US" dirty="0">
                <a:solidFill>
                  <a:schemeClr val="tx1"/>
                </a:solidFill>
              </a:rPr>
              <a:t>e</a:t>
            </a:r>
            <a:r>
              <a:rPr lang="en" dirty="0">
                <a:solidFill>
                  <a:schemeClr val="tx1"/>
                </a:solidFill>
              </a:rPr>
              <a:t>nge: </a:t>
            </a:r>
            <a:r>
              <a:rPr lang="en-US" dirty="0">
                <a:solidFill>
                  <a:schemeClr val="tx1"/>
                </a:solidFill>
              </a:rPr>
              <a:t>A</a:t>
            </a:r>
            <a:r>
              <a:rPr lang="en-US" sz="3733" dirty="0"/>
              <a:t>nalyze plankton response to upwelling: diatoms, auto- and heterotrophic dinoflagellates, zooplankton</a:t>
            </a:r>
            <a:br>
              <a:rPr lang="en-US" sz="3733" dirty="0">
                <a:solidFill>
                  <a:schemeClr val="dk2"/>
                </a:solidFill>
              </a:rPr>
            </a:br>
            <a:endParaRPr dirty="0"/>
          </a:p>
        </p:txBody>
      </p:sp>
      <p:pic>
        <p:nvPicPr>
          <p:cNvPr id="197" name="Google Shape;197;p23"/>
          <p:cNvPicPr preferRelativeResize="0"/>
          <p:nvPr/>
        </p:nvPicPr>
        <p:blipFill rotWithShape="1">
          <a:blip r:embed="rId3">
            <a:alphaModFix/>
          </a:blip>
          <a:srcRect l="5471" t="13671" r="8765" b="18310"/>
          <a:stretch/>
        </p:blipFill>
        <p:spPr>
          <a:xfrm>
            <a:off x="199835" y="2235075"/>
            <a:ext cx="5995500" cy="3445567"/>
          </a:xfrm>
          <a:prstGeom prst="rect">
            <a:avLst/>
          </a:prstGeom>
          <a:noFill/>
          <a:ln>
            <a:noFill/>
          </a:ln>
        </p:spPr>
      </p:pic>
      <p:sp>
        <p:nvSpPr>
          <p:cNvPr id="198" name="Google Shape;198;p23"/>
          <p:cNvSpPr txBox="1"/>
          <p:nvPr/>
        </p:nvSpPr>
        <p:spPr>
          <a:xfrm>
            <a:off x="991700" y="2732075"/>
            <a:ext cx="1155600" cy="184666"/>
          </a:xfrm>
          <a:prstGeom prst="rect">
            <a:avLst/>
          </a:prstGeom>
          <a:solidFill>
            <a:srgbClr val="45818E"/>
          </a:solidFill>
          <a:ln>
            <a:noFill/>
          </a:ln>
        </p:spPr>
        <p:txBody>
          <a:bodyPr spcFirstLastPara="1" wrap="square" lIns="0" tIns="0" rIns="0" bIns="0" anchor="t" anchorCtr="0">
            <a:spAutoFit/>
          </a:bodyPr>
          <a:lstStyle/>
          <a:p>
            <a:r>
              <a:rPr lang="en" sz="1200">
                <a:solidFill>
                  <a:srgbClr val="FFFFFF"/>
                </a:solidFill>
              </a:rPr>
              <a:t>upwelling center</a:t>
            </a:r>
            <a:endParaRPr sz="1200">
              <a:solidFill>
                <a:srgbClr val="FFFFFF"/>
              </a:solidFill>
            </a:endParaRPr>
          </a:p>
        </p:txBody>
      </p:sp>
      <p:sp>
        <p:nvSpPr>
          <p:cNvPr id="199" name="Google Shape;199;p23"/>
          <p:cNvSpPr txBox="1"/>
          <p:nvPr/>
        </p:nvSpPr>
        <p:spPr>
          <a:xfrm>
            <a:off x="4522000" y="3705708"/>
            <a:ext cx="659200" cy="369332"/>
          </a:xfrm>
          <a:prstGeom prst="rect">
            <a:avLst/>
          </a:prstGeom>
          <a:solidFill>
            <a:srgbClr val="45818E"/>
          </a:solidFill>
          <a:ln>
            <a:noFill/>
          </a:ln>
        </p:spPr>
        <p:txBody>
          <a:bodyPr spcFirstLastPara="1" wrap="square" lIns="0" tIns="0" rIns="0" bIns="0" anchor="t" anchorCtr="0">
            <a:spAutoFit/>
          </a:bodyPr>
          <a:lstStyle/>
          <a:p>
            <a:pPr algn="ctr"/>
            <a:r>
              <a:rPr lang="en" sz="1200">
                <a:solidFill>
                  <a:srgbClr val="FFFFFF"/>
                </a:solidFill>
              </a:rPr>
              <a:t>upwelling shadow</a:t>
            </a:r>
            <a:endParaRPr sz="1200">
              <a:solidFill>
                <a:srgbClr val="FFFFFF"/>
              </a:solidFill>
            </a:endParaRPr>
          </a:p>
        </p:txBody>
      </p:sp>
      <p:sp>
        <p:nvSpPr>
          <p:cNvPr id="200" name="Google Shape;200;p23"/>
          <p:cNvSpPr txBox="1"/>
          <p:nvPr/>
        </p:nvSpPr>
        <p:spPr>
          <a:xfrm>
            <a:off x="2969900" y="4464908"/>
            <a:ext cx="480000" cy="369332"/>
          </a:xfrm>
          <a:prstGeom prst="rect">
            <a:avLst/>
          </a:prstGeom>
          <a:solidFill>
            <a:srgbClr val="45818E"/>
          </a:solidFill>
          <a:ln>
            <a:noFill/>
          </a:ln>
        </p:spPr>
        <p:txBody>
          <a:bodyPr spcFirstLastPara="1" wrap="square" lIns="0" tIns="0" rIns="0" bIns="0" anchor="t" anchorCtr="0">
            <a:spAutoFit/>
          </a:bodyPr>
          <a:lstStyle/>
          <a:p>
            <a:pPr algn="ctr"/>
            <a:r>
              <a:rPr lang="en" sz="1200">
                <a:solidFill>
                  <a:srgbClr val="FFFFFF"/>
                </a:solidFill>
              </a:rPr>
              <a:t>frontal area</a:t>
            </a:r>
            <a:endParaRPr sz="1200">
              <a:solidFill>
                <a:srgbClr val="FFFFFF"/>
              </a:solidFill>
            </a:endParaRPr>
          </a:p>
        </p:txBody>
      </p:sp>
      <p:sp>
        <p:nvSpPr>
          <p:cNvPr id="201" name="Google Shape;201;p23"/>
          <p:cNvSpPr txBox="1"/>
          <p:nvPr/>
        </p:nvSpPr>
        <p:spPr>
          <a:xfrm>
            <a:off x="593500" y="5567242"/>
            <a:ext cx="4664000" cy="738623"/>
          </a:xfrm>
          <a:prstGeom prst="rect">
            <a:avLst/>
          </a:prstGeom>
          <a:noFill/>
          <a:ln>
            <a:noFill/>
          </a:ln>
        </p:spPr>
        <p:txBody>
          <a:bodyPr spcFirstLastPara="1" wrap="square" lIns="121900" tIns="121900" rIns="121900" bIns="121900" anchor="t" anchorCtr="0">
            <a:spAutoFit/>
          </a:bodyPr>
          <a:lstStyle/>
          <a:p>
            <a:pPr algn="ctr"/>
            <a:r>
              <a:rPr lang="en" sz="1600" i="1">
                <a:solidFill>
                  <a:srgbClr val="595959"/>
                </a:solidFill>
              </a:rPr>
              <a:t>LRAUV track overlaid on mean satellite springtime sea surface temperature</a:t>
            </a:r>
            <a:endParaRPr sz="1600" i="1">
              <a:solidFill>
                <a:srgbClr val="595959"/>
              </a:solidFill>
            </a:endParaRPr>
          </a:p>
        </p:txBody>
      </p:sp>
      <p:pic>
        <p:nvPicPr>
          <p:cNvPr id="4" name="Google Shape;215;p24" title="temp.jpg">
            <a:extLst>
              <a:ext uri="{FF2B5EF4-FFF2-40B4-BE49-F238E27FC236}">
                <a16:creationId xmlns:a16="http://schemas.microsoft.com/office/drawing/2014/main" id="{95955DDF-6F06-C235-7027-253AC2414E7C}"/>
              </a:ext>
            </a:extLst>
          </p:cNvPr>
          <p:cNvPicPr preferRelativeResize="0"/>
          <p:nvPr/>
        </p:nvPicPr>
        <p:blipFill rotWithShape="1">
          <a:blip r:embed="rId4">
            <a:alphaModFix/>
          </a:blip>
          <a:srcRect/>
          <a:stretch/>
        </p:blipFill>
        <p:spPr>
          <a:xfrm>
            <a:off x="6539145" y="4189109"/>
            <a:ext cx="4964099" cy="2455567"/>
          </a:xfrm>
          <a:prstGeom prst="rect">
            <a:avLst/>
          </a:prstGeom>
          <a:noFill/>
          <a:ln>
            <a:noFill/>
          </a:ln>
        </p:spPr>
      </p:pic>
      <p:sp>
        <p:nvSpPr>
          <p:cNvPr id="5" name="TextBox 4">
            <a:extLst>
              <a:ext uri="{FF2B5EF4-FFF2-40B4-BE49-F238E27FC236}">
                <a16:creationId xmlns:a16="http://schemas.microsoft.com/office/drawing/2014/main" id="{BAAAE1E7-C0F0-594D-DAEA-F20681D59706}"/>
              </a:ext>
            </a:extLst>
          </p:cNvPr>
          <p:cNvSpPr txBox="1"/>
          <p:nvPr/>
        </p:nvSpPr>
        <p:spPr>
          <a:xfrm>
            <a:off x="353101" y="1323555"/>
            <a:ext cx="13434255" cy="830997"/>
          </a:xfrm>
          <a:prstGeom prst="rect">
            <a:avLst/>
          </a:prstGeom>
          <a:noFill/>
        </p:spPr>
        <p:txBody>
          <a:bodyPr wrap="none" rtlCol="0">
            <a:spAutoFit/>
          </a:bodyPr>
          <a:lstStyle/>
          <a:p>
            <a:pPr marL="457189" indent="-457189">
              <a:buFont typeface="+mj-lt"/>
              <a:buAutoNum type="arabicPeriod"/>
            </a:pPr>
            <a:r>
              <a:rPr lang="en-US" sz="2400" dirty="0"/>
              <a:t>Sample over a complete upwelling cycle: 1 month, 1000 km of survey lines</a:t>
            </a:r>
          </a:p>
          <a:p>
            <a:pPr marL="457189" indent="-457189">
              <a:buFont typeface="+mj-lt"/>
              <a:buAutoNum type="arabicPeriod"/>
            </a:pPr>
            <a:r>
              <a:rPr lang="en-US" sz="2400" dirty="0"/>
              <a:t>Carry instruments capable of assessing the ecosystem composition: </a:t>
            </a:r>
            <a:r>
              <a:rPr lang="en-US" sz="2400" dirty="0" err="1"/>
              <a:t>Chl</a:t>
            </a:r>
            <a:r>
              <a:rPr lang="en-US" sz="2400" dirty="0"/>
              <a:t>, OBS, Bioluminescence</a:t>
            </a:r>
          </a:p>
        </p:txBody>
      </p:sp>
      <p:pic>
        <p:nvPicPr>
          <p:cNvPr id="7" name="Picture 6">
            <a:extLst>
              <a:ext uri="{FF2B5EF4-FFF2-40B4-BE49-F238E27FC236}">
                <a16:creationId xmlns:a16="http://schemas.microsoft.com/office/drawing/2014/main" id="{42D337B8-20F7-6386-2D5F-6369BD52D0E9}"/>
              </a:ext>
            </a:extLst>
          </p:cNvPr>
          <p:cNvPicPr>
            <a:picLocks noChangeAspect="1"/>
          </p:cNvPicPr>
          <p:nvPr/>
        </p:nvPicPr>
        <p:blipFill>
          <a:blip r:embed="rId5"/>
          <a:stretch>
            <a:fillRect/>
          </a:stretch>
        </p:blipFill>
        <p:spPr>
          <a:xfrm>
            <a:off x="6987201" y="1920481"/>
            <a:ext cx="3918977" cy="226862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5"/>
          <p:cNvSpPr txBox="1"/>
          <p:nvPr/>
        </p:nvSpPr>
        <p:spPr>
          <a:xfrm>
            <a:off x="2702983" y="83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Chlorophyll</a:t>
            </a:r>
            <a:endParaRPr sz="1333">
              <a:solidFill>
                <a:schemeClr val="dk1"/>
              </a:solidFill>
            </a:endParaRPr>
          </a:p>
        </p:txBody>
      </p:sp>
      <p:sp>
        <p:nvSpPr>
          <p:cNvPr id="221" name="Google Shape;221;p25"/>
          <p:cNvSpPr txBox="1"/>
          <p:nvPr/>
        </p:nvSpPr>
        <p:spPr>
          <a:xfrm>
            <a:off x="4524216" y="83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Bioluminescence</a:t>
            </a:r>
            <a:endParaRPr sz="1333">
              <a:solidFill>
                <a:schemeClr val="dk1"/>
              </a:solidFill>
            </a:endParaRPr>
          </a:p>
        </p:txBody>
      </p:sp>
      <p:pic>
        <p:nvPicPr>
          <p:cNvPr id="222" name="Google Shape;222;p25" title="docking_Spring25_bulkbio (Copy).jpg"/>
          <p:cNvPicPr preferRelativeResize="0"/>
          <p:nvPr/>
        </p:nvPicPr>
        <p:blipFill rotWithShape="1">
          <a:blip r:embed="rId3">
            <a:alphaModFix/>
          </a:blip>
          <a:srcRect t="6672"/>
          <a:stretch/>
        </p:blipFill>
        <p:spPr>
          <a:xfrm>
            <a:off x="2254643" y="465162"/>
            <a:ext cx="4031068" cy="6377833"/>
          </a:xfrm>
          <a:prstGeom prst="rect">
            <a:avLst/>
          </a:prstGeom>
          <a:noFill/>
          <a:ln>
            <a:noFill/>
          </a:ln>
        </p:spPr>
      </p:pic>
      <p:pic>
        <p:nvPicPr>
          <p:cNvPr id="223" name="Google Shape;223;p25" title="docking_spring25_CTD.jpg"/>
          <p:cNvPicPr preferRelativeResize="0"/>
          <p:nvPr/>
        </p:nvPicPr>
        <p:blipFill rotWithShape="1">
          <a:blip r:embed="rId4">
            <a:alphaModFix/>
          </a:blip>
          <a:srcRect t="7002" r="45447"/>
          <a:stretch/>
        </p:blipFill>
        <p:spPr>
          <a:xfrm>
            <a:off x="290701" y="506890"/>
            <a:ext cx="2206735" cy="6377833"/>
          </a:xfrm>
          <a:prstGeom prst="rect">
            <a:avLst/>
          </a:prstGeom>
          <a:noFill/>
          <a:ln>
            <a:noFill/>
          </a:ln>
        </p:spPr>
      </p:pic>
      <p:pic>
        <p:nvPicPr>
          <p:cNvPr id="224" name="Google Shape;224;p25" title="docking_spring25_proxyzoo.jpg"/>
          <p:cNvPicPr preferRelativeResize="0"/>
          <p:nvPr/>
        </p:nvPicPr>
        <p:blipFill rotWithShape="1">
          <a:blip r:embed="rId5">
            <a:alphaModFix/>
          </a:blip>
          <a:srcRect t="7062" b="9"/>
          <a:stretch/>
        </p:blipFill>
        <p:spPr>
          <a:xfrm>
            <a:off x="8154306" y="506890"/>
            <a:ext cx="4031068" cy="6351108"/>
          </a:xfrm>
          <a:prstGeom prst="rect">
            <a:avLst/>
          </a:prstGeom>
          <a:noFill/>
          <a:ln>
            <a:noFill/>
          </a:ln>
        </p:spPr>
      </p:pic>
      <p:sp>
        <p:nvSpPr>
          <p:cNvPr id="225" name="Google Shape;225;p25"/>
          <p:cNvSpPr/>
          <p:nvPr/>
        </p:nvSpPr>
        <p:spPr>
          <a:xfrm>
            <a:off x="128507" y="1224201"/>
            <a:ext cx="132144" cy="2686567"/>
          </a:xfrm>
          <a:prstGeom prst="rect">
            <a:avLst/>
          </a:prstGeom>
          <a:solidFill>
            <a:srgbClr val="0000FF"/>
          </a:solidFill>
          <a:ln w="9525"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26" name="Google Shape;226;p25"/>
          <p:cNvSpPr txBox="1"/>
          <p:nvPr/>
        </p:nvSpPr>
        <p:spPr>
          <a:xfrm>
            <a:off x="8468667" y="98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Larvacean proxy</a:t>
            </a:r>
            <a:endParaRPr sz="1333">
              <a:solidFill>
                <a:schemeClr val="dk1"/>
              </a:solidFill>
            </a:endParaRPr>
          </a:p>
        </p:txBody>
      </p:sp>
      <p:sp>
        <p:nvSpPr>
          <p:cNvPr id="227" name="Google Shape;227;p25"/>
          <p:cNvSpPr txBox="1"/>
          <p:nvPr/>
        </p:nvSpPr>
        <p:spPr>
          <a:xfrm>
            <a:off x="10296500" y="98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Copepod proxy</a:t>
            </a:r>
            <a:endParaRPr sz="1333">
              <a:solidFill>
                <a:schemeClr val="dk1"/>
              </a:solidFill>
            </a:endParaRPr>
          </a:p>
        </p:txBody>
      </p:sp>
      <p:sp>
        <p:nvSpPr>
          <p:cNvPr id="228" name="Google Shape;228;p25"/>
          <p:cNvSpPr txBox="1"/>
          <p:nvPr/>
        </p:nvSpPr>
        <p:spPr>
          <a:xfrm>
            <a:off x="649831" y="83159"/>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Temperature</a:t>
            </a:r>
            <a:endParaRPr sz="1333">
              <a:solidFill>
                <a:schemeClr val="dk1"/>
              </a:solidFill>
            </a:endParaRPr>
          </a:p>
        </p:txBody>
      </p:sp>
      <p:sp>
        <p:nvSpPr>
          <p:cNvPr id="230" name="Google Shape;230;p25"/>
          <p:cNvSpPr/>
          <p:nvPr/>
        </p:nvSpPr>
        <p:spPr>
          <a:xfrm>
            <a:off x="2370887" y="550600"/>
            <a:ext cx="115200" cy="12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231" name="Google Shape;231;p25" title="docking_Spring25_dominBL.jpg"/>
          <p:cNvPicPr preferRelativeResize="0"/>
          <p:nvPr/>
        </p:nvPicPr>
        <p:blipFill rotWithShape="1">
          <a:blip r:embed="rId6">
            <a:alphaModFix/>
          </a:blip>
          <a:srcRect l="52226" t="7002"/>
          <a:stretch/>
        </p:blipFill>
        <p:spPr>
          <a:xfrm>
            <a:off x="6298106" y="487673"/>
            <a:ext cx="1932535" cy="6377833"/>
          </a:xfrm>
          <a:prstGeom prst="rect">
            <a:avLst/>
          </a:prstGeom>
          <a:noFill/>
          <a:ln>
            <a:noFill/>
          </a:ln>
        </p:spPr>
      </p:pic>
      <p:sp>
        <p:nvSpPr>
          <p:cNvPr id="232" name="Google Shape;232;p25"/>
          <p:cNvSpPr txBox="1"/>
          <p:nvPr/>
        </p:nvSpPr>
        <p:spPr>
          <a:xfrm>
            <a:off x="6496449" y="-64461"/>
            <a:ext cx="1604800" cy="656421"/>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Plankton dominance proxy</a:t>
            </a:r>
            <a:endParaRPr sz="1333">
              <a:solidFill>
                <a:schemeClr val="dk1"/>
              </a:solidFill>
            </a:endParaRPr>
          </a:p>
        </p:txBody>
      </p:sp>
      <p:sp>
        <p:nvSpPr>
          <p:cNvPr id="233" name="Google Shape;233;p25"/>
          <p:cNvSpPr txBox="1"/>
          <p:nvPr/>
        </p:nvSpPr>
        <p:spPr>
          <a:xfrm>
            <a:off x="2019731" y="262613"/>
            <a:ext cx="4424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°C</a:t>
            </a:r>
            <a:endParaRPr sz="800">
              <a:solidFill>
                <a:schemeClr val="dk1"/>
              </a:solidFill>
            </a:endParaRPr>
          </a:p>
        </p:txBody>
      </p:sp>
      <p:sp>
        <p:nvSpPr>
          <p:cNvPr id="234" name="Google Shape;234;p25"/>
          <p:cNvSpPr txBox="1"/>
          <p:nvPr/>
        </p:nvSpPr>
        <p:spPr>
          <a:xfrm>
            <a:off x="3801317" y="278878"/>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mg/m3</a:t>
            </a:r>
            <a:endParaRPr sz="800">
              <a:solidFill>
                <a:schemeClr val="dk1"/>
              </a:solidFill>
            </a:endParaRPr>
          </a:p>
        </p:txBody>
      </p:sp>
      <p:sp>
        <p:nvSpPr>
          <p:cNvPr id="235" name="Google Shape;235;p25"/>
          <p:cNvSpPr txBox="1"/>
          <p:nvPr/>
        </p:nvSpPr>
        <p:spPr>
          <a:xfrm>
            <a:off x="5849104" y="277617"/>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ph/L</a:t>
            </a:r>
            <a:endParaRPr sz="800">
              <a:solidFill>
                <a:schemeClr val="dk1"/>
              </a:solidFill>
            </a:endParaRPr>
          </a:p>
        </p:txBody>
      </p:sp>
      <p:sp>
        <p:nvSpPr>
          <p:cNvPr id="236" name="Google Shape;236;p25"/>
          <p:cNvSpPr txBox="1"/>
          <p:nvPr/>
        </p:nvSpPr>
        <p:spPr>
          <a:xfrm>
            <a:off x="9706167" y="293867"/>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flash/L</a:t>
            </a:r>
            <a:endParaRPr sz="800">
              <a:solidFill>
                <a:schemeClr val="dk1"/>
              </a:solidFill>
            </a:endParaRPr>
          </a:p>
        </p:txBody>
      </p:sp>
      <p:sp>
        <p:nvSpPr>
          <p:cNvPr id="237" name="Google Shape;237;p25"/>
          <p:cNvSpPr txBox="1"/>
          <p:nvPr/>
        </p:nvSpPr>
        <p:spPr>
          <a:xfrm>
            <a:off x="11657517" y="293867"/>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flash/L</a:t>
            </a:r>
            <a:endParaRPr sz="800">
              <a:solidFill>
                <a:schemeClr val="dk1"/>
              </a:solidFill>
            </a:endParaRPr>
          </a:p>
        </p:txBody>
      </p:sp>
      <p:sp>
        <p:nvSpPr>
          <p:cNvPr id="2" name="Rectangle 1">
            <a:extLst>
              <a:ext uri="{FF2B5EF4-FFF2-40B4-BE49-F238E27FC236}">
                <a16:creationId xmlns:a16="http://schemas.microsoft.com/office/drawing/2014/main" id="{686EB547-434E-3BFA-7150-A5C811964031}"/>
              </a:ext>
            </a:extLst>
          </p:cNvPr>
          <p:cNvSpPr/>
          <p:nvPr/>
        </p:nvSpPr>
        <p:spPr>
          <a:xfrm>
            <a:off x="6285711" y="0"/>
            <a:ext cx="5899663" cy="684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7B89C874-C841-5F82-BEEA-468C148873AA}"/>
              </a:ext>
            </a:extLst>
          </p:cNvPr>
          <p:cNvSpPr txBox="1"/>
          <p:nvPr/>
        </p:nvSpPr>
        <p:spPr>
          <a:xfrm rot="16200000">
            <a:off x="-797145" y="2056185"/>
            <a:ext cx="1971748" cy="307777"/>
          </a:xfrm>
          <a:prstGeom prst="rect">
            <a:avLst/>
          </a:prstGeom>
          <a:noFill/>
        </p:spPr>
        <p:txBody>
          <a:bodyPr wrap="square" rtlCol="0">
            <a:spAutoFit/>
          </a:bodyPr>
          <a:lstStyle/>
          <a:p>
            <a:r>
              <a:rPr lang="en-US" sz="1400" dirty="0">
                <a:solidFill>
                  <a:schemeClr val="bg1"/>
                </a:solidFill>
              </a:rPr>
              <a:t>Upwelling Peak</a:t>
            </a:r>
          </a:p>
        </p:txBody>
      </p:sp>
      <p:grpSp>
        <p:nvGrpSpPr>
          <p:cNvPr id="4" name="Group 3">
            <a:extLst>
              <a:ext uri="{FF2B5EF4-FFF2-40B4-BE49-F238E27FC236}">
                <a16:creationId xmlns:a16="http://schemas.microsoft.com/office/drawing/2014/main" id="{0E885C74-FDFF-783B-BC9D-F6B56C50031C}"/>
              </a:ext>
            </a:extLst>
          </p:cNvPr>
          <p:cNvGrpSpPr/>
          <p:nvPr/>
        </p:nvGrpSpPr>
        <p:grpSpPr>
          <a:xfrm>
            <a:off x="6733474" y="957025"/>
            <a:ext cx="5223443" cy="3109035"/>
            <a:chOff x="6968557" y="1896604"/>
            <a:chExt cx="5223443" cy="3109035"/>
          </a:xfrm>
        </p:grpSpPr>
        <p:pic>
          <p:nvPicPr>
            <p:cNvPr id="5" name="image4.png">
              <a:extLst>
                <a:ext uri="{FF2B5EF4-FFF2-40B4-BE49-F238E27FC236}">
                  <a16:creationId xmlns:a16="http://schemas.microsoft.com/office/drawing/2014/main" id="{BD05DAAF-8110-46A8-CE54-8A45446AB076}"/>
                </a:ext>
              </a:extLst>
            </p:cNvPr>
            <p:cNvPicPr>
              <a:picLocks noChangeAspect="1"/>
            </p:cNvPicPr>
            <p:nvPr/>
          </p:nvPicPr>
          <p:blipFill>
            <a:blip r:embed="rId7"/>
            <a:srcRect/>
            <a:stretch>
              <a:fillRect/>
            </a:stretch>
          </p:blipFill>
          <p:spPr>
            <a:xfrm>
              <a:off x="6968557" y="1896604"/>
              <a:ext cx="5223443" cy="3109035"/>
            </a:xfrm>
            <a:prstGeom prst="rect">
              <a:avLst/>
            </a:prstGeom>
            <a:ln>
              <a:solidFill>
                <a:schemeClr val="tx1"/>
              </a:solidFill>
            </a:ln>
          </p:spPr>
        </p:pic>
        <p:sp>
          <p:nvSpPr>
            <p:cNvPr id="6" name="Oval 5">
              <a:extLst>
                <a:ext uri="{FF2B5EF4-FFF2-40B4-BE49-F238E27FC236}">
                  <a16:creationId xmlns:a16="http://schemas.microsoft.com/office/drawing/2014/main" id="{D1D6350E-71A1-8B32-8776-F9AFD2703F99}"/>
                </a:ext>
              </a:extLst>
            </p:cNvPr>
            <p:cNvSpPr/>
            <p:nvPr/>
          </p:nvSpPr>
          <p:spPr>
            <a:xfrm>
              <a:off x="9101797" y="3587262"/>
              <a:ext cx="84406" cy="105507"/>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a:extLst>
            <a:ext uri="{FF2B5EF4-FFF2-40B4-BE49-F238E27FC236}">
              <a16:creationId xmlns:a16="http://schemas.microsoft.com/office/drawing/2014/main" id="{83CDD38F-914C-76AE-CBA2-9AD7B3254FB4}"/>
            </a:ext>
          </a:extLst>
        </p:cNvPr>
        <p:cNvGrpSpPr/>
        <p:nvPr/>
      </p:nvGrpSpPr>
      <p:grpSpPr>
        <a:xfrm>
          <a:off x="0" y="0"/>
          <a:ext cx="0" cy="0"/>
          <a:chOff x="0" y="0"/>
          <a:chExt cx="0" cy="0"/>
        </a:xfrm>
      </p:grpSpPr>
      <p:sp>
        <p:nvSpPr>
          <p:cNvPr id="220" name="Google Shape;220;p25">
            <a:extLst>
              <a:ext uri="{FF2B5EF4-FFF2-40B4-BE49-F238E27FC236}">
                <a16:creationId xmlns:a16="http://schemas.microsoft.com/office/drawing/2014/main" id="{FA96A19B-5486-25E3-58D7-FEAC06BB7D19}"/>
              </a:ext>
            </a:extLst>
          </p:cNvPr>
          <p:cNvSpPr txBox="1"/>
          <p:nvPr/>
        </p:nvSpPr>
        <p:spPr>
          <a:xfrm>
            <a:off x="2702983" y="83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Chlorophyll</a:t>
            </a:r>
            <a:endParaRPr sz="1333">
              <a:solidFill>
                <a:schemeClr val="dk1"/>
              </a:solidFill>
            </a:endParaRPr>
          </a:p>
        </p:txBody>
      </p:sp>
      <p:sp>
        <p:nvSpPr>
          <p:cNvPr id="221" name="Google Shape;221;p25">
            <a:extLst>
              <a:ext uri="{FF2B5EF4-FFF2-40B4-BE49-F238E27FC236}">
                <a16:creationId xmlns:a16="http://schemas.microsoft.com/office/drawing/2014/main" id="{91D83AA9-0CA3-B998-FA3D-0620EF65F6D1}"/>
              </a:ext>
            </a:extLst>
          </p:cNvPr>
          <p:cNvSpPr txBox="1"/>
          <p:nvPr/>
        </p:nvSpPr>
        <p:spPr>
          <a:xfrm>
            <a:off x="4524216" y="83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Bioluminescence</a:t>
            </a:r>
            <a:endParaRPr sz="1333">
              <a:solidFill>
                <a:schemeClr val="dk1"/>
              </a:solidFill>
            </a:endParaRPr>
          </a:p>
        </p:txBody>
      </p:sp>
      <p:pic>
        <p:nvPicPr>
          <p:cNvPr id="222" name="Google Shape;222;p25" title="docking_Spring25_bulkbio (Copy).jpg">
            <a:extLst>
              <a:ext uri="{FF2B5EF4-FFF2-40B4-BE49-F238E27FC236}">
                <a16:creationId xmlns:a16="http://schemas.microsoft.com/office/drawing/2014/main" id="{C8530754-C06E-B5BE-98E6-D8097E254104}"/>
              </a:ext>
            </a:extLst>
          </p:cNvPr>
          <p:cNvPicPr preferRelativeResize="0"/>
          <p:nvPr/>
        </p:nvPicPr>
        <p:blipFill rotWithShape="1">
          <a:blip r:embed="rId3">
            <a:alphaModFix/>
          </a:blip>
          <a:srcRect t="6672"/>
          <a:stretch/>
        </p:blipFill>
        <p:spPr>
          <a:xfrm>
            <a:off x="2254643" y="465162"/>
            <a:ext cx="4031068" cy="6377833"/>
          </a:xfrm>
          <a:prstGeom prst="rect">
            <a:avLst/>
          </a:prstGeom>
          <a:noFill/>
          <a:ln>
            <a:noFill/>
          </a:ln>
        </p:spPr>
      </p:pic>
      <p:pic>
        <p:nvPicPr>
          <p:cNvPr id="223" name="Google Shape;223;p25" title="docking_spring25_CTD.jpg">
            <a:extLst>
              <a:ext uri="{FF2B5EF4-FFF2-40B4-BE49-F238E27FC236}">
                <a16:creationId xmlns:a16="http://schemas.microsoft.com/office/drawing/2014/main" id="{9166F04C-B6BE-EDB3-7922-8DC35529DCE9}"/>
              </a:ext>
            </a:extLst>
          </p:cNvPr>
          <p:cNvPicPr preferRelativeResize="0"/>
          <p:nvPr/>
        </p:nvPicPr>
        <p:blipFill rotWithShape="1">
          <a:blip r:embed="rId4">
            <a:alphaModFix/>
          </a:blip>
          <a:srcRect t="7002" r="45447"/>
          <a:stretch/>
        </p:blipFill>
        <p:spPr>
          <a:xfrm>
            <a:off x="287367" y="480168"/>
            <a:ext cx="2206735" cy="6377833"/>
          </a:xfrm>
          <a:prstGeom prst="rect">
            <a:avLst/>
          </a:prstGeom>
          <a:noFill/>
          <a:ln>
            <a:noFill/>
          </a:ln>
        </p:spPr>
      </p:pic>
      <p:pic>
        <p:nvPicPr>
          <p:cNvPr id="224" name="Google Shape;224;p25" title="docking_spring25_proxyzoo.jpg">
            <a:extLst>
              <a:ext uri="{FF2B5EF4-FFF2-40B4-BE49-F238E27FC236}">
                <a16:creationId xmlns:a16="http://schemas.microsoft.com/office/drawing/2014/main" id="{8686BB7E-7E87-A65F-6ABE-EDE678BEF928}"/>
              </a:ext>
            </a:extLst>
          </p:cNvPr>
          <p:cNvPicPr preferRelativeResize="0"/>
          <p:nvPr/>
        </p:nvPicPr>
        <p:blipFill rotWithShape="1">
          <a:blip r:embed="rId5">
            <a:alphaModFix/>
          </a:blip>
          <a:srcRect t="7062" b="9"/>
          <a:stretch/>
        </p:blipFill>
        <p:spPr>
          <a:xfrm>
            <a:off x="8154306" y="506890"/>
            <a:ext cx="4031068" cy="6351108"/>
          </a:xfrm>
          <a:prstGeom prst="rect">
            <a:avLst/>
          </a:prstGeom>
          <a:noFill/>
          <a:ln>
            <a:noFill/>
          </a:ln>
        </p:spPr>
      </p:pic>
      <p:sp>
        <p:nvSpPr>
          <p:cNvPr id="226" name="Google Shape;226;p25">
            <a:extLst>
              <a:ext uri="{FF2B5EF4-FFF2-40B4-BE49-F238E27FC236}">
                <a16:creationId xmlns:a16="http://schemas.microsoft.com/office/drawing/2014/main" id="{5C56D18E-34BD-4C34-77F7-370E283BE9EF}"/>
              </a:ext>
            </a:extLst>
          </p:cNvPr>
          <p:cNvSpPr txBox="1"/>
          <p:nvPr/>
        </p:nvSpPr>
        <p:spPr>
          <a:xfrm>
            <a:off x="8468667" y="98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Larvacean proxy</a:t>
            </a:r>
            <a:endParaRPr sz="1333">
              <a:solidFill>
                <a:schemeClr val="dk1"/>
              </a:solidFill>
            </a:endParaRPr>
          </a:p>
        </p:txBody>
      </p:sp>
      <p:sp>
        <p:nvSpPr>
          <p:cNvPr id="227" name="Google Shape;227;p25">
            <a:extLst>
              <a:ext uri="{FF2B5EF4-FFF2-40B4-BE49-F238E27FC236}">
                <a16:creationId xmlns:a16="http://schemas.microsoft.com/office/drawing/2014/main" id="{B1824763-2907-C0B9-C4EA-E7CB2FCA627B}"/>
              </a:ext>
            </a:extLst>
          </p:cNvPr>
          <p:cNvSpPr txBox="1"/>
          <p:nvPr/>
        </p:nvSpPr>
        <p:spPr>
          <a:xfrm>
            <a:off x="10296500" y="98161"/>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Copepod proxy</a:t>
            </a:r>
            <a:endParaRPr sz="1333">
              <a:solidFill>
                <a:schemeClr val="dk1"/>
              </a:solidFill>
            </a:endParaRPr>
          </a:p>
        </p:txBody>
      </p:sp>
      <p:sp>
        <p:nvSpPr>
          <p:cNvPr id="228" name="Google Shape;228;p25">
            <a:extLst>
              <a:ext uri="{FF2B5EF4-FFF2-40B4-BE49-F238E27FC236}">
                <a16:creationId xmlns:a16="http://schemas.microsoft.com/office/drawing/2014/main" id="{A53EC833-953A-0826-B44B-C3BE19E8E54B}"/>
              </a:ext>
            </a:extLst>
          </p:cNvPr>
          <p:cNvSpPr txBox="1"/>
          <p:nvPr/>
        </p:nvSpPr>
        <p:spPr>
          <a:xfrm>
            <a:off x="649831" y="83159"/>
            <a:ext cx="1604800" cy="451302"/>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Temperature</a:t>
            </a:r>
            <a:endParaRPr sz="1333">
              <a:solidFill>
                <a:schemeClr val="dk1"/>
              </a:solidFill>
            </a:endParaRPr>
          </a:p>
        </p:txBody>
      </p:sp>
      <p:sp>
        <p:nvSpPr>
          <p:cNvPr id="230" name="Google Shape;230;p25">
            <a:extLst>
              <a:ext uri="{FF2B5EF4-FFF2-40B4-BE49-F238E27FC236}">
                <a16:creationId xmlns:a16="http://schemas.microsoft.com/office/drawing/2014/main" id="{7E00387D-D217-163B-1321-7AE8DCAFF8D7}"/>
              </a:ext>
            </a:extLst>
          </p:cNvPr>
          <p:cNvSpPr/>
          <p:nvPr/>
        </p:nvSpPr>
        <p:spPr>
          <a:xfrm>
            <a:off x="2370887" y="550600"/>
            <a:ext cx="115200" cy="12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231" name="Google Shape;231;p25" title="docking_Spring25_dominBL.jpg">
            <a:extLst>
              <a:ext uri="{FF2B5EF4-FFF2-40B4-BE49-F238E27FC236}">
                <a16:creationId xmlns:a16="http://schemas.microsoft.com/office/drawing/2014/main" id="{143D5D8E-AC9A-757C-4B20-9EBBC4EA58FD}"/>
              </a:ext>
            </a:extLst>
          </p:cNvPr>
          <p:cNvPicPr preferRelativeResize="0"/>
          <p:nvPr/>
        </p:nvPicPr>
        <p:blipFill rotWithShape="1">
          <a:blip r:embed="rId6">
            <a:alphaModFix/>
          </a:blip>
          <a:srcRect l="52226" t="7002"/>
          <a:stretch/>
        </p:blipFill>
        <p:spPr>
          <a:xfrm>
            <a:off x="6298106" y="487673"/>
            <a:ext cx="1932535" cy="6377833"/>
          </a:xfrm>
          <a:prstGeom prst="rect">
            <a:avLst/>
          </a:prstGeom>
          <a:noFill/>
          <a:ln>
            <a:noFill/>
          </a:ln>
        </p:spPr>
      </p:pic>
      <p:sp>
        <p:nvSpPr>
          <p:cNvPr id="232" name="Google Shape;232;p25">
            <a:extLst>
              <a:ext uri="{FF2B5EF4-FFF2-40B4-BE49-F238E27FC236}">
                <a16:creationId xmlns:a16="http://schemas.microsoft.com/office/drawing/2014/main" id="{80829B5A-FBA0-10CE-527B-EC976F55764D}"/>
              </a:ext>
            </a:extLst>
          </p:cNvPr>
          <p:cNvSpPr txBox="1"/>
          <p:nvPr/>
        </p:nvSpPr>
        <p:spPr>
          <a:xfrm>
            <a:off x="6496449" y="-64461"/>
            <a:ext cx="1604800" cy="656421"/>
          </a:xfrm>
          <a:prstGeom prst="rect">
            <a:avLst/>
          </a:prstGeom>
          <a:noFill/>
          <a:ln>
            <a:noFill/>
          </a:ln>
        </p:spPr>
        <p:txBody>
          <a:bodyPr spcFirstLastPara="1" wrap="square" lIns="121900" tIns="121900" rIns="121900" bIns="121900" anchor="t" anchorCtr="0">
            <a:spAutoFit/>
          </a:bodyPr>
          <a:lstStyle/>
          <a:p>
            <a:pPr algn="ctr"/>
            <a:r>
              <a:rPr lang="en" sz="1333">
                <a:solidFill>
                  <a:schemeClr val="dk1"/>
                </a:solidFill>
              </a:rPr>
              <a:t>Plankton dominance proxy</a:t>
            </a:r>
            <a:endParaRPr sz="1333">
              <a:solidFill>
                <a:schemeClr val="dk1"/>
              </a:solidFill>
            </a:endParaRPr>
          </a:p>
        </p:txBody>
      </p:sp>
      <p:sp>
        <p:nvSpPr>
          <p:cNvPr id="233" name="Google Shape;233;p25">
            <a:extLst>
              <a:ext uri="{FF2B5EF4-FFF2-40B4-BE49-F238E27FC236}">
                <a16:creationId xmlns:a16="http://schemas.microsoft.com/office/drawing/2014/main" id="{23EED2E9-2405-E1DC-E7FC-3A0D7EEF4C73}"/>
              </a:ext>
            </a:extLst>
          </p:cNvPr>
          <p:cNvSpPr txBox="1"/>
          <p:nvPr/>
        </p:nvSpPr>
        <p:spPr>
          <a:xfrm>
            <a:off x="2019731" y="262613"/>
            <a:ext cx="4424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°C</a:t>
            </a:r>
            <a:endParaRPr sz="800">
              <a:solidFill>
                <a:schemeClr val="dk1"/>
              </a:solidFill>
            </a:endParaRPr>
          </a:p>
        </p:txBody>
      </p:sp>
      <p:sp>
        <p:nvSpPr>
          <p:cNvPr id="234" name="Google Shape;234;p25">
            <a:extLst>
              <a:ext uri="{FF2B5EF4-FFF2-40B4-BE49-F238E27FC236}">
                <a16:creationId xmlns:a16="http://schemas.microsoft.com/office/drawing/2014/main" id="{98CD41EA-36C1-5D87-FAE9-5952C49B575E}"/>
              </a:ext>
            </a:extLst>
          </p:cNvPr>
          <p:cNvSpPr txBox="1"/>
          <p:nvPr/>
        </p:nvSpPr>
        <p:spPr>
          <a:xfrm>
            <a:off x="3801317" y="278878"/>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mg/m3</a:t>
            </a:r>
            <a:endParaRPr sz="800">
              <a:solidFill>
                <a:schemeClr val="dk1"/>
              </a:solidFill>
            </a:endParaRPr>
          </a:p>
        </p:txBody>
      </p:sp>
      <p:sp>
        <p:nvSpPr>
          <p:cNvPr id="235" name="Google Shape;235;p25">
            <a:extLst>
              <a:ext uri="{FF2B5EF4-FFF2-40B4-BE49-F238E27FC236}">
                <a16:creationId xmlns:a16="http://schemas.microsoft.com/office/drawing/2014/main" id="{2D9AAC3B-948B-FFC1-65CB-DF377D834D8C}"/>
              </a:ext>
            </a:extLst>
          </p:cNvPr>
          <p:cNvSpPr txBox="1"/>
          <p:nvPr/>
        </p:nvSpPr>
        <p:spPr>
          <a:xfrm>
            <a:off x="5849104" y="277617"/>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ph/L</a:t>
            </a:r>
            <a:endParaRPr sz="800">
              <a:solidFill>
                <a:schemeClr val="dk1"/>
              </a:solidFill>
            </a:endParaRPr>
          </a:p>
        </p:txBody>
      </p:sp>
      <p:sp>
        <p:nvSpPr>
          <p:cNvPr id="236" name="Google Shape;236;p25">
            <a:extLst>
              <a:ext uri="{FF2B5EF4-FFF2-40B4-BE49-F238E27FC236}">
                <a16:creationId xmlns:a16="http://schemas.microsoft.com/office/drawing/2014/main" id="{F451316F-BAEE-B8F2-FA62-D5BFE80CA68B}"/>
              </a:ext>
            </a:extLst>
          </p:cNvPr>
          <p:cNvSpPr txBox="1"/>
          <p:nvPr/>
        </p:nvSpPr>
        <p:spPr>
          <a:xfrm>
            <a:off x="9706167" y="293867"/>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flash/L</a:t>
            </a:r>
            <a:endParaRPr sz="800">
              <a:solidFill>
                <a:schemeClr val="dk1"/>
              </a:solidFill>
            </a:endParaRPr>
          </a:p>
        </p:txBody>
      </p:sp>
      <p:sp>
        <p:nvSpPr>
          <p:cNvPr id="237" name="Google Shape;237;p25">
            <a:extLst>
              <a:ext uri="{FF2B5EF4-FFF2-40B4-BE49-F238E27FC236}">
                <a16:creationId xmlns:a16="http://schemas.microsoft.com/office/drawing/2014/main" id="{AD0A98F6-3463-D9A5-1A8E-5674414D06B0}"/>
              </a:ext>
            </a:extLst>
          </p:cNvPr>
          <p:cNvSpPr txBox="1"/>
          <p:nvPr/>
        </p:nvSpPr>
        <p:spPr>
          <a:xfrm>
            <a:off x="11657517" y="293867"/>
            <a:ext cx="598800" cy="369291"/>
          </a:xfrm>
          <a:prstGeom prst="rect">
            <a:avLst/>
          </a:prstGeom>
          <a:noFill/>
          <a:ln>
            <a:noFill/>
          </a:ln>
        </p:spPr>
        <p:txBody>
          <a:bodyPr spcFirstLastPara="1" wrap="square" lIns="121900" tIns="121900" rIns="121900" bIns="121900" anchor="t" anchorCtr="0">
            <a:spAutoFit/>
          </a:bodyPr>
          <a:lstStyle/>
          <a:p>
            <a:r>
              <a:rPr lang="en" sz="800">
                <a:solidFill>
                  <a:schemeClr val="dk1"/>
                </a:solidFill>
              </a:rPr>
              <a:t>flash/L</a:t>
            </a:r>
            <a:endParaRPr sz="800">
              <a:solidFill>
                <a:schemeClr val="dk1"/>
              </a:solidFill>
            </a:endParaRPr>
          </a:p>
        </p:txBody>
      </p:sp>
      <p:sp>
        <p:nvSpPr>
          <p:cNvPr id="6" name="Google Shape;225;p25">
            <a:extLst>
              <a:ext uri="{FF2B5EF4-FFF2-40B4-BE49-F238E27FC236}">
                <a16:creationId xmlns:a16="http://schemas.microsoft.com/office/drawing/2014/main" id="{49C16209-0242-1F98-1CC4-DD1830DFE3C9}"/>
              </a:ext>
            </a:extLst>
          </p:cNvPr>
          <p:cNvSpPr/>
          <p:nvPr/>
        </p:nvSpPr>
        <p:spPr>
          <a:xfrm>
            <a:off x="128507" y="1224201"/>
            <a:ext cx="132144" cy="2686567"/>
          </a:xfrm>
          <a:prstGeom prst="rect">
            <a:avLst/>
          </a:prstGeom>
          <a:solidFill>
            <a:srgbClr val="0000FF"/>
          </a:solidFill>
          <a:ln w="9525"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 name="TextBox 6">
            <a:extLst>
              <a:ext uri="{FF2B5EF4-FFF2-40B4-BE49-F238E27FC236}">
                <a16:creationId xmlns:a16="http://schemas.microsoft.com/office/drawing/2014/main" id="{B1FA8802-30EB-EBF7-9308-2229B90F3D85}"/>
              </a:ext>
            </a:extLst>
          </p:cNvPr>
          <p:cNvSpPr txBox="1"/>
          <p:nvPr/>
        </p:nvSpPr>
        <p:spPr>
          <a:xfrm rot="16200000">
            <a:off x="-797145" y="2056185"/>
            <a:ext cx="1971748" cy="307777"/>
          </a:xfrm>
          <a:prstGeom prst="rect">
            <a:avLst/>
          </a:prstGeom>
          <a:noFill/>
        </p:spPr>
        <p:txBody>
          <a:bodyPr wrap="square" rtlCol="0">
            <a:spAutoFit/>
          </a:bodyPr>
          <a:lstStyle/>
          <a:p>
            <a:r>
              <a:rPr lang="en-US" sz="1400" dirty="0">
                <a:solidFill>
                  <a:schemeClr val="bg1"/>
                </a:solidFill>
              </a:rPr>
              <a:t>Upwelling Peak</a:t>
            </a:r>
          </a:p>
        </p:txBody>
      </p:sp>
    </p:spTree>
    <p:extLst>
      <p:ext uri="{BB962C8B-B14F-4D97-AF65-F5344CB8AC3E}">
        <p14:creationId xmlns:p14="http://schemas.microsoft.com/office/powerpoint/2010/main" val="558266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53C1-07BC-0BF1-4789-BFB70151B90C}"/>
              </a:ext>
            </a:extLst>
          </p:cNvPr>
          <p:cNvSpPr>
            <a:spLocks noGrp="1"/>
          </p:cNvSpPr>
          <p:nvPr>
            <p:ph type="title"/>
          </p:nvPr>
        </p:nvSpPr>
        <p:spPr>
          <a:xfrm>
            <a:off x="584982" y="-14703"/>
            <a:ext cx="10515600" cy="1325563"/>
          </a:xfrm>
        </p:spPr>
        <p:txBody>
          <a:bodyPr/>
          <a:lstStyle/>
          <a:p>
            <a:r>
              <a:rPr lang="en-US" dirty="0">
                <a:latin typeface="Arial Black" panose="020B0A04020102020204" pitchFamily="34" charset="0"/>
                <a:cs typeface="Times New Roman" panose="02020603050405020304" pitchFamily="18" charset="0"/>
              </a:rPr>
              <a:t>LRAUV Export - Technology</a:t>
            </a:r>
            <a:endParaRPr lang="en-US" dirty="0">
              <a:latin typeface="Arial Black" panose="020B0A04020102020204" pitchFamily="34" charset="0"/>
            </a:endParaRPr>
          </a:p>
        </p:txBody>
      </p:sp>
      <p:sp>
        <p:nvSpPr>
          <p:cNvPr id="3" name="Content Placeholder 2">
            <a:extLst>
              <a:ext uri="{FF2B5EF4-FFF2-40B4-BE49-F238E27FC236}">
                <a16:creationId xmlns:a16="http://schemas.microsoft.com/office/drawing/2014/main" id="{70A795E6-9F63-ED1A-D568-83BDE69853B1}"/>
              </a:ext>
            </a:extLst>
          </p:cNvPr>
          <p:cNvSpPr>
            <a:spLocks noGrp="1"/>
          </p:cNvSpPr>
          <p:nvPr>
            <p:ph idx="1"/>
          </p:nvPr>
        </p:nvSpPr>
        <p:spPr>
          <a:xfrm>
            <a:off x="690489" y="1300650"/>
            <a:ext cx="11203745" cy="4497803"/>
          </a:xfrm>
        </p:spPr>
        <p:txBody>
          <a:bodyPr/>
          <a:lstStyle/>
          <a:p>
            <a:endParaRPr lang="en-US" dirty="0">
              <a:latin typeface="Times New Roman" panose="02020603050405020304" pitchFamily="18" charset="0"/>
              <a:cs typeface="Times New Roman" panose="02020603050405020304" pitchFamily="18" charset="0"/>
            </a:endParaRPr>
          </a:p>
        </p:txBody>
      </p:sp>
      <p:pic>
        <p:nvPicPr>
          <p:cNvPr id="1026" name="Picture 2" descr="No alternative text description for this image">
            <a:extLst>
              <a:ext uri="{FF2B5EF4-FFF2-40B4-BE49-F238E27FC236}">
                <a16:creationId xmlns:a16="http://schemas.microsoft.com/office/drawing/2014/main" id="{73865988-F3D2-3B51-FC34-B57074A3B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8665" y="3809362"/>
            <a:ext cx="3815569" cy="28616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A0FA989-62F7-71D2-CD33-DD826EF63424}"/>
              </a:ext>
            </a:extLst>
          </p:cNvPr>
          <p:cNvSpPr txBox="1"/>
          <p:nvPr/>
        </p:nvSpPr>
        <p:spPr>
          <a:xfrm>
            <a:off x="708660" y="4015103"/>
            <a:ext cx="6101860" cy="2308324"/>
          </a:xfrm>
          <a:prstGeom prst="rect">
            <a:avLst/>
          </a:prstGeom>
          <a:noFill/>
          <a:ln w="25400">
            <a:solidFill>
              <a:schemeClr val="accent2"/>
            </a:solidFill>
          </a:ln>
        </p:spPr>
        <p:txBody>
          <a:bodyPr wrap="square">
            <a:spAutoFit/>
          </a:bodyPr>
          <a:lstStyle/>
          <a:p>
            <a:r>
              <a:rPr lang="en-US" b="0" i="1" dirty="0">
                <a:solidFill>
                  <a:srgbClr val="242424"/>
                </a:solidFill>
                <a:effectLst/>
                <a:latin typeface="Aptos" panose="020B0004020202020204" pitchFamily="34" charset="0"/>
              </a:rPr>
              <a:t>News release from October 10, 2025:</a:t>
            </a:r>
          </a:p>
          <a:p>
            <a:r>
              <a:rPr lang="en-US" b="0" i="0" dirty="0">
                <a:solidFill>
                  <a:srgbClr val="242424"/>
                </a:solidFill>
                <a:effectLst/>
                <a:latin typeface="Aptos" panose="020B0004020202020204" pitchFamily="34" charset="0"/>
              </a:rPr>
              <a:t>Exciting news from Saab, Inc.! </a:t>
            </a:r>
            <a:r>
              <a:rPr lang="en-US" b="0" i="0" dirty="0">
                <a:solidFill>
                  <a:srgbClr val="000000"/>
                </a:solidFill>
                <a:effectLst/>
                <a:latin typeface="Aptos" panose="020B0004020202020204" pitchFamily="34" charset="0"/>
              </a:rPr>
              <a:t>We have recently been selected to deliver a Long Range Autonomous Undersea Vehicle (LRAUV) to @NOAA’s Northeast Fisheries Science Center. This vehicle </a:t>
            </a:r>
            <a:r>
              <a:rPr lang="en-US" b="0" i="0" dirty="0">
                <a:solidFill>
                  <a:srgbClr val="242424"/>
                </a:solidFill>
                <a:effectLst/>
                <a:latin typeface="Aptos" panose="020B0004020202020204" pitchFamily="34" charset="0"/>
              </a:rPr>
              <a:t>will become the next generation platform for offshore scallop bed surveys</a:t>
            </a:r>
            <a:r>
              <a:rPr lang="en-US" b="0" i="0" dirty="0">
                <a:solidFill>
                  <a:srgbClr val="000000"/>
                </a:solidFill>
                <a:effectLst/>
                <a:latin typeface="Aptos" panose="020B0004020202020204" pitchFamily="34" charset="0"/>
              </a:rPr>
              <a:t>, boosting efficiency, helping advance sustainable fisheries and driving marine science forward. #SaabintheSea</a:t>
            </a:r>
            <a:endParaRPr lang="en-US" dirty="0"/>
          </a:p>
        </p:txBody>
      </p:sp>
    </p:spTree>
    <p:extLst>
      <p:ext uri="{BB962C8B-B14F-4D97-AF65-F5344CB8AC3E}">
        <p14:creationId xmlns:p14="http://schemas.microsoft.com/office/powerpoint/2010/main" val="3440281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frontiersin.org/files/Articles/522602/fmars-07-00185-HTML/image_m/fmars-07-00185-g001.jpg">
            <a:extLst>
              <a:ext uri="{FF2B5EF4-FFF2-40B4-BE49-F238E27FC236}">
                <a16:creationId xmlns:a16="http://schemas.microsoft.com/office/drawing/2014/main" id="{692DF0DF-E98F-48A7-A985-ABE883C7B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A716D-EEB7-4A62-BBAD-D6EC5F72E105}"/>
              </a:ext>
            </a:extLst>
          </p:cNvPr>
          <p:cNvSpPr txBox="1"/>
          <p:nvPr/>
        </p:nvSpPr>
        <p:spPr>
          <a:xfrm>
            <a:off x="8370965" y="6544928"/>
            <a:ext cx="414223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white"/>
                </a:solidFill>
                <a:effectLst/>
                <a:uLnTx/>
                <a:uFillTx/>
                <a:latin typeface="Calibri" panose="020F0502020204030204"/>
                <a:ea typeface="+mn-ea"/>
                <a:cs typeface="+mn-cs"/>
              </a:rPr>
              <a:t>Basterratxea</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et al. Front. Mar. Sci., 25 March 2020</a:t>
            </a:r>
          </a:p>
        </p:txBody>
      </p:sp>
      <p:sp>
        <p:nvSpPr>
          <p:cNvPr id="5" name="Title 1">
            <a:extLst>
              <a:ext uri="{FF2B5EF4-FFF2-40B4-BE49-F238E27FC236}">
                <a16:creationId xmlns:a16="http://schemas.microsoft.com/office/drawing/2014/main" id="{9E9A74A7-0BE0-4F18-B9EB-35869069590D}"/>
              </a:ext>
            </a:extLst>
          </p:cNvPr>
          <p:cNvSpPr>
            <a:spLocks noGrp="1"/>
          </p:cNvSpPr>
          <p:nvPr>
            <p:ph type="title"/>
          </p:nvPr>
        </p:nvSpPr>
        <p:spPr>
          <a:xfrm>
            <a:off x="450273" y="-143769"/>
            <a:ext cx="10515600" cy="1325563"/>
          </a:xfrm>
        </p:spPr>
        <p:txBody>
          <a:bodyPr/>
          <a:lstStyle/>
          <a:p>
            <a:r>
              <a:rPr lang="en-US" dirty="0"/>
              <a:t>LRAUV Imaging Systems: Micro to Mega</a:t>
            </a:r>
          </a:p>
        </p:txBody>
      </p:sp>
      <p:sp>
        <p:nvSpPr>
          <p:cNvPr id="6" name="Rectangle: Rounded Corners 5">
            <a:extLst>
              <a:ext uri="{FF2B5EF4-FFF2-40B4-BE49-F238E27FC236}">
                <a16:creationId xmlns:a16="http://schemas.microsoft.com/office/drawing/2014/main" id="{118C5DAC-BE22-4515-8606-D3995ADF4AAC}"/>
              </a:ext>
            </a:extLst>
          </p:cNvPr>
          <p:cNvSpPr/>
          <p:nvPr/>
        </p:nvSpPr>
        <p:spPr>
          <a:xfrm>
            <a:off x="4971011" y="6032019"/>
            <a:ext cx="2147454"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Planktivore (Micro)</a:t>
            </a:r>
          </a:p>
        </p:txBody>
      </p:sp>
      <p:sp>
        <p:nvSpPr>
          <p:cNvPr id="7" name="Rectangle: Rounded Corners 6">
            <a:extLst>
              <a:ext uri="{FF2B5EF4-FFF2-40B4-BE49-F238E27FC236}">
                <a16:creationId xmlns:a16="http://schemas.microsoft.com/office/drawing/2014/main" id="{F5C96AF0-61EB-4181-9C0E-5B0616613AF2}"/>
              </a:ext>
            </a:extLst>
          </p:cNvPr>
          <p:cNvSpPr/>
          <p:nvPr/>
        </p:nvSpPr>
        <p:spPr>
          <a:xfrm>
            <a:off x="3635432" y="5571803"/>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Triton (Macro)</a:t>
            </a:r>
          </a:p>
        </p:txBody>
      </p:sp>
      <p:sp>
        <p:nvSpPr>
          <p:cNvPr id="8" name="Rectangle: Rounded Corners 7">
            <a:extLst>
              <a:ext uri="{FF2B5EF4-FFF2-40B4-BE49-F238E27FC236}">
                <a16:creationId xmlns:a16="http://schemas.microsoft.com/office/drawing/2014/main" id="{0A2E1B7E-5DA8-40C1-8AB8-B15D679B9A24}"/>
              </a:ext>
            </a:extLst>
          </p:cNvPr>
          <p:cNvSpPr/>
          <p:nvPr/>
        </p:nvSpPr>
        <p:spPr>
          <a:xfrm>
            <a:off x="2485505" y="5124441"/>
            <a:ext cx="2150225" cy="357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Piscivore (Mega)</a:t>
            </a:r>
          </a:p>
        </p:txBody>
      </p:sp>
    </p:spTree>
    <p:extLst>
      <p:ext uri="{BB962C8B-B14F-4D97-AF65-F5344CB8AC3E}">
        <p14:creationId xmlns:p14="http://schemas.microsoft.com/office/powerpoint/2010/main" val="3824935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5573F-3800-F216-6352-2589FC8DA52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0E5CE77-164D-6AB5-EFA6-084BCD433F20}"/>
              </a:ext>
            </a:extLst>
          </p:cNvPr>
          <p:cNvSpPr>
            <a:spLocks noGrp="1"/>
          </p:cNvSpPr>
          <p:nvPr>
            <p:ph type="subTitle" idx="1"/>
          </p:nvPr>
        </p:nvSpPr>
        <p:spPr/>
        <p:txBody>
          <a:bodyPr/>
          <a:lstStyle/>
          <a:p>
            <a:endParaRPr lang="en-US"/>
          </a:p>
        </p:txBody>
      </p:sp>
      <p:pic>
        <p:nvPicPr>
          <p:cNvPr id="4" name="Picture 8" descr="https://www.frontiersin.org/files/Articles/522602/fmars-07-00185-HTML/image_m/fmars-07-00185-g001.jpg">
            <a:extLst>
              <a:ext uri="{FF2B5EF4-FFF2-40B4-BE49-F238E27FC236}">
                <a16:creationId xmlns:a16="http://schemas.microsoft.com/office/drawing/2014/main" id="{7256E53F-1E95-2340-FA95-F18B1AF9D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837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05B7A8-A1B7-4137-B60B-68C2FAB574E4}"/>
              </a:ext>
            </a:extLst>
          </p:cNvPr>
          <p:cNvPicPr>
            <a:picLocks noChangeAspect="1"/>
          </p:cNvPicPr>
          <p:nvPr/>
        </p:nvPicPr>
        <p:blipFill>
          <a:blip r:embed="rId2"/>
          <a:stretch>
            <a:fillRect/>
          </a:stretch>
        </p:blipFill>
        <p:spPr>
          <a:xfrm>
            <a:off x="5274772" y="4171991"/>
            <a:ext cx="3446728" cy="2154452"/>
          </a:xfrm>
          <a:prstGeom prst="rect">
            <a:avLst/>
          </a:prstGeom>
          <a:ln>
            <a:solidFill>
              <a:srgbClr val="FFFFFF"/>
            </a:solidFill>
          </a:ln>
        </p:spPr>
      </p:pic>
      <p:pic>
        <p:nvPicPr>
          <p:cNvPr id="5" name="Picture 4">
            <a:extLst>
              <a:ext uri="{FF2B5EF4-FFF2-40B4-BE49-F238E27FC236}">
                <a16:creationId xmlns:a16="http://schemas.microsoft.com/office/drawing/2014/main" id="{EE5E8473-BF33-4C2B-ADF3-D1E19A1F8379}"/>
              </a:ext>
            </a:extLst>
          </p:cNvPr>
          <p:cNvPicPr>
            <a:picLocks noChangeAspect="1"/>
          </p:cNvPicPr>
          <p:nvPr/>
        </p:nvPicPr>
        <p:blipFill>
          <a:blip r:embed="rId3"/>
          <a:stretch>
            <a:fillRect/>
          </a:stretch>
        </p:blipFill>
        <p:spPr>
          <a:xfrm>
            <a:off x="9008239" y="4171991"/>
            <a:ext cx="3097722" cy="2154452"/>
          </a:xfrm>
          <a:prstGeom prst="rect">
            <a:avLst/>
          </a:prstGeom>
          <a:ln>
            <a:solidFill>
              <a:srgbClr val="FFFFFF"/>
            </a:solidFill>
          </a:ln>
        </p:spPr>
      </p:pic>
      <p:sp>
        <p:nvSpPr>
          <p:cNvPr id="3" name="Content Placeholder 2">
            <a:extLst>
              <a:ext uri="{FF2B5EF4-FFF2-40B4-BE49-F238E27FC236}">
                <a16:creationId xmlns:a16="http://schemas.microsoft.com/office/drawing/2014/main" id="{E58FACBE-5337-451A-9F1A-748F64CEF66F}"/>
              </a:ext>
            </a:extLst>
          </p:cNvPr>
          <p:cNvSpPr>
            <a:spLocks noGrp="1"/>
          </p:cNvSpPr>
          <p:nvPr>
            <p:ph idx="1"/>
          </p:nvPr>
        </p:nvSpPr>
        <p:spPr>
          <a:xfrm>
            <a:off x="86039" y="230544"/>
            <a:ext cx="5632274" cy="4486275"/>
          </a:xfrm>
        </p:spPr>
        <p:txBody>
          <a:bodyPr>
            <a:normAutofit lnSpcReduction="10000"/>
          </a:bodyPr>
          <a:lstStyle/>
          <a:p>
            <a:pPr marL="0" indent="0">
              <a:buNone/>
            </a:pPr>
            <a:r>
              <a:rPr lang="en-US" b="1" i="1" dirty="0">
                <a:solidFill>
                  <a:schemeClr val="bg1"/>
                </a:solidFill>
              </a:rPr>
              <a:t>LRAUV Payload: </a:t>
            </a:r>
            <a:r>
              <a:rPr lang="en-US" b="1" i="1" dirty="0" err="1">
                <a:solidFill>
                  <a:schemeClr val="bg1"/>
                </a:solidFill>
              </a:rPr>
              <a:t>Planktivore</a:t>
            </a:r>
            <a:endParaRPr lang="en-US" b="1" i="1" dirty="0">
              <a:solidFill>
                <a:schemeClr val="bg1"/>
              </a:solidFill>
            </a:endParaRPr>
          </a:p>
          <a:p>
            <a:r>
              <a:rPr lang="en-US" dirty="0">
                <a:solidFill>
                  <a:schemeClr val="bg1"/>
                </a:solidFill>
              </a:rPr>
              <a:t>Plankton Imaging</a:t>
            </a:r>
          </a:p>
          <a:p>
            <a:r>
              <a:rPr lang="en-US" dirty="0">
                <a:solidFill>
                  <a:schemeClr val="bg1"/>
                </a:solidFill>
              </a:rPr>
              <a:t>Dual Simultaneous Imaging</a:t>
            </a:r>
          </a:p>
          <a:p>
            <a:pPr lvl="1"/>
            <a:r>
              <a:rPr lang="en-US" dirty="0">
                <a:solidFill>
                  <a:schemeClr val="bg1"/>
                </a:solidFill>
              </a:rPr>
              <a:t>High Magnification </a:t>
            </a:r>
          </a:p>
          <a:p>
            <a:pPr lvl="2"/>
            <a:r>
              <a:rPr lang="en-US" dirty="0">
                <a:solidFill>
                  <a:schemeClr val="bg1"/>
                </a:solidFill>
              </a:rPr>
              <a:t>Microliters, 20 um size and up</a:t>
            </a:r>
          </a:p>
          <a:p>
            <a:pPr lvl="1"/>
            <a:r>
              <a:rPr lang="en-US" dirty="0">
                <a:solidFill>
                  <a:schemeClr val="bg1"/>
                </a:solidFill>
              </a:rPr>
              <a:t>Low Magnification</a:t>
            </a:r>
          </a:p>
          <a:p>
            <a:pPr lvl="2"/>
            <a:r>
              <a:rPr lang="en-US" dirty="0">
                <a:solidFill>
                  <a:schemeClr val="bg1"/>
                </a:solidFill>
              </a:rPr>
              <a:t>Milliliters, up to 2 cm size</a:t>
            </a:r>
          </a:p>
          <a:p>
            <a:r>
              <a:rPr lang="en-US" dirty="0">
                <a:solidFill>
                  <a:schemeClr val="bg1"/>
                </a:solidFill>
              </a:rPr>
              <a:t>Embedded Compute module</a:t>
            </a:r>
          </a:p>
          <a:p>
            <a:pPr lvl="1"/>
            <a:r>
              <a:rPr lang="en-US" dirty="0">
                <a:solidFill>
                  <a:schemeClr val="bg1"/>
                </a:solidFill>
              </a:rPr>
              <a:t>1000:1 data reduction with ROIs</a:t>
            </a:r>
          </a:p>
          <a:p>
            <a:pPr lvl="1"/>
            <a:r>
              <a:rPr lang="en-US" dirty="0">
                <a:solidFill>
                  <a:schemeClr val="bg1"/>
                </a:solidFill>
              </a:rPr>
              <a:t>Real-time particle size spectra</a:t>
            </a:r>
          </a:p>
          <a:p>
            <a:pPr lvl="1"/>
            <a:r>
              <a:rPr lang="en-US" dirty="0">
                <a:solidFill>
                  <a:schemeClr val="bg1"/>
                </a:solidFill>
              </a:rPr>
              <a:t>ML Identification – getting better</a:t>
            </a:r>
          </a:p>
          <a:p>
            <a:pPr lvl="1"/>
            <a:endParaRPr lang="en-US" dirty="0">
              <a:solidFill>
                <a:schemeClr val="bg1"/>
              </a:solidFill>
            </a:endParaRPr>
          </a:p>
        </p:txBody>
      </p:sp>
      <p:sp>
        <p:nvSpPr>
          <p:cNvPr id="20" name="Straight Connector 16">
            <a:extLst>
              <a:ext uri="{FF2B5EF4-FFF2-40B4-BE49-F238E27FC236}">
                <a16:creationId xmlns:a16="http://schemas.microsoft.com/office/drawing/2014/main" id="{7D7C025E-4B98-4912-8AFD-895E4EE91E34}"/>
              </a:ext>
            </a:extLst>
          </p:cNvPr>
          <p:cNvSpPr/>
          <p:nvPr/>
        </p:nvSpPr>
        <p:spPr>
          <a:xfrm flipH="1">
            <a:off x="10659614" y="6667970"/>
            <a:ext cx="329435"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2" name="Straight Connector 5">
            <a:extLst>
              <a:ext uri="{FF2B5EF4-FFF2-40B4-BE49-F238E27FC236}">
                <a16:creationId xmlns:a16="http://schemas.microsoft.com/office/drawing/2014/main" id="{C8A2CB33-F910-409A-A8A9-658D2684D695}"/>
              </a:ext>
            </a:extLst>
          </p:cNvPr>
          <p:cNvSpPr/>
          <p:nvPr/>
        </p:nvSpPr>
        <p:spPr>
          <a:xfrm flipH="1">
            <a:off x="7221023" y="6660217"/>
            <a:ext cx="351407" cy="2077"/>
          </a:xfrm>
          <a:prstGeom prst="line">
            <a:avLst/>
          </a:prstGeom>
          <a:ln w="47625">
            <a:solidFill>
              <a:srgbClr val="FFFFFF"/>
            </a:solidFill>
          </a:ln>
        </p:spPr>
        <p:style>
          <a:lnRef idx="1">
            <a:schemeClr val="accent1"/>
          </a:lnRef>
          <a:fillRef idx="0">
            <a:schemeClr val="accent1"/>
          </a:fillRef>
          <a:effectRef idx="0">
            <a:schemeClr val="accent1"/>
          </a:effectRef>
          <a:fontRef idx="minor"/>
        </p:style>
      </p:sp>
      <p:pic>
        <p:nvPicPr>
          <p:cNvPr id="4" name="Picture 3">
            <a:extLst>
              <a:ext uri="{FF2B5EF4-FFF2-40B4-BE49-F238E27FC236}">
                <a16:creationId xmlns:a16="http://schemas.microsoft.com/office/drawing/2014/main" id="{4396E814-8B0F-4777-9CAF-1C49CCFF0022}"/>
              </a:ext>
            </a:extLst>
          </p:cNvPr>
          <p:cNvPicPr>
            <a:picLocks noChangeAspect="1"/>
          </p:cNvPicPr>
          <p:nvPr/>
        </p:nvPicPr>
        <p:blipFill rotWithShape="1">
          <a:blip r:embed="rId4"/>
          <a:srcRect b="6549"/>
          <a:stretch/>
        </p:blipFill>
        <p:spPr>
          <a:xfrm>
            <a:off x="5501350" y="85445"/>
            <a:ext cx="6690650" cy="4073580"/>
          </a:xfrm>
          <a:prstGeom prst="rect">
            <a:avLst/>
          </a:prstGeom>
        </p:spPr>
      </p:pic>
      <p:pic>
        <p:nvPicPr>
          <p:cNvPr id="2052" name="Picture 4" descr="http://deeprip.shore.mbari.org/static/images/PTVR02LM/19829/1982951/LRAH12_20240416T122133.771833Z_PTVR02LM_466518_229_136_182_0_1048_1104_0.jpg">
            <a:extLst>
              <a:ext uri="{FF2B5EF4-FFF2-40B4-BE49-F238E27FC236}">
                <a16:creationId xmlns:a16="http://schemas.microsoft.com/office/drawing/2014/main" id="{353FBDA3-C021-411D-8E19-DBE31C12B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8009" y="102001"/>
            <a:ext cx="1434955" cy="15115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A9D38A3-034F-4CC3-80FA-56ED22EC7A4B}"/>
              </a:ext>
            </a:extLst>
          </p:cNvPr>
          <p:cNvPicPr>
            <a:picLocks noChangeAspect="1"/>
          </p:cNvPicPr>
          <p:nvPr/>
        </p:nvPicPr>
        <p:blipFill>
          <a:blip r:embed="rId6"/>
          <a:stretch>
            <a:fillRect/>
          </a:stretch>
        </p:blipFill>
        <p:spPr>
          <a:xfrm>
            <a:off x="8529946" y="97289"/>
            <a:ext cx="1289982" cy="1511584"/>
          </a:xfrm>
          <a:prstGeom prst="rect">
            <a:avLst/>
          </a:prstGeom>
        </p:spPr>
      </p:pic>
      <p:pic>
        <p:nvPicPr>
          <p:cNvPr id="2" name="Picture 1" descr="A blue and green barcode&#10;&#10;AI-generated content may be incorrect.">
            <a:extLst>
              <a:ext uri="{FF2B5EF4-FFF2-40B4-BE49-F238E27FC236}">
                <a16:creationId xmlns:a16="http://schemas.microsoft.com/office/drawing/2014/main" id="{937DE173-310C-CA9C-2A01-2E0382CE4F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487" y="4782131"/>
            <a:ext cx="3999885" cy="1333295"/>
          </a:xfrm>
          <a:prstGeom prst="rect">
            <a:avLst/>
          </a:prstGeom>
        </p:spPr>
      </p:pic>
      <p:sp>
        <p:nvSpPr>
          <p:cNvPr id="7" name="TextBox 6">
            <a:extLst>
              <a:ext uri="{FF2B5EF4-FFF2-40B4-BE49-F238E27FC236}">
                <a16:creationId xmlns:a16="http://schemas.microsoft.com/office/drawing/2014/main" id="{DB0F6BF5-1FF7-AD73-5882-3B191B90EE85}"/>
              </a:ext>
            </a:extLst>
          </p:cNvPr>
          <p:cNvSpPr txBox="1"/>
          <p:nvPr/>
        </p:nvSpPr>
        <p:spPr>
          <a:xfrm>
            <a:off x="41839" y="6089190"/>
            <a:ext cx="5233182" cy="646331"/>
          </a:xfrm>
          <a:prstGeom prst="rect">
            <a:avLst/>
          </a:prstGeom>
          <a:noFill/>
        </p:spPr>
        <p:txBody>
          <a:bodyPr wrap="square" rtlCol="0">
            <a:spAutoFit/>
          </a:bodyPr>
          <a:lstStyle/>
          <a:p>
            <a:r>
              <a:rPr lang="en-US" dirty="0">
                <a:solidFill>
                  <a:schemeClr val="bg1"/>
                </a:solidFill>
              </a:rPr>
              <a:t>Region of Interest (ROI) Counts vs Depth/Position</a:t>
            </a:r>
          </a:p>
          <a:p>
            <a:r>
              <a:rPr lang="en-US" dirty="0">
                <a:solidFill>
                  <a:schemeClr val="bg1"/>
                </a:solidFill>
              </a:rPr>
              <a:t> - Available in real-time for Adaptive Sampling</a:t>
            </a:r>
          </a:p>
        </p:txBody>
      </p:sp>
      <p:sp>
        <p:nvSpPr>
          <p:cNvPr id="9" name="TextBox 8">
            <a:extLst>
              <a:ext uri="{FF2B5EF4-FFF2-40B4-BE49-F238E27FC236}">
                <a16:creationId xmlns:a16="http://schemas.microsoft.com/office/drawing/2014/main" id="{38BD2130-5AAF-F08C-378C-89B362EC281E}"/>
              </a:ext>
            </a:extLst>
          </p:cNvPr>
          <p:cNvSpPr txBox="1"/>
          <p:nvPr/>
        </p:nvSpPr>
        <p:spPr>
          <a:xfrm>
            <a:off x="5960107" y="6298638"/>
            <a:ext cx="2651104" cy="369332"/>
          </a:xfrm>
          <a:prstGeom prst="rect">
            <a:avLst/>
          </a:prstGeom>
          <a:noFill/>
        </p:spPr>
        <p:txBody>
          <a:bodyPr wrap="square" rtlCol="0">
            <a:spAutoFit/>
          </a:bodyPr>
          <a:lstStyle/>
          <a:p>
            <a:r>
              <a:rPr lang="en-US" dirty="0">
                <a:solidFill>
                  <a:schemeClr val="bg1"/>
                </a:solidFill>
              </a:rPr>
              <a:t>Low Mag -  2 mm</a:t>
            </a:r>
          </a:p>
        </p:txBody>
      </p:sp>
      <p:sp>
        <p:nvSpPr>
          <p:cNvPr id="10" name="TextBox 9">
            <a:extLst>
              <a:ext uri="{FF2B5EF4-FFF2-40B4-BE49-F238E27FC236}">
                <a16:creationId xmlns:a16="http://schemas.microsoft.com/office/drawing/2014/main" id="{3ED3217D-6B51-7929-5B7F-C6935A75DC7F}"/>
              </a:ext>
            </a:extLst>
          </p:cNvPr>
          <p:cNvSpPr txBox="1"/>
          <p:nvPr/>
        </p:nvSpPr>
        <p:spPr>
          <a:xfrm>
            <a:off x="9461928" y="6318390"/>
            <a:ext cx="2271759" cy="369332"/>
          </a:xfrm>
          <a:prstGeom prst="rect">
            <a:avLst/>
          </a:prstGeom>
          <a:noFill/>
        </p:spPr>
        <p:txBody>
          <a:bodyPr wrap="square" rtlCol="0">
            <a:spAutoFit/>
          </a:bodyPr>
          <a:lstStyle/>
          <a:p>
            <a:r>
              <a:rPr lang="en-US" dirty="0">
                <a:solidFill>
                  <a:schemeClr val="bg1"/>
                </a:solidFill>
              </a:rPr>
              <a:t>High Mag – 80 um</a:t>
            </a:r>
          </a:p>
        </p:txBody>
      </p:sp>
    </p:spTree>
    <p:extLst>
      <p:ext uri="{BB962C8B-B14F-4D97-AF65-F5344CB8AC3E}">
        <p14:creationId xmlns:p14="http://schemas.microsoft.com/office/powerpoint/2010/main" val="1517116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7D39A86-024F-A814-67B6-9AF435699909}"/>
              </a:ext>
            </a:extLst>
          </p:cNvPr>
          <p:cNvGrpSpPr>
            <a:grpSpLocks noChangeAspect="1"/>
          </p:cNvGrpSpPr>
          <p:nvPr/>
        </p:nvGrpSpPr>
        <p:grpSpPr>
          <a:xfrm>
            <a:off x="130547" y="1040671"/>
            <a:ext cx="6459624" cy="2938847"/>
            <a:chOff x="437840" y="1405303"/>
            <a:chExt cx="9808129" cy="4462271"/>
          </a:xfrm>
        </p:grpSpPr>
        <p:pic>
          <p:nvPicPr>
            <p:cNvPr id="3" name="Picture 2">
              <a:extLst>
                <a:ext uri="{FF2B5EF4-FFF2-40B4-BE49-F238E27FC236}">
                  <a16:creationId xmlns:a16="http://schemas.microsoft.com/office/drawing/2014/main" id="{948D8350-30A7-6314-181B-28A8AD30B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2369" y="1405303"/>
              <a:ext cx="5943600" cy="4457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EE7D9B8-AE0A-21D0-171E-8CC4365063C3}"/>
                </a:ext>
              </a:extLst>
            </p:cNvPr>
            <p:cNvSpPr txBox="1"/>
            <p:nvPr/>
          </p:nvSpPr>
          <p:spPr>
            <a:xfrm>
              <a:off x="7027334" y="4897939"/>
              <a:ext cx="1745637" cy="729019"/>
            </a:xfrm>
            <a:prstGeom prst="rect">
              <a:avLst/>
            </a:prstGeom>
            <a:noFill/>
          </p:spPr>
          <p:txBody>
            <a:bodyPr wrap="none" rtlCol="0">
              <a:spAutoFit/>
            </a:bodyPr>
            <a:lstStyle/>
            <a:p>
              <a:pPr algn="ctr">
                <a:lnSpc>
                  <a:spcPct val="90000"/>
                </a:lnSpc>
              </a:pPr>
              <a:r>
                <a:rPr lang="en-US" sz="1400" b="1"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Electronics</a:t>
              </a:r>
            </a:p>
            <a:p>
              <a:pPr algn="ctr">
                <a:lnSpc>
                  <a:spcPct val="90000"/>
                </a:lnSpc>
              </a:pPr>
              <a:r>
                <a:rPr lang="en-US" sz="1400" b="1"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housing</a:t>
              </a:r>
            </a:p>
          </p:txBody>
        </p:sp>
        <p:sp>
          <p:nvSpPr>
            <p:cNvPr id="5" name="TextBox 4">
              <a:extLst>
                <a:ext uri="{FF2B5EF4-FFF2-40B4-BE49-F238E27FC236}">
                  <a16:creationId xmlns:a16="http://schemas.microsoft.com/office/drawing/2014/main" id="{F3C1686E-CC1B-B462-0934-3931E17EA479}"/>
                </a:ext>
              </a:extLst>
            </p:cNvPr>
            <p:cNvSpPr txBox="1"/>
            <p:nvPr/>
          </p:nvSpPr>
          <p:spPr>
            <a:xfrm>
              <a:off x="5370214" y="2220307"/>
              <a:ext cx="841898" cy="794444"/>
            </a:xfrm>
            <a:prstGeom prst="rect">
              <a:avLst/>
            </a:prstGeom>
            <a:noFill/>
          </p:spPr>
          <p:txBody>
            <a:bodyPr wrap="square" rtlCol="0">
              <a:spAutoFit/>
            </a:bodyPr>
            <a:lstStyle/>
            <a:p>
              <a:pPr algn="ctr"/>
              <a:r>
                <a:rPr lang="en-US" sz="1400"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200 kHz</a:t>
              </a:r>
            </a:p>
          </p:txBody>
        </p:sp>
        <p:sp>
          <p:nvSpPr>
            <p:cNvPr id="6" name="TextBox 5">
              <a:extLst>
                <a:ext uri="{FF2B5EF4-FFF2-40B4-BE49-F238E27FC236}">
                  <a16:creationId xmlns:a16="http://schemas.microsoft.com/office/drawing/2014/main" id="{B1217BA7-1601-DCF5-93AB-3932728BF2E0}"/>
                </a:ext>
              </a:extLst>
            </p:cNvPr>
            <p:cNvSpPr txBox="1">
              <a:spLocks noChangeAspect="1"/>
            </p:cNvSpPr>
            <p:nvPr/>
          </p:nvSpPr>
          <p:spPr>
            <a:xfrm>
              <a:off x="7333623" y="2033189"/>
              <a:ext cx="841898" cy="794444"/>
            </a:xfrm>
            <a:prstGeom prst="rect">
              <a:avLst/>
            </a:prstGeom>
            <a:noFill/>
          </p:spPr>
          <p:txBody>
            <a:bodyPr wrap="square" rtlCol="0">
              <a:spAutoFit/>
            </a:bodyPr>
            <a:lstStyle/>
            <a:p>
              <a:pPr algn="ctr"/>
              <a:r>
                <a:rPr lang="en-US" sz="1400"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333 kHz</a:t>
              </a:r>
            </a:p>
          </p:txBody>
        </p:sp>
        <p:sp>
          <p:nvSpPr>
            <p:cNvPr id="7" name="TextBox 6">
              <a:extLst>
                <a:ext uri="{FF2B5EF4-FFF2-40B4-BE49-F238E27FC236}">
                  <a16:creationId xmlns:a16="http://schemas.microsoft.com/office/drawing/2014/main" id="{1C63C2C5-0EA1-0BEA-E9FE-B2D5D4F1AE72}"/>
                </a:ext>
              </a:extLst>
            </p:cNvPr>
            <p:cNvSpPr txBox="1"/>
            <p:nvPr/>
          </p:nvSpPr>
          <p:spPr>
            <a:xfrm>
              <a:off x="5825378" y="1496137"/>
              <a:ext cx="2332220" cy="729019"/>
            </a:xfrm>
            <a:prstGeom prst="rect">
              <a:avLst/>
            </a:prstGeom>
            <a:noFill/>
          </p:spPr>
          <p:txBody>
            <a:bodyPr wrap="none" rtlCol="0">
              <a:spAutoFit/>
            </a:bodyPr>
            <a:lstStyle/>
            <a:p>
              <a:pPr algn="ctr">
                <a:lnSpc>
                  <a:spcPct val="90000"/>
                </a:lnSpc>
              </a:pPr>
              <a:r>
                <a:rPr lang="en-US" sz="1400" b="1"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Upward-looking</a:t>
              </a:r>
            </a:p>
            <a:p>
              <a:pPr algn="ctr">
                <a:lnSpc>
                  <a:spcPct val="90000"/>
                </a:lnSpc>
              </a:pPr>
              <a:r>
                <a:rPr lang="en-US" sz="1400" b="1"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transducers</a:t>
              </a:r>
            </a:p>
          </p:txBody>
        </p:sp>
        <p:cxnSp>
          <p:nvCxnSpPr>
            <p:cNvPr id="8" name="Straight Connector 7">
              <a:extLst>
                <a:ext uri="{FF2B5EF4-FFF2-40B4-BE49-F238E27FC236}">
                  <a16:creationId xmlns:a16="http://schemas.microsoft.com/office/drawing/2014/main" id="{7FA1B383-0735-71D0-7C40-79B52023A695}"/>
                </a:ext>
              </a:extLst>
            </p:cNvPr>
            <p:cNvCxnSpPr>
              <a:cxnSpLocks/>
            </p:cNvCxnSpPr>
            <p:nvPr/>
          </p:nvCxnSpPr>
          <p:spPr>
            <a:xfrm>
              <a:off x="6106142" y="2442767"/>
              <a:ext cx="461779" cy="92999"/>
            </a:xfrm>
            <a:prstGeom prst="line">
              <a:avLst/>
            </a:prstGeom>
            <a:ln w="15875">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5498FD7-B19A-8ED5-155F-C9A2C880383D}"/>
                </a:ext>
              </a:extLst>
            </p:cNvPr>
            <p:cNvCxnSpPr>
              <a:cxnSpLocks/>
            </p:cNvCxnSpPr>
            <p:nvPr/>
          </p:nvCxnSpPr>
          <p:spPr>
            <a:xfrm flipH="1">
              <a:off x="7027334" y="2315989"/>
              <a:ext cx="492134" cy="351836"/>
            </a:xfrm>
            <a:prstGeom prst="line">
              <a:avLst/>
            </a:prstGeom>
            <a:ln w="15875">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3801FD0-B080-2C05-147D-09D032741BBB}"/>
                </a:ext>
              </a:extLst>
            </p:cNvPr>
            <p:cNvCxnSpPr>
              <a:cxnSpLocks/>
              <a:endCxn id="4" idx="0"/>
            </p:cNvCxnSpPr>
            <p:nvPr/>
          </p:nvCxnSpPr>
          <p:spPr>
            <a:xfrm flipH="1">
              <a:off x="7900153" y="4579035"/>
              <a:ext cx="258370" cy="318904"/>
            </a:xfrm>
            <a:prstGeom prst="line">
              <a:avLst/>
            </a:prstGeom>
            <a:ln w="15875">
              <a:solidFill>
                <a:schemeClr val="tx1"/>
              </a:solidFill>
              <a:headEnd type="ova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941BE25-61B0-6D3A-C5A1-85BDFF6837C3}"/>
                </a:ext>
              </a:extLst>
            </p:cNvPr>
            <p:cNvSpPr txBox="1"/>
            <p:nvPr/>
          </p:nvSpPr>
          <p:spPr>
            <a:xfrm>
              <a:off x="4488959" y="4071998"/>
              <a:ext cx="2709483" cy="1056143"/>
            </a:xfrm>
            <a:prstGeom prst="rect">
              <a:avLst/>
            </a:prstGeom>
            <a:noFill/>
          </p:spPr>
          <p:txBody>
            <a:bodyPr wrap="none" rtlCol="0">
              <a:spAutoFit/>
            </a:bodyPr>
            <a:lstStyle/>
            <a:p>
              <a:pPr algn="ctr">
                <a:lnSpc>
                  <a:spcPct val="90000"/>
                </a:lnSpc>
              </a:pPr>
              <a:r>
                <a:rPr lang="en-US" sz="1400" b="1"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Downward-looking</a:t>
              </a:r>
            </a:p>
            <a:p>
              <a:pPr algn="ctr">
                <a:lnSpc>
                  <a:spcPct val="90000"/>
                </a:lnSpc>
              </a:pPr>
              <a:r>
                <a:rPr lang="en-US" sz="1400" b="1"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transducers</a:t>
              </a:r>
            </a:p>
            <a:p>
              <a:pPr algn="ctr"/>
              <a:r>
                <a:rPr lang="en-US" sz="1400" dirty="0">
                  <a:effectLst>
                    <a:outerShdw blurRad="88900" dist="76200" algn="tr" rotWithShape="0">
                      <a:prstClr val="black">
                        <a:alpha val="40000"/>
                      </a:prstClr>
                    </a:outerShdw>
                  </a:effectLst>
                  <a:latin typeface="Arial" panose="020B0604020202020204" pitchFamily="34" charset="0"/>
                  <a:cs typeface="Arial" panose="020B0604020202020204" pitchFamily="34" charset="0"/>
                </a:rPr>
                <a:t>(not visible)</a:t>
              </a:r>
            </a:p>
          </p:txBody>
        </p:sp>
        <p:cxnSp>
          <p:nvCxnSpPr>
            <p:cNvPr id="12" name="Straight Connector 11">
              <a:extLst>
                <a:ext uri="{FF2B5EF4-FFF2-40B4-BE49-F238E27FC236}">
                  <a16:creationId xmlns:a16="http://schemas.microsoft.com/office/drawing/2014/main" id="{7746C613-8B05-1F3B-2711-5D61992328C6}"/>
                </a:ext>
              </a:extLst>
            </p:cNvPr>
            <p:cNvCxnSpPr>
              <a:cxnSpLocks/>
            </p:cNvCxnSpPr>
            <p:nvPr/>
          </p:nvCxnSpPr>
          <p:spPr>
            <a:xfrm flipH="1">
              <a:off x="6413500" y="4009515"/>
              <a:ext cx="154420" cy="70492"/>
            </a:xfrm>
            <a:prstGeom prst="line">
              <a:avLst/>
            </a:prstGeom>
            <a:ln w="15875">
              <a:solidFill>
                <a:schemeClr val="bg1"/>
              </a:solidFill>
            </a:ln>
          </p:spPr>
          <p:style>
            <a:lnRef idx="2">
              <a:schemeClr val="accent1"/>
            </a:lnRef>
            <a:fillRef idx="0">
              <a:schemeClr val="accent1"/>
            </a:fillRef>
            <a:effectRef idx="1">
              <a:schemeClr val="accent1"/>
            </a:effectRef>
            <a:fontRef idx="minor">
              <a:schemeClr val="tx1"/>
            </a:fontRef>
          </p:style>
        </p:cxnSp>
        <p:pic>
          <p:nvPicPr>
            <p:cNvPr id="13" name="Picture 12" descr="Men standing in the water with a red and yellow object&#10;&#10;AI-generated content may be incorrect.">
              <a:extLst>
                <a:ext uri="{FF2B5EF4-FFF2-40B4-BE49-F238E27FC236}">
                  <a16:creationId xmlns:a16="http://schemas.microsoft.com/office/drawing/2014/main" id="{78A3DB14-8B74-E07B-FF7E-326C83C9B24E}"/>
                </a:ext>
              </a:extLst>
            </p:cNvPr>
            <p:cNvPicPr>
              <a:picLocks noChangeAspect="1"/>
            </p:cNvPicPr>
            <p:nvPr/>
          </p:nvPicPr>
          <p:blipFill>
            <a:blip r:embed="rId3">
              <a:extLst>
                <a:ext uri="{28A0092B-C50C-407E-A947-70E740481C1C}">
                  <a14:useLocalDpi xmlns:a14="http://schemas.microsoft.com/office/drawing/2010/main" val="0"/>
                </a:ext>
              </a:extLst>
            </a:blip>
            <a:srcRect l="20256" t="18265" r="26900"/>
            <a:stretch/>
          </p:blipFill>
          <p:spPr>
            <a:xfrm>
              <a:off x="437840" y="1405303"/>
              <a:ext cx="3846608" cy="4462271"/>
            </a:xfrm>
            <a:prstGeom prst="rect">
              <a:avLst/>
            </a:prstGeom>
          </p:spPr>
        </p:pic>
      </p:grpSp>
      <p:pic>
        <p:nvPicPr>
          <p:cNvPr id="15" name="Picture 14" descr="A submarine in the water&#10;&#10;AI-generated content may be incorrect.">
            <a:extLst>
              <a:ext uri="{FF2B5EF4-FFF2-40B4-BE49-F238E27FC236}">
                <a16:creationId xmlns:a16="http://schemas.microsoft.com/office/drawing/2014/main" id="{3A9C704C-6A01-F4C3-56D3-D092B17C7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211" y="4160729"/>
            <a:ext cx="4527940" cy="2541458"/>
          </a:xfrm>
          <a:prstGeom prst="rect">
            <a:avLst/>
          </a:prstGeom>
        </p:spPr>
      </p:pic>
      <p:sp>
        <p:nvSpPr>
          <p:cNvPr id="16" name="TextBox 15">
            <a:extLst>
              <a:ext uri="{FF2B5EF4-FFF2-40B4-BE49-F238E27FC236}">
                <a16:creationId xmlns:a16="http://schemas.microsoft.com/office/drawing/2014/main" id="{CFECDFAA-7749-2786-AC28-F6A03AB08CD3}"/>
              </a:ext>
            </a:extLst>
          </p:cNvPr>
          <p:cNvSpPr txBox="1"/>
          <p:nvPr/>
        </p:nvSpPr>
        <p:spPr>
          <a:xfrm>
            <a:off x="487544" y="125665"/>
            <a:ext cx="11158331" cy="461665"/>
          </a:xfrm>
          <a:prstGeom prst="rect">
            <a:avLst/>
          </a:prstGeom>
          <a:noFill/>
        </p:spPr>
        <p:txBody>
          <a:bodyPr wrap="square" rtlCol="0">
            <a:spAutoFit/>
          </a:bodyPr>
          <a:lstStyle/>
          <a:p>
            <a:r>
              <a:rPr lang="en-US" sz="2400" dirty="0"/>
              <a:t>LRAUV Payloads: Active </a:t>
            </a:r>
            <a:r>
              <a:rPr lang="en-US" sz="2400" dirty="0" err="1"/>
              <a:t>BioAcoustics</a:t>
            </a:r>
            <a:endParaRPr lang="en-US" sz="2400" dirty="0"/>
          </a:p>
        </p:txBody>
      </p:sp>
      <p:sp>
        <p:nvSpPr>
          <p:cNvPr id="17" name="TextBox 16">
            <a:extLst>
              <a:ext uri="{FF2B5EF4-FFF2-40B4-BE49-F238E27FC236}">
                <a16:creationId xmlns:a16="http://schemas.microsoft.com/office/drawing/2014/main" id="{7C1B658B-0959-04C4-49D7-272BE7E7F2BD}"/>
              </a:ext>
            </a:extLst>
          </p:cNvPr>
          <p:cNvSpPr txBox="1"/>
          <p:nvPr/>
        </p:nvSpPr>
        <p:spPr>
          <a:xfrm>
            <a:off x="6590171" y="253087"/>
            <a:ext cx="10111408"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err="1"/>
              <a:t>Simrad</a:t>
            </a:r>
            <a:r>
              <a:rPr lang="en-US" sz="1400" dirty="0"/>
              <a:t> EK-80 Mini 200 Hz and 333 kHz</a:t>
            </a:r>
          </a:p>
          <a:p>
            <a:pPr marL="742950" lvl="1" indent="-285750">
              <a:buFont typeface="Arial" panose="020B0604020202020204" pitchFamily="34" charset="0"/>
              <a:buChar char="•"/>
            </a:pPr>
            <a:r>
              <a:rPr lang="en-US" sz="1400" dirty="0"/>
              <a:t>Upward and Downward-looking</a:t>
            </a:r>
          </a:p>
          <a:p>
            <a:pPr marL="285750" indent="-285750">
              <a:buFont typeface="Arial" panose="020B0604020202020204" pitchFamily="34" charset="0"/>
              <a:buChar char="•"/>
            </a:pPr>
            <a:r>
              <a:rPr lang="en-US" sz="1400" dirty="0"/>
              <a:t>Gimbled transducers to allow simultaneous </a:t>
            </a:r>
          </a:p>
          <a:p>
            <a:r>
              <a:rPr lang="en-US" sz="1400" dirty="0"/>
              <a:t>     measurement of environment and animals</a:t>
            </a:r>
          </a:p>
        </p:txBody>
      </p:sp>
      <p:pic>
        <p:nvPicPr>
          <p:cNvPr id="19" name="Picture 18">
            <a:extLst>
              <a:ext uri="{FF2B5EF4-FFF2-40B4-BE49-F238E27FC236}">
                <a16:creationId xmlns:a16="http://schemas.microsoft.com/office/drawing/2014/main" id="{63D5086F-9F02-CABD-CD78-DC1EA5AB8F69}"/>
              </a:ext>
            </a:extLst>
          </p:cNvPr>
          <p:cNvPicPr>
            <a:picLocks noChangeAspect="1"/>
          </p:cNvPicPr>
          <p:nvPr/>
        </p:nvPicPr>
        <p:blipFill>
          <a:blip r:embed="rId5"/>
          <a:stretch>
            <a:fillRect/>
          </a:stretch>
        </p:blipFill>
        <p:spPr>
          <a:xfrm>
            <a:off x="8693426" y="4882645"/>
            <a:ext cx="3498574" cy="1957970"/>
          </a:xfrm>
          <a:prstGeom prst="rect">
            <a:avLst/>
          </a:prstGeom>
        </p:spPr>
      </p:pic>
      <p:pic>
        <p:nvPicPr>
          <p:cNvPr id="23" name="Picture 22">
            <a:extLst>
              <a:ext uri="{FF2B5EF4-FFF2-40B4-BE49-F238E27FC236}">
                <a16:creationId xmlns:a16="http://schemas.microsoft.com/office/drawing/2014/main" id="{E39DD631-3EEE-556D-AD8A-26CDAAA6C656}"/>
              </a:ext>
            </a:extLst>
          </p:cNvPr>
          <p:cNvPicPr>
            <a:picLocks noChangeAspect="1"/>
          </p:cNvPicPr>
          <p:nvPr/>
        </p:nvPicPr>
        <p:blipFill>
          <a:blip r:embed="rId6"/>
          <a:stretch>
            <a:fillRect/>
          </a:stretch>
        </p:blipFill>
        <p:spPr>
          <a:xfrm>
            <a:off x="6951002" y="1715806"/>
            <a:ext cx="5040782" cy="2856194"/>
          </a:xfrm>
          <a:prstGeom prst="rect">
            <a:avLst/>
          </a:prstGeom>
        </p:spPr>
      </p:pic>
    </p:spTree>
    <p:extLst>
      <p:ext uri="{BB962C8B-B14F-4D97-AF65-F5344CB8AC3E}">
        <p14:creationId xmlns:p14="http://schemas.microsoft.com/office/powerpoint/2010/main" val="2334962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53CD40-D1FB-AF4F-2093-207892BEC893}"/>
              </a:ext>
            </a:extLst>
          </p:cNvPr>
          <p:cNvSpPr>
            <a:spLocks noGrp="1"/>
          </p:cNvSpPr>
          <p:nvPr>
            <p:ph type="title"/>
          </p:nvPr>
        </p:nvSpPr>
        <p:spPr>
          <a:xfrm>
            <a:off x="345358" y="91732"/>
            <a:ext cx="10972800" cy="1143000"/>
          </a:xfrm>
        </p:spPr>
        <p:txBody>
          <a:bodyPr>
            <a:normAutofit fontScale="90000"/>
          </a:bodyPr>
          <a:lstStyle/>
          <a:p>
            <a:r>
              <a:rPr lang="en-US" sz="4000" dirty="0"/>
              <a:t>Payloads</a:t>
            </a:r>
            <a:r>
              <a:rPr lang="en" sz="4000" dirty="0"/>
              <a:t> – Triton </a:t>
            </a:r>
            <a:br>
              <a:rPr lang="en" dirty="0"/>
            </a:br>
            <a:r>
              <a:rPr lang="en" dirty="0">
                <a:solidFill>
                  <a:srgbClr val="2B97AC"/>
                </a:solidFill>
                <a:latin typeface="Arial" panose="020B0604020202020204" pitchFamily="34" charset="0"/>
                <a:cs typeface="Arial" panose="020B0604020202020204" pitchFamily="34" charset="0"/>
              </a:rPr>
              <a:t>3-D Plankton Imaging</a:t>
            </a:r>
            <a:endParaRPr lang="en-US" dirty="0">
              <a:solidFill>
                <a:srgbClr val="2B97AC"/>
              </a:solidFill>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D6351543-8B56-36C0-AA00-2D436CF82E5C}"/>
              </a:ext>
            </a:extLst>
          </p:cNvPr>
          <p:cNvGrpSpPr/>
          <p:nvPr/>
        </p:nvGrpSpPr>
        <p:grpSpPr>
          <a:xfrm>
            <a:off x="6340512" y="1848882"/>
            <a:ext cx="5462793" cy="3050416"/>
            <a:chOff x="6485928" y="1848882"/>
            <a:chExt cx="5462793" cy="3050416"/>
          </a:xfrm>
        </p:grpSpPr>
        <p:grpSp>
          <p:nvGrpSpPr>
            <p:cNvPr id="7" name="Group 6"/>
            <p:cNvGrpSpPr/>
            <p:nvPr/>
          </p:nvGrpSpPr>
          <p:grpSpPr>
            <a:xfrm>
              <a:off x="6485928" y="1848882"/>
              <a:ext cx="5462793" cy="3050416"/>
              <a:chOff x="5125864" y="952320"/>
              <a:chExt cx="6439658" cy="3748905"/>
            </a:xfrm>
          </p:grpSpPr>
          <p:grpSp>
            <p:nvGrpSpPr>
              <p:cNvPr id="8" name="Group 7"/>
              <p:cNvGrpSpPr/>
              <p:nvPr/>
            </p:nvGrpSpPr>
            <p:grpSpPr>
              <a:xfrm>
                <a:off x="5125864" y="952320"/>
                <a:ext cx="6439658" cy="3748905"/>
                <a:chOff x="5053660" y="861474"/>
                <a:chExt cx="6439658" cy="3748905"/>
              </a:xfrm>
            </p:grpSpPr>
            <p:pic>
              <p:nvPicPr>
                <p:cNvPr id="13" name="Picture 12"/>
                <p:cNvPicPr>
                  <a:picLocks noChangeAspect="1"/>
                </p:cNvPicPr>
                <p:nvPr/>
              </p:nvPicPr>
              <p:blipFill rotWithShape="1">
                <a:blip r:embed="rId3"/>
                <a:srcRect t="28948" b="27390"/>
                <a:stretch/>
              </p:blipFill>
              <p:spPr>
                <a:xfrm>
                  <a:off x="5053660" y="861474"/>
                  <a:ext cx="6439658" cy="3748905"/>
                </a:xfrm>
                <a:prstGeom prst="rect">
                  <a:avLst/>
                </a:prstGeom>
                <a:ln cap="rnd">
                  <a:solidFill>
                    <a:srgbClr val="00B0F0"/>
                  </a:solidFill>
                  <a:headEnd type="arrow"/>
                </a:ln>
              </p:spPr>
            </p:pic>
            <p:sp>
              <p:nvSpPr>
                <p:cNvPr id="14" name="Cube 13"/>
                <p:cNvSpPr/>
                <p:nvPr/>
              </p:nvSpPr>
              <p:spPr>
                <a:xfrm>
                  <a:off x="7366496" y="2961118"/>
                  <a:ext cx="470019" cy="350378"/>
                </a:xfrm>
                <a:prstGeom prst="cube">
                  <a:avLst/>
                </a:prstGeom>
                <a:solidFill>
                  <a:schemeClr val="accent1">
                    <a:alpha val="0"/>
                  </a:schemeClr>
                </a:solidFill>
                <a:ln cap="rnd">
                  <a:solidFill>
                    <a:srgbClr val="FF0000"/>
                  </a:solidFill>
                  <a:head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grpSp>
          <p:sp>
            <p:nvSpPr>
              <p:cNvPr id="9" name="TextBox 8"/>
              <p:cNvSpPr txBox="1"/>
              <p:nvPr/>
            </p:nvSpPr>
            <p:spPr>
              <a:xfrm>
                <a:off x="7760578" y="4066831"/>
                <a:ext cx="2639022" cy="567378"/>
              </a:xfrm>
              <a:prstGeom prst="rect">
                <a:avLst/>
              </a:prstGeom>
              <a:noFill/>
              <a:ln>
                <a:solidFill>
                  <a:srgbClr val="00B0F0"/>
                </a:solidFill>
              </a:ln>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2 L Imaged Volume </a:t>
                </a:r>
              </a:p>
              <a:p>
                <a:pPr algn="ctr"/>
                <a:r>
                  <a:rPr lang="en-US" sz="1200" dirty="0">
                    <a:solidFill>
                      <a:schemeClr val="bg1"/>
                    </a:solidFill>
                    <a:latin typeface="Arial" panose="020B0604020202020204" pitchFamily="34" charset="0"/>
                    <a:cs typeface="Arial" panose="020B0604020202020204" pitchFamily="34" charset="0"/>
                  </a:rPr>
                  <a:t>@ 50 um Resolution</a:t>
                </a:r>
              </a:p>
            </p:txBody>
          </p:sp>
          <p:cxnSp>
            <p:nvCxnSpPr>
              <p:cNvPr id="10" name="Straight Arrow Connector 9"/>
              <p:cNvCxnSpPr/>
              <p:nvPr/>
            </p:nvCxnSpPr>
            <p:spPr>
              <a:xfrm flipH="1" flipV="1">
                <a:off x="7686509" y="3455418"/>
                <a:ext cx="74070" cy="6063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79754" y="1609748"/>
                <a:ext cx="2639022" cy="340427"/>
              </a:xfrm>
              <a:prstGeom prst="rect">
                <a:avLst/>
              </a:prstGeom>
              <a:noFill/>
              <a:ln>
                <a:solidFill>
                  <a:srgbClr val="00B0F0"/>
                </a:solidFill>
              </a:ln>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300k Lumen Strobe</a:t>
                </a:r>
              </a:p>
            </p:txBody>
          </p:sp>
          <p:cxnSp>
            <p:nvCxnSpPr>
              <p:cNvPr id="12" name="Straight Arrow Connector 11"/>
              <p:cNvCxnSpPr/>
              <p:nvPr/>
            </p:nvCxnSpPr>
            <p:spPr>
              <a:xfrm flipH="1" flipV="1">
                <a:off x="8472922" y="3001518"/>
                <a:ext cx="74070" cy="55086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9393285" y="3926099"/>
              <a:ext cx="2410020" cy="276999"/>
            </a:xfrm>
            <a:prstGeom prst="rect">
              <a:avLst/>
            </a:prstGeom>
            <a:noFill/>
            <a:ln>
              <a:solidFill>
                <a:srgbClr val="00B0F0"/>
              </a:solidFill>
            </a:ln>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24 MP 3 Camera Array</a:t>
              </a:r>
            </a:p>
          </p:txBody>
        </p:sp>
        <p:cxnSp>
          <p:nvCxnSpPr>
            <p:cNvPr id="16" name="Straight Arrow Connector 15"/>
            <p:cNvCxnSpPr>
              <a:cxnSpLocks/>
            </p:cNvCxnSpPr>
            <p:nvPr/>
          </p:nvCxnSpPr>
          <p:spPr>
            <a:xfrm>
              <a:off x="9269963" y="2685931"/>
              <a:ext cx="0" cy="521834"/>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pic>
        <p:nvPicPr>
          <p:cNvPr id="18" name="Picture 17"/>
          <p:cNvPicPr>
            <a:picLocks noChangeAspect="1"/>
          </p:cNvPicPr>
          <p:nvPr/>
        </p:nvPicPr>
        <p:blipFill>
          <a:blip r:embed="rId4"/>
          <a:stretch>
            <a:fillRect/>
          </a:stretch>
        </p:blipFill>
        <p:spPr>
          <a:xfrm>
            <a:off x="6500466" y="2694574"/>
            <a:ext cx="566527" cy="522036"/>
          </a:xfrm>
          <a:prstGeom prst="rect">
            <a:avLst/>
          </a:prstGeom>
          <a:ln>
            <a:solidFill>
              <a:schemeClr val="bg1"/>
            </a:solidFill>
          </a:ln>
        </p:spPr>
      </p:pic>
      <p:sp>
        <p:nvSpPr>
          <p:cNvPr id="22" name="TextBox 21">
            <a:extLst>
              <a:ext uri="{FF2B5EF4-FFF2-40B4-BE49-F238E27FC236}">
                <a16:creationId xmlns:a16="http://schemas.microsoft.com/office/drawing/2014/main" id="{DF2CD3F9-7E85-4E76-8E2C-FB765AC91429}"/>
              </a:ext>
            </a:extLst>
          </p:cNvPr>
          <p:cNvSpPr txBox="1"/>
          <p:nvPr/>
        </p:nvSpPr>
        <p:spPr>
          <a:xfrm>
            <a:off x="284662" y="5309120"/>
            <a:ext cx="11518643" cy="2997231"/>
          </a:xfrm>
          <a:prstGeom prst="rect">
            <a:avLst/>
          </a:prstGeom>
          <a:noFill/>
        </p:spPr>
        <p:txBody>
          <a:bodyPr wrap="square" numCol="1" rtlCol="0">
            <a:spAutoFit/>
          </a:bodyPr>
          <a:lstStyle/>
          <a:p>
            <a:pPr>
              <a:lnSpc>
                <a:spcPct val="150000"/>
              </a:lnSpc>
            </a:pPr>
            <a:r>
              <a:rPr lang="en-US" sz="2000" b="1" u="sng" strike="noStrike" dirty="0">
                <a:solidFill>
                  <a:srgbClr val="000000"/>
                </a:solidFill>
                <a:effectLst/>
                <a:latin typeface="Times New Roman" panose="02020603050405020304" pitchFamily="18" charset="0"/>
                <a:cs typeface="Times New Roman" panose="02020603050405020304" pitchFamily="18" charset="0"/>
              </a:rPr>
              <a:t>Quantitative</a:t>
            </a:r>
            <a:r>
              <a:rPr lang="en-US" sz="2000" b="1" u="none" strike="noStrike" dirty="0">
                <a:solidFill>
                  <a:srgbClr val="000000"/>
                </a:solidFill>
                <a:effectLst/>
                <a:latin typeface="Times New Roman" panose="02020603050405020304" pitchFamily="18" charset="0"/>
                <a:cs typeface="Times New Roman" panose="02020603050405020304" pitchFamily="18" charset="0"/>
              </a:rPr>
              <a:t> macroscopic imaging of 3D particle distributions, plankton/nekton, and marine snow</a:t>
            </a:r>
            <a:endParaRPr lang="en-US" sz="2000" b="1"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Detection of objects: 2 mm to 20 cm</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Detection of particles: 0.4 mm to 20 cm</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Realtime Region of Interest (ROI) extraction </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Realtime particle size analysis</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Animals, Marine Snow, Oil droplets, and Dispersant</a:t>
            </a: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Mining Sediment in the Water Column</a:t>
            </a:r>
          </a:p>
        </p:txBody>
      </p:sp>
      <p:pic>
        <p:nvPicPr>
          <p:cNvPr id="3" name="Picture 3">
            <a:extLst>
              <a:ext uri="{FF2B5EF4-FFF2-40B4-BE49-F238E27FC236}">
                <a16:creationId xmlns:a16="http://schemas.microsoft.com/office/drawing/2014/main" id="{2559A538-B40B-BE58-D423-F4040AEF5FB9}"/>
              </a:ext>
            </a:extLst>
          </p:cNvPr>
          <p:cNvPicPr/>
          <p:nvPr/>
        </p:nvPicPr>
        <p:blipFill>
          <a:blip r:embed="rId5"/>
          <a:stretch/>
        </p:blipFill>
        <p:spPr>
          <a:xfrm>
            <a:off x="122372" y="4970551"/>
            <a:ext cx="3900787" cy="1396895"/>
          </a:xfrm>
          <a:prstGeom prst="rect">
            <a:avLst/>
          </a:prstGeom>
          <a:ln w="28575">
            <a:solidFill>
              <a:schemeClr val="bg1"/>
            </a:solidFill>
          </a:ln>
        </p:spPr>
      </p:pic>
      <p:pic>
        <p:nvPicPr>
          <p:cNvPr id="4" name="Picture 3">
            <a:extLst>
              <a:ext uri="{FF2B5EF4-FFF2-40B4-BE49-F238E27FC236}">
                <a16:creationId xmlns:a16="http://schemas.microsoft.com/office/drawing/2014/main" id="{3D2DE12C-20F4-C15D-1C6A-D8676B33E204}"/>
              </a:ext>
            </a:extLst>
          </p:cNvPr>
          <p:cNvPicPr/>
          <p:nvPr/>
        </p:nvPicPr>
        <p:blipFill rotWithShape="1">
          <a:blip r:embed="rId6"/>
          <a:srcRect r="10762"/>
          <a:stretch/>
        </p:blipFill>
        <p:spPr>
          <a:xfrm>
            <a:off x="6434879" y="3641391"/>
            <a:ext cx="1738755" cy="799701"/>
          </a:xfrm>
          <a:prstGeom prst="rect">
            <a:avLst/>
          </a:prstGeom>
          <a:ln w="28575">
            <a:solidFill>
              <a:schemeClr val="bg1"/>
            </a:solidFill>
          </a:ln>
        </p:spPr>
      </p:pic>
      <p:pic>
        <p:nvPicPr>
          <p:cNvPr id="23" name="Picture 3">
            <a:extLst>
              <a:ext uri="{FF2B5EF4-FFF2-40B4-BE49-F238E27FC236}">
                <a16:creationId xmlns:a16="http://schemas.microsoft.com/office/drawing/2014/main" id="{810B107D-2302-F54B-276C-DD2F80D74EE9}"/>
              </a:ext>
            </a:extLst>
          </p:cNvPr>
          <p:cNvPicPr/>
          <p:nvPr/>
        </p:nvPicPr>
        <p:blipFill>
          <a:blip r:embed="rId7"/>
          <a:srcRect b="38210"/>
          <a:stretch/>
        </p:blipFill>
        <p:spPr>
          <a:xfrm>
            <a:off x="7967123" y="4967252"/>
            <a:ext cx="3981598" cy="1657463"/>
          </a:xfrm>
          <a:prstGeom prst="rect">
            <a:avLst/>
          </a:prstGeom>
          <a:ln w="28575">
            <a:solidFill>
              <a:schemeClr val="bg1"/>
            </a:solidFill>
          </a:ln>
        </p:spPr>
      </p:pic>
      <p:sp>
        <p:nvSpPr>
          <p:cNvPr id="28" name="TextBox 6">
            <a:extLst>
              <a:ext uri="{FF2B5EF4-FFF2-40B4-BE49-F238E27FC236}">
                <a16:creationId xmlns:a16="http://schemas.microsoft.com/office/drawing/2014/main" id="{8F8FE143-0B0D-F1D4-2539-DC0EFC3A87DE}"/>
              </a:ext>
            </a:extLst>
          </p:cNvPr>
          <p:cNvSpPr/>
          <p:nvPr/>
        </p:nvSpPr>
        <p:spPr>
          <a:xfrm>
            <a:off x="11215198" y="4931163"/>
            <a:ext cx="1553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5 mm</a:t>
            </a:r>
            <a:endParaRPr lang="en-US" sz="1800" b="0" strike="noStrike" spc="-1" dirty="0">
              <a:latin typeface="Arial"/>
            </a:endParaRPr>
          </a:p>
        </p:txBody>
      </p:sp>
      <p:sp>
        <p:nvSpPr>
          <p:cNvPr id="29" name="TextBox 4">
            <a:extLst>
              <a:ext uri="{FF2B5EF4-FFF2-40B4-BE49-F238E27FC236}">
                <a16:creationId xmlns:a16="http://schemas.microsoft.com/office/drawing/2014/main" id="{047476D9-7513-5C38-33CA-6C962AEBCF72}"/>
              </a:ext>
            </a:extLst>
          </p:cNvPr>
          <p:cNvSpPr/>
          <p:nvPr/>
        </p:nvSpPr>
        <p:spPr>
          <a:xfrm>
            <a:off x="6962663" y="4938022"/>
            <a:ext cx="1553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10 mm</a:t>
            </a:r>
            <a:endParaRPr lang="en-US" sz="1800" b="0" strike="noStrike" spc="-1" dirty="0">
              <a:latin typeface="Arial"/>
            </a:endParaRPr>
          </a:p>
        </p:txBody>
      </p:sp>
      <p:sp>
        <p:nvSpPr>
          <p:cNvPr id="30" name="TextBox 4">
            <a:extLst>
              <a:ext uri="{FF2B5EF4-FFF2-40B4-BE49-F238E27FC236}">
                <a16:creationId xmlns:a16="http://schemas.microsoft.com/office/drawing/2014/main" id="{EF4B5F26-E0D5-18D3-F20E-3C51D5539C26}"/>
              </a:ext>
            </a:extLst>
          </p:cNvPr>
          <p:cNvSpPr/>
          <p:nvPr/>
        </p:nvSpPr>
        <p:spPr>
          <a:xfrm>
            <a:off x="3061876" y="4938022"/>
            <a:ext cx="1553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tabLst>
                <a:tab pos="0" algn="l"/>
              </a:tabLst>
            </a:pPr>
            <a:r>
              <a:rPr lang="en-US" sz="1800" b="0" strike="noStrike" spc="-1" dirty="0">
                <a:solidFill>
                  <a:srgbClr val="FFFFFF"/>
                </a:solidFill>
                <a:latin typeface="Arial"/>
              </a:rPr>
              <a:t>20 mm</a:t>
            </a:r>
            <a:endParaRPr lang="en-US" sz="1800" b="0" strike="noStrike" spc="-1" dirty="0">
              <a:latin typeface="Arial"/>
            </a:endParaRPr>
          </a:p>
        </p:txBody>
      </p:sp>
      <p:sp>
        <p:nvSpPr>
          <p:cNvPr id="31" name="Straight Connector 5">
            <a:extLst>
              <a:ext uri="{FF2B5EF4-FFF2-40B4-BE49-F238E27FC236}">
                <a16:creationId xmlns:a16="http://schemas.microsoft.com/office/drawing/2014/main" id="{E77EBD9C-D670-F57D-F276-048C9E26BEE7}"/>
              </a:ext>
            </a:extLst>
          </p:cNvPr>
          <p:cNvSpPr/>
          <p:nvPr/>
        </p:nvSpPr>
        <p:spPr>
          <a:xfrm flipH="1">
            <a:off x="3192971" y="5295123"/>
            <a:ext cx="66024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32" name="Straight Connector 5">
            <a:extLst>
              <a:ext uri="{FF2B5EF4-FFF2-40B4-BE49-F238E27FC236}">
                <a16:creationId xmlns:a16="http://schemas.microsoft.com/office/drawing/2014/main" id="{C846BB37-5422-67C8-EC8D-0A70E5AE9E37}"/>
              </a:ext>
            </a:extLst>
          </p:cNvPr>
          <p:cNvSpPr/>
          <p:nvPr/>
        </p:nvSpPr>
        <p:spPr>
          <a:xfrm flipH="1">
            <a:off x="7131925" y="5295123"/>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33" name="Straight Connector 16">
            <a:extLst>
              <a:ext uri="{FF2B5EF4-FFF2-40B4-BE49-F238E27FC236}">
                <a16:creationId xmlns:a16="http://schemas.microsoft.com/office/drawing/2014/main" id="{B694B569-8333-B1C4-C630-9608F0DC109A}"/>
              </a:ext>
            </a:extLst>
          </p:cNvPr>
          <p:cNvSpPr/>
          <p:nvPr/>
        </p:nvSpPr>
        <p:spPr>
          <a:xfrm flipH="1">
            <a:off x="11318158" y="5300163"/>
            <a:ext cx="506880" cy="0"/>
          </a:xfrm>
          <a:prstGeom prst="line">
            <a:avLst/>
          </a:prstGeom>
          <a:ln w="47625">
            <a:solidFill>
              <a:srgbClr val="FFFFFF"/>
            </a:solidFill>
          </a:ln>
        </p:spPr>
        <p:style>
          <a:lnRef idx="1">
            <a:schemeClr val="accent1"/>
          </a:lnRef>
          <a:fillRef idx="0">
            <a:schemeClr val="accent1"/>
          </a:fillRef>
          <a:effectRef idx="0">
            <a:schemeClr val="accent1"/>
          </a:effectRef>
          <a:fontRef idx="minor"/>
        </p:style>
      </p:sp>
      <p:sp>
        <p:nvSpPr>
          <p:cNvPr id="2" name="TextBox 1">
            <a:extLst>
              <a:ext uri="{FF2B5EF4-FFF2-40B4-BE49-F238E27FC236}">
                <a16:creationId xmlns:a16="http://schemas.microsoft.com/office/drawing/2014/main" id="{EA3D9750-F7C6-6F95-3F50-104B48E5165B}"/>
              </a:ext>
            </a:extLst>
          </p:cNvPr>
          <p:cNvSpPr txBox="1"/>
          <p:nvPr/>
        </p:nvSpPr>
        <p:spPr>
          <a:xfrm>
            <a:off x="6575060" y="1879835"/>
            <a:ext cx="4384604" cy="369332"/>
          </a:xfrm>
          <a:prstGeom prst="rect">
            <a:avLst/>
          </a:prstGeom>
          <a:noFill/>
        </p:spPr>
        <p:txBody>
          <a:bodyPr wrap="square" rtlCol="0">
            <a:spAutoFit/>
          </a:bodyPr>
          <a:lstStyle/>
          <a:p>
            <a:r>
              <a:rPr lang="en-US" dirty="0">
                <a:solidFill>
                  <a:schemeClr val="bg1"/>
                </a:solidFill>
              </a:rPr>
              <a:t>LRAUV Payload: Triton Zooplankton Imaging</a:t>
            </a:r>
          </a:p>
        </p:txBody>
      </p:sp>
      <p:pic>
        <p:nvPicPr>
          <p:cNvPr id="5" name="Picture 4">
            <a:extLst>
              <a:ext uri="{FF2B5EF4-FFF2-40B4-BE49-F238E27FC236}">
                <a16:creationId xmlns:a16="http://schemas.microsoft.com/office/drawing/2014/main" id="{5854B5B4-E979-3D60-2B00-7B8719A55143}"/>
              </a:ext>
            </a:extLst>
          </p:cNvPr>
          <p:cNvPicPr>
            <a:picLocks noChangeAspect="1"/>
          </p:cNvPicPr>
          <p:nvPr/>
        </p:nvPicPr>
        <p:blipFill rotWithShape="1">
          <a:blip r:embed="rId8">
            <a:extLst>
              <a:ext uri="{28A0092B-C50C-407E-A947-70E740481C1C}">
                <a14:useLocalDpi xmlns:a14="http://schemas.microsoft.com/office/drawing/2010/main" val="0"/>
              </a:ext>
            </a:extLst>
          </a:blip>
          <a:srcRect l="42251" t="38790" r="32241" b="32352"/>
          <a:stretch/>
        </p:blipFill>
        <p:spPr>
          <a:xfrm>
            <a:off x="176535" y="4731453"/>
            <a:ext cx="2794525" cy="2107699"/>
          </a:xfrm>
          <a:prstGeom prst="rect">
            <a:avLst/>
          </a:prstGeom>
        </p:spPr>
      </p:pic>
      <p:pic>
        <p:nvPicPr>
          <p:cNvPr id="17" name="Picture 16">
            <a:extLst>
              <a:ext uri="{FF2B5EF4-FFF2-40B4-BE49-F238E27FC236}">
                <a16:creationId xmlns:a16="http://schemas.microsoft.com/office/drawing/2014/main" id="{62CA9418-818E-0332-F714-4665EE2A993C}"/>
              </a:ext>
            </a:extLst>
          </p:cNvPr>
          <p:cNvPicPr>
            <a:picLocks noChangeAspect="1"/>
          </p:cNvPicPr>
          <p:nvPr/>
        </p:nvPicPr>
        <p:blipFill rotWithShape="1">
          <a:blip r:embed="rId9">
            <a:extLst>
              <a:ext uri="{28A0092B-C50C-407E-A947-70E740481C1C}">
                <a14:useLocalDpi xmlns:a14="http://schemas.microsoft.com/office/drawing/2010/main" val="0"/>
              </a:ext>
            </a:extLst>
          </a:blip>
          <a:srcRect l="9787" t="58547" r="62604" b="14163"/>
          <a:stretch/>
        </p:blipFill>
        <p:spPr>
          <a:xfrm>
            <a:off x="7250704" y="2715716"/>
            <a:ext cx="1250962" cy="824324"/>
          </a:xfrm>
          <a:prstGeom prst="rect">
            <a:avLst/>
          </a:prstGeom>
        </p:spPr>
      </p:pic>
      <p:pic>
        <p:nvPicPr>
          <p:cNvPr id="19" name="Picture 18">
            <a:extLst>
              <a:ext uri="{FF2B5EF4-FFF2-40B4-BE49-F238E27FC236}">
                <a16:creationId xmlns:a16="http://schemas.microsoft.com/office/drawing/2014/main" id="{40A3D9C3-DC5F-ABB2-1A2A-C656C8E975B3}"/>
              </a:ext>
            </a:extLst>
          </p:cNvPr>
          <p:cNvPicPr>
            <a:picLocks noChangeAspect="1"/>
          </p:cNvPicPr>
          <p:nvPr/>
        </p:nvPicPr>
        <p:blipFill>
          <a:blip r:embed="rId10"/>
          <a:stretch>
            <a:fillRect/>
          </a:stretch>
        </p:blipFill>
        <p:spPr>
          <a:xfrm>
            <a:off x="2072765" y="3036341"/>
            <a:ext cx="912395" cy="1085750"/>
          </a:xfrm>
          <a:prstGeom prst="rect">
            <a:avLst/>
          </a:prstGeom>
        </p:spPr>
      </p:pic>
      <p:pic>
        <p:nvPicPr>
          <p:cNvPr id="20" name="Picture 19">
            <a:extLst>
              <a:ext uri="{FF2B5EF4-FFF2-40B4-BE49-F238E27FC236}">
                <a16:creationId xmlns:a16="http://schemas.microsoft.com/office/drawing/2014/main" id="{95E19FC5-407F-F1E8-2063-F06D94846B2A}"/>
              </a:ext>
            </a:extLst>
          </p:cNvPr>
          <p:cNvPicPr>
            <a:picLocks noChangeAspect="1"/>
          </p:cNvPicPr>
          <p:nvPr/>
        </p:nvPicPr>
        <p:blipFill>
          <a:blip r:embed="rId11"/>
          <a:stretch>
            <a:fillRect/>
          </a:stretch>
        </p:blipFill>
        <p:spPr>
          <a:xfrm>
            <a:off x="2677644" y="2611891"/>
            <a:ext cx="1724427" cy="1304725"/>
          </a:xfrm>
          <a:prstGeom prst="rect">
            <a:avLst/>
          </a:prstGeom>
        </p:spPr>
      </p:pic>
    </p:spTree>
    <p:extLst>
      <p:ext uri="{BB962C8B-B14F-4D97-AF65-F5344CB8AC3E}">
        <p14:creationId xmlns:p14="http://schemas.microsoft.com/office/powerpoint/2010/main" val="3339889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red and yellow rocket being pulled by a crane&#10;&#10;AI-generated content may be incorrect.">
            <a:extLst>
              <a:ext uri="{FF2B5EF4-FFF2-40B4-BE49-F238E27FC236}">
                <a16:creationId xmlns:a16="http://schemas.microsoft.com/office/drawing/2014/main" id="{2605BD57-623C-EF36-436D-8D156B9F6F28}"/>
              </a:ext>
            </a:extLst>
          </p:cNvPr>
          <p:cNvPicPr>
            <a:picLocks noChangeAspect="1"/>
          </p:cNvPicPr>
          <p:nvPr/>
        </p:nvPicPr>
        <p:blipFill>
          <a:blip r:embed="rId3">
            <a:extLst>
              <a:ext uri="{28A0092B-C50C-407E-A947-70E740481C1C}">
                <a14:useLocalDpi xmlns:a14="http://schemas.microsoft.com/office/drawing/2010/main" val="0"/>
              </a:ext>
            </a:extLst>
          </a:blip>
          <a:srcRect t="25643" b="5511"/>
          <a:stretch>
            <a:fillRect/>
          </a:stretch>
        </p:blipFill>
        <p:spPr>
          <a:xfrm>
            <a:off x="27455" y="812410"/>
            <a:ext cx="12192000" cy="6098154"/>
          </a:xfrm>
          <a:prstGeom prst="rect">
            <a:avLst/>
          </a:prstGeom>
        </p:spPr>
      </p:pic>
      <p:sp>
        <p:nvSpPr>
          <p:cNvPr id="4" name="TextBox 3">
            <a:extLst>
              <a:ext uri="{FF2B5EF4-FFF2-40B4-BE49-F238E27FC236}">
                <a16:creationId xmlns:a16="http://schemas.microsoft.com/office/drawing/2014/main" id="{29E0A52D-7888-9195-CB84-6FDF37B5FF0A}"/>
              </a:ext>
            </a:extLst>
          </p:cNvPr>
          <p:cNvSpPr txBox="1"/>
          <p:nvPr/>
        </p:nvSpPr>
        <p:spPr>
          <a:xfrm>
            <a:off x="475920" y="1692899"/>
            <a:ext cx="1089017" cy="461665"/>
          </a:xfrm>
          <a:prstGeom prst="rect">
            <a:avLst/>
          </a:prstGeom>
          <a:noFill/>
        </p:spPr>
        <p:txBody>
          <a:bodyPr wrap="none" rtlCol="0">
            <a:spAutoFit/>
          </a:bodyPr>
          <a:lstStyle/>
          <a:p>
            <a:pPr algn="ctr"/>
            <a:r>
              <a:rPr lang="en-CA" sz="2400" noProof="0" dirty="0">
                <a:solidFill>
                  <a:schemeClr val="bg1"/>
                </a:solidFill>
              </a:rPr>
              <a:t>LRAUV</a:t>
            </a:r>
            <a:endParaRPr lang="en-CA" i="1" noProof="0" dirty="0">
              <a:solidFill>
                <a:schemeClr val="bg1"/>
              </a:solidFill>
            </a:endParaRPr>
          </a:p>
        </p:txBody>
      </p:sp>
      <p:sp>
        <p:nvSpPr>
          <p:cNvPr id="5" name="TextBox 4">
            <a:extLst>
              <a:ext uri="{FF2B5EF4-FFF2-40B4-BE49-F238E27FC236}">
                <a16:creationId xmlns:a16="http://schemas.microsoft.com/office/drawing/2014/main" id="{2FA64BF8-A0E0-B8CF-412A-2B76C9619163}"/>
              </a:ext>
            </a:extLst>
          </p:cNvPr>
          <p:cNvSpPr txBox="1"/>
          <p:nvPr/>
        </p:nvSpPr>
        <p:spPr>
          <a:xfrm>
            <a:off x="107849" y="4709968"/>
            <a:ext cx="2395977" cy="461665"/>
          </a:xfrm>
          <a:prstGeom prst="rect">
            <a:avLst/>
          </a:prstGeom>
          <a:noFill/>
        </p:spPr>
        <p:txBody>
          <a:bodyPr wrap="none" rtlCol="0">
            <a:spAutoFit/>
          </a:bodyPr>
          <a:lstStyle/>
          <a:p>
            <a:r>
              <a:rPr lang="en-CA" sz="2400" noProof="0" dirty="0">
                <a:solidFill>
                  <a:schemeClr val="bg1"/>
                </a:solidFill>
              </a:rPr>
              <a:t>Forward Camera</a:t>
            </a:r>
          </a:p>
        </p:txBody>
      </p:sp>
      <p:cxnSp>
        <p:nvCxnSpPr>
          <p:cNvPr id="7" name="Straight Arrow Connector 6">
            <a:extLst>
              <a:ext uri="{FF2B5EF4-FFF2-40B4-BE49-F238E27FC236}">
                <a16:creationId xmlns:a16="http://schemas.microsoft.com/office/drawing/2014/main" id="{741C6E55-CB12-E3EA-8A9B-C23DA7BA42A4}"/>
              </a:ext>
            </a:extLst>
          </p:cNvPr>
          <p:cNvCxnSpPr>
            <a:cxnSpLocks/>
          </p:cNvCxnSpPr>
          <p:nvPr/>
        </p:nvCxnSpPr>
        <p:spPr>
          <a:xfrm flipV="1">
            <a:off x="342744" y="3175591"/>
            <a:ext cx="195972" cy="1600104"/>
          </a:xfrm>
          <a:prstGeom prst="straightConnector1">
            <a:avLst/>
          </a:prstGeom>
          <a:ln w="38100">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690B312B-C49F-D6B6-257C-2F0F0BC58CCA}"/>
              </a:ext>
            </a:extLst>
          </p:cNvPr>
          <p:cNvSpPr txBox="1"/>
          <p:nvPr/>
        </p:nvSpPr>
        <p:spPr>
          <a:xfrm>
            <a:off x="7700012" y="2796151"/>
            <a:ext cx="1982082" cy="461665"/>
          </a:xfrm>
          <a:prstGeom prst="rect">
            <a:avLst/>
          </a:prstGeom>
          <a:noFill/>
        </p:spPr>
        <p:txBody>
          <a:bodyPr wrap="none" rtlCol="0">
            <a:spAutoFit/>
          </a:bodyPr>
          <a:lstStyle/>
          <a:p>
            <a:pPr algn="ctr"/>
            <a:r>
              <a:rPr lang="en-CA" sz="2400" noProof="0" dirty="0">
                <a:solidFill>
                  <a:schemeClr val="bg1"/>
                </a:solidFill>
              </a:rPr>
              <a:t> Rear Camera</a:t>
            </a:r>
          </a:p>
        </p:txBody>
      </p:sp>
      <p:cxnSp>
        <p:nvCxnSpPr>
          <p:cNvPr id="9" name="Straight Arrow Connector 8">
            <a:extLst>
              <a:ext uri="{FF2B5EF4-FFF2-40B4-BE49-F238E27FC236}">
                <a16:creationId xmlns:a16="http://schemas.microsoft.com/office/drawing/2014/main" id="{C4466777-8440-C12F-1287-542489312B8C}"/>
              </a:ext>
            </a:extLst>
          </p:cNvPr>
          <p:cNvCxnSpPr>
            <a:cxnSpLocks/>
          </p:cNvCxnSpPr>
          <p:nvPr/>
        </p:nvCxnSpPr>
        <p:spPr>
          <a:xfrm>
            <a:off x="8844453" y="3292550"/>
            <a:ext cx="893616" cy="1325761"/>
          </a:xfrm>
          <a:prstGeom prst="straightConnector1">
            <a:avLst/>
          </a:prstGeom>
          <a:ln w="38100">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69377383-1ADE-0906-97DD-DB0F3F9FE952}"/>
              </a:ext>
            </a:extLst>
          </p:cNvPr>
          <p:cNvSpPr txBox="1"/>
          <p:nvPr/>
        </p:nvSpPr>
        <p:spPr>
          <a:xfrm>
            <a:off x="10137987" y="3046840"/>
            <a:ext cx="1965987" cy="830997"/>
          </a:xfrm>
          <a:prstGeom prst="rect">
            <a:avLst/>
          </a:prstGeom>
          <a:noFill/>
        </p:spPr>
        <p:txBody>
          <a:bodyPr wrap="none" rtlCol="0">
            <a:spAutoFit/>
          </a:bodyPr>
          <a:lstStyle/>
          <a:p>
            <a:pPr algn="ctr"/>
            <a:r>
              <a:rPr lang="en-CA" sz="2400" noProof="0" dirty="0">
                <a:solidFill>
                  <a:schemeClr val="bg1"/>
                </a:solidFill>
              </a:rPr>
              <a:t>Flashing </a:t>
            </a:r>
          </a:p>
          <a:p>
            <a:pPr algn="ctr"/>
            <a:r>
              <a:rPr lang="en-CA" sz="2400" noProof="0" dirty="0">
                <a:solidFill>
                  <a:schemeClr val="bg1"/>
                </a:solidFill>
              </a:rPr>
              <a:t>Fish Attractor</a:t>
            </a:r>
          </a:p>
        </p:txBody>
      </p:sp>
      <p:cxnSp>
        <p:nvCxnSpPr>
          <p:cNvPr id="11" name="Straight Arrow Connector 10">
            <a:extLst>
              <a:ext uri="{FF2B5EF4-FFF2-40B4-BE49-F238E27FC236}">
                <a16:creationId xmlns:a16="http://schemas.microsoft.com/office/drawing/2014/main" id="{C04DF352-FC50-0784-FB16-33F27DE23273}"/>
              </a:ext>
            </a:extLst>
          </p:cNvPr>
          <p:cNvCxnSpPr>
            <a:cxnSpLocks/>
          </p:cNvCxnSpPr>
          <p:nvPr/>
        </p:nvCxnSpPr>
        <p:spPr>
          <a:xfrm>
            <a:off x="11849256" y="3861487"/>
            <a:ext cx="71551" cy="1982613"/>
          </a:xfrm>
          <a:prstGeom prst="straightConnector1">
            <a:avLst/>
          </a:prstGeom>
          <a:ln w="38100">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F5C18734-DEEE-A523-431E-C200F9613EE2}"/>
              </a:ext>
            </a:extLst>
          </p:cNvPr>
          <p:cNvSpPr txBox="1"/>
          <p:nvPr/>
        </p:nvSpPr>
        <p:spPr>
          <a:xfrm rot="742049">
            <a:off x="6276266" y="3487754"/>
            <a:ext cx="1517815" cy="369332"/>
          </a:xfrm>
          <a:prstGeom prst="rect">
            <a:avLst/>
          </a:prstGeom>
          <a:noFill/>
        </p:spPr>
        <p:txBody>
          <a:bodyPr wrap="square" rtlCol="0">
            <a:spAutoFit/>
          </a:bodyPr>
          <a:lstStyle/>
          <a:p>
            <a:r>
              <a:rPr lang="en-CA" i="1" dirty="0">
                <a:solidFill>
                  <a:schemeClr val="bg1"/>
                </a:solidFill>
              </a:rPr>
              <a:t>4 meters</a:t>
            </a:r>
            <a:endParaRPr lang="en-CA" i="1" noProof="0" dirty="0">
              <a:solidFill>
                <a:schemeClr val="bg1"/>
              </a:solidFill>
            </a:endParaRPr>
          </a:p>
        </p:txBody>
      </p:sp>
      <p:sp>
        <p:nvSpPr>
          <p:cNvPr id="22" name="Title 1">
            <a:extLst>
              <a:ext uri="{FF2B5EF4-FFF2-40B4-BE49-F238E27FC236}">
                <a16:creationId xmlns:a16="http://schemas.microsoft.com/office/drawing/2014/main" id="{02C5742D-CD48-9464-C109-A21CC68444B8}"/>
              </a:ext>
            </a:extLst>
          </p:cNvPr>
          <p:cNvSpPr txBox="1">
            <a:spLocks/>
          </p:cNvSpPr>
          <p:nvPr/>
        </p:nvSpPr>
        <p:spPr>
          <a:xfrm>
            <a:off x="27455" y="-1384611"/>
            <a:ext cx="4397829" cy="985010"/>
          </a:xfrm>
          <a:prstGeom prst="rect">
            <a:avLst/>
          </a:prstGeom>
          <a:solidFill>
            <a:schemeClr val="bg2">
              <a:lumMod val="25000"/>
              <a:alpha val="50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4800" noProof="0" dirty="0">
                <a:solidFill>
                  <a:schemeClr val="bg1"/>
                </a:solidFill>
              </a:rPr>
              <a:t>Piscivore system</a:t>
            </a:r>
          </a:p>
        </p:txBody>
      </p:sp>
      <p:pic>
        <p:nvPicPr>
          <p:cNvPr id="2" name="Picture 1" descr="A fish swimming in the water&#10;&#10;AI-generated content may be incorrect.">
            <a:extLst>
              <a:ext uri="{FF2B5EF4-FFF2-40B4-BE49-F238E27FC236}">
                <a16:creationId xmlns:a16="http://schemas.microsoft.com/office/drawing/2014/main" id="{D4E8F18E-E625-904E-9B4C-6EC42AA39F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788" y="6804641"/>
            <a:ext cx="1133424" cy="564519"/>
          </a:xfrm>
          <a:prstGeom prst="rect">
            <a:avLst/>
          </a:prstGeom>
          <a:ln>
            <a:solidFill>
              <a:schemeClr val="bg1"/>
            </a:solidFill>
          </a:ln>
        </p:spPr>
      </p:pic>
      <p:sp>
        <p:nvSpPr>
          <p:cNvPr id="13" name="TextBox 12">
            <a:extLst>
              <a:ext uri="{FF2B5EF4-FFF2-40B4-BE49-F238E27FC236}">
                <a16:creationId xmlns:a16="http://schemas.microsoft.com/office/drawing/2014/main" id="{3F33822F-D172-C47A-5BD1-78899CDC97BE}"/>
              </a:ext>
            </a:extLst>
          </p:cNvPr>
          <p:cNvSpPr txBox="1"/>
          <p:nvPr/>
        </p:nvSpPr>
        <p:spPr>
          <a:xfrm>
            <a:off x="8255564" y="841435"/>
            <a:ext cx="3907608" cy="1477328"/>
          </a:xfrm>
          <a:prstGeom prst="rect">
            <a:avLst/>
          </a:prstGeom>
          <a:noFill/>
        </p:spPr>
        <p:txBody>
          <a:bodyPr wrap="none" rtlCol="0">
            <a:spAutoFit/>
          </a:bodyPr>
          <a:lstStyle/>
          <a:p>
            <a:pPr marL="285750" indent="-285750">
              <a:buFont typeface="Arial" panose="020B0604020202020204" pitchFamily="34" charset="0"/>
              <a:buChar char="•"/>
            </a:pPr>
            <a:r>
              <a:rPr lang="en-US" dirty="0">
                <a:solidFill>
                  <a:schemeClr val="bg1"/>
                </a:solidFill>
              </a:rPr>
              <a:t>Images  of Predators and Prey</a:t>
            </a:r>
          </a:p>
          <a:p>
            <a:pPr marL="285750" indent="-285750">
              <a:buFont typeface="Arial" panose="020B0604020202020204" pitchFamily="34" charset="0"/>
              <a:buChar char="•"/>
            </a:pPr>
            <a:r>
              <a:rPr lang="en-US" dirty="0">
                <a:solidFill>
                  <a:schemeClr val="bg1"/>
                </a:solidFill>
              </a:rPr>
              <a:t>Contextual Environmental Sensors</a:t>
            </a:r>
          </a:p>
          <a:p>
            <a:pPr marL="285750" indent="-285750">
              <a:buFont typeface="Arial" panose="020B0604020202020204" pitchFamily="34" charset="0"/>
              <a:buChar char="•"/>
            </a:pPr>
            <a:r>
              <a:rPr lang="en-US" dirty="0">
                <a:solidFill>
                  <a:schemeClr val="bg1"/>
                </a:solidFill>
              </a:rPr>
              <a:t>Passive eDNA collectors</a:t>
            </a:r>
          </a:p>
          <a:p>
            <a:pPr marL="285750" indent="-285750">
              <a:buFont typeface="Arial" panose="020B0604020202020204" pitchFamily="34" charset="0"/>
              <a:buChar char="•"/>
            </a:pPr>
            <a:r>
              <a:rPr lang="en-US" dirty="0">
                <a:solidFill>
                  <a:schemeClr val="bg1"/>
                </a:solidFill>
              </a:rPr>
              <a:t>Typically deployed for 10-14 days </a:t>
            </a:r>
          </a:p>
          <a:p>
            <a:pPr marL="285750" indent="-285750">
              <a:buFont typeface="Arial" panose="020B0604020202020204" pitchFamily="34" charset="0"/>
              <a:buChar char="•"/>
            </a:pPr>
            <a:r>
              <a:rPr lang="en-US" dirty="0">
                <a:solidFill>
                  <a:schemeClr val="bg1"/>
                </a:solidFill>
              </a:rPr>
              <a:t>Samples over 250 km/deployment</a:t>
            </a:r>
            <a:endParaRPr lang="en-CA" dirty="0">
              <a:solidFill>
                <a:schemeClr val="bg1"/>
              </a:solidFill>
            </a:endParaRPr>
          </a:p>
        </p:txBody>
      </p:sp>
      <p:cxnSp>
        <p:nvCxnSpPr>
          <p:cNvPr id="18" name="Straight Arrow Connector 17">
            <a:extLst>
              <a:ext uri="{FF2B5EF4-FFF2-40B4-BE49-F238E27FC236}">
                <a16:creationId xmlns:a16="http://schemas.microsoft.com/office/drawing/2014/main" id="{19CF3105-75DE-392D-FE1F-7660B2BD9792}"/>
              </a:ext>
            </a:extLst>
          </p:cNvPr>
          <p:cNvCxnSpPr>
            <a:cxnSpLocks/>
          </p:cNvCxnSpPr>
          <p:nvPr/>
        </p:nvCxnSpPr>
        <p:spPr>
          <a:xfrm>
            <a:off x="1155484" y="2154564"/>
            <a:ext cx="1070885" cy="554501"/>
          </a:xfrm>
          <a:prstGeom prst="straightConnector1">
            <a:avLst/>
          </a:prstGeom>
          <a:ln w="38100">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23" name="TextBox 22">
            <a:extLst>
              <a:ext uri="{FF2B5EF4-FFF2-40B4-BE49-F238E27FC236}">
                <a16:creationId xmlns:a16="http://schemas.microsoft.com/office/drawing/2014/main" id="{4B30171B-C9D0-B15C-9669-32426ACAE892}"/>
              </a:ext>
            </a:extLst>
          </p:cNvPr>
          <p:cNvSpPr txBox="1"/>
          <p:nvPr/>
        </p:nvSpPr>
        <p:spPr>
          <a:xfrm>
            <a:off x="3838906" y="841435"/>
            <a:ext cx="4416658" cy="523220"/>
          </a:xfrm>
          <a:prstGeom prst="rect">
            <a:avLst/>
          </a:prstGeom>
          <a:noFill/>
        </p:spPr>
        <p:txBody>
          <a:bodyPr wrap="none" rtlCol="0">
            <a:spAutoFit/>
          </a:bodyPr>
          <a:lstStyle/>
          <a:p>
            <a:r>
              <a:rPr lang="en-US" sz="2800" b="1" dirty="0">
                <a:solidFill>
                  <a:schemeClr val="bg1"/>
                </a:solidFill>
              </a:rPr>
              <a:t>LRAUV Payload: Piscivore </a:t>
            </a:r>
          </a:p>
        </p:txBody>
      </p:sp>
      <p:sp>
        <p:nvSpPr>
          <p:cNvPr id="27" name="TextBox 26">
            <a:extLst>
              <a:ext uri="{FF2B5EF4-FFF2-40B4-BE49-F238E27FC236}">
                <a16:creationId xmlns:a16="http://schemas.microsoft.com/office/drawing/2014/main" id="{8993BF19-B76B-B355-69B3-3A8D7E686A89}"/>
              </a:ext>
            </a:extLst>
          </p:cNvPr>
          <p:cNvSpPr txBox="1"/>
          <p:nvPr/>
        </p:nvSpPr>
        <p:spPr>
          <a:xfrm>
            <a:off x="1155484" y="3878971"/>
            <a:ext cx="2459586" cy="830997"/>
          </a:xfrm>
          <a:prstGeom prst="rect">
            <a:avLst/>
          </a:prstGeom>
          <a:noFill/>
        </p:spPr>
        <p:txBody>
          <a:bodyPr wrap="square" rtlCol="0">
            <a:spAutoFit/>
          </a:bodyPr>
          <a:lstStyle/>
          <a:p>
            <a:r>
              <a:rPr lang="en-CA" sz="2400" dirty="0">
                <a:solidFill>
                  <a:schemeClr val="bg1"/>
                </a:solidFill>
              </a:rPr>
              <a:t>Contextual Sensor Payload</a:t>
            </a:r>
            <a:endParaRPr lang="en-CA" sz="2400" noProof="0" dirty="0">
              <a:solidFill>
                <a:schemeClr val="bg1"/>
              </a:solidFill>
            </a:endParaRPr>
          </a:p>
        </p:txBody>
      </p:sp>
      <p:cxnSp>
        <p:nvCxnSpPr>
          <p:cNvPr id="32" name="Straight Arrow Connector 31">
            <a:extLst>
              <a:ext uri="{FF2B5EF4-FFF2-40B4-BE49-F238E27FC236}">
                <a16:creationId xmlns:a16="http://schemas.microsoft.com/office/drawing/2014/main" id="{2AF40BBF-7071-580E-C444-D916280B7C34}"/>
              </a:ext>
            </a:extLst>
          </p:cNvPr>
          <p:cNvCxnSpPr>
            <a:cxnSpLocks/>
          </p:cNvCxnSpPr>
          <p:nvPr/>
        </p:nvCxnSpPr>
        <p:spPr>
          <a:xfrm flipH="1" flipV="1">
            <a:off x="1155484" y="3429000"/>
            <a:ext cx="91269" cy="471315"/>
          </a:xfrm>
          <a:prstGeom prst="straightConnector1">
            <a:avLst/>
          </a:prstGeom>
          <a:ln w="38100">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35" name="TextBox 34">
            <a:extLst>
              <a:ext uri="{FF2B5EF4-FFF2-40B4-BE49-F238E27FC236}">
                <a16:creationId xmlns:a16="http://schemas.microsoft.com/office/drawing/2014/main" id="{318450EA-C500-3AB0-D596-97369656D66C}"/>
              </a:ext>
            </a:extLst>
          </p:cNvPr>
          <p:cNvSpPr txBox="1"/>
          <p:nvPr/>
        </p:nvSpPr>
        <p:spPr>
          <a:xfrm>
            <a:off x="7342092" y="5328855"/>
            <a:ext cx="3348609" cy="461665"/>
          </a:xfrm>
          <a:prstGeom prst="rect">
            <a:avLst/>
          </a:prstGeom>
          <a:noFill/>
        </p:spPr>
        <p:txBody>
          <a:bodyPr wrap="none" rtlCol="0">
            <a:spAutoFit/>
          </a:bodyPr>
          <a:lstStyle/>
          <a:p>
            <a:r>
              <a:rPr lang="en-CA" sz="2400" noProof="0" dirty="0">
                <a:solidFill>
                  <a:schemeClr val="bg1"/>
                </a:solidFill>
              </a:rPr>
              <a:t>Passive eDNA Samplers</a:t>
            </a:r>
          </a:p>
        </p:txBody>
      </p:sp>
      <p:cxnSp>
        <p:nvCxnSpPr>
          <p:cNvPr id="36" name="Straight Arrow Connector 35">
            <a:extLst>
              <a:ext uri="{FF2B5EF4-FFF2-40B4-BE49-F238E27FC236}">
                <a16:creationId xmlns:a16="http://schemas.microsoft.com/office/drawing/2014/main" id="{94A658E6-7CA8-00CE-C12A-8471E5972E09}"/>
              </a:ext>
            </a:extLst>
          </p:cNvPr>
          <p:cNvCxnSpPr>
            <a:cxnSpLocks/>
            <a:endCxn id="40" idx="5"/>
          </p:cNvCxnSpPr>
          <p:nvPr/>
        </p:nvCxnSpPr>
        <p:spPr>
          <a:xfrm flipH="1" flipV="1">
            <a:off x="7310330" y="4102050"/>
            <a:ext cx="594658" cy="1226805"/>
          </a:xfrm>
          <a:prstGeom prst="straightConnector1">
            <a:avLst/>
          </a:prstGeom>
          <a:ln w="38100">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40" name="Oval 39">
            <a:extLst>
              <a:ext uri="{FF2B5EF4-FFF2-40B4-BE49-F238E27FC236}">
                <a16:creationId xmlns:a16="http://schemas.microsoft.com/office/drawing/2014/main" id="{059E2C43-4C48-D90E-2D51-85A90937AD2B}"/>
              </a:ext>
            </a:extLst>
          </p:cNvPr>
          <p:cNvSpPr/>
          <p:nvPr/>
        </p:nvSpPr>
        <p:spPr>
          <a:xfrm rot="857648">
            <a:off x="7183175" y="4049940"/>
            <a:ext cx="155643"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47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0" grpId="0"/>
      <p:bldP spid="20" grpId="0"/>
      <p:bldP spid="27"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AEEEA-5847-5E7B-E3B9-C540C8F351A3}"/>
              </a:ext>
            </a:extLst>
          </p:cNvPr>
          <p:cNvSpPr>
            <a:spLocks noGrp="1"/>
          </p:cNvSpPr>
          <p:nvPr>
            <p:ph type="title"/>
          </p:nvPr>
        </p:nvSpPr>
        <p:spPr>
          <a:xfrm>
            <a:off x="228433" y="451808"/>
            <a:ext cx="10515600" cy="608910"/>
          </a:xfrm>
        </p:spPr>
        <p:txBody>
          <a:bodyPr>
            <a:normAutofit fontScale="90000"/>
          </a:bodyPr>
          <a:lstStyle/>
          <a:p>
            <a:r>
              <a:rPr lang="en-US" dirty="0"/>
              <a:t>Higher Energy Docking Station Supply Options</a:t>
            </a:r>
            <a:br>
              <a:rPr lang="en-US" dirty="0"/>
            </a:br>
            <a:endParaRPr lang="en-US" dirty="0"/>
          </a:p>
        </p:txBody>
      </p:sp>
      <p:pic>
        <p:nvPicPr>
          <p:cNvPr id="4" name="Picture 3">
            <a:extLst>
              <a:ext uri="{FF2B5EF4-FFF2-40B4-BE49-F238E27FC236}">
                <a16:creationId xmlns:a16="http://schemas.microsoft.com/office/drawing/2014/main" id="{D8BC340E-4573-24B1-92AF-248DE2CD9082}"/>
              </a:ext>
            </a:extLst>
          </p:cNvPr>
          <p:cNvPicPr>
            <a:picLocks noChangeAspect="1"/>
          </p:cNvPicPr>
          <p:nvPr/>
        </p:nvPicPr>
        <p:blipFill>
          <a:blip r:embed="rId2"/>
          <a:srcRect l="21740" t="2187" r="12021"/>
          <a:stretch/>
        </p:blipFill>
        <p:spPr>
          <a:xfrm>
            <a:off x="5954716" y="1060718"/>
            <a:ext cx="1251528" cy="2464147"/>
          </a:xfrm>
          <a:prstGeom prst="rect">
            <a:avLst/>
          </a:prstGeom>
        </p:spPr>
      </p:pic>
      <p:pic>
        <p:nvPicPr>
          <p:cNvPr id="5" name="Picture 6">
            <a:extLst>
              <a:ext uri="{FF2B5EF4-FFF2-40B4-BE49-F238E27FC236}">
                <a16:creationId xmlns:a16="http://schemas.microsoft.com/office/drawing/2014/main" id="{157B621F-C77D-35D2-AF29-1272E681A78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04608" y="1088950"/>
            <a:ext cx="1684185" cy="553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8D40443A-324B-CA9C-DC83-AB8EF0A52D49}"/>
              </a:ext>
            </a:extLst>
          </p:cNvPr>
          <p:cNvPicPr>
            <a:picLocks noChangeAspect="1"/>
          </p:cNvPicPr>
          <p:nvPr/>
        </p:nvPicPr>
        <p:blipFill rotWithShape="1">
          <a:blip r:embed="rId4"/>
          <a:srcRect b="33482"/>
          <a:stretch/>
        </p:blipFill>
        <p:spPr>
          <a:xfrm>
            <a:off x="65139" y="4841278"/>
            <a:ext cx="4602300" cy="1079630"/>
          </a:xfrm>
          <a:prstGeom prst="rect">
            <a:avLst/>
          </a:prstGeom>
        </p:spPr>
      </p:pic>
      <p:pic>
        <p:nvPicPr>
          <p:cNvPr id="1026" name="Picture 2">
            <a:extLst>
              <a:ext uri="{FF2B5EF4-FFF2-40B4-BE49-F238E27FC236}">
                <a16:creationId xmlns:a16="http://schemas.microsoft.com/office/drawing/2014/main" id="{D1372813-1AF1-B89D-AE90-8A8C6500068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785" b="21183"/>
          <a:stretch/>
        </p:blipFill>
        <p:spPr bwMode="auto">
          <a:xfrm>
            <a:off x="9937576" y="2962983"/>
            <a:ext cx="1278650" cy="9320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E5D3BC7-FDAE-1458-ED36-15CA34368DAD}"/>
              </a:ext>
            </a:extLst>
          </p:cNvPr>
          <p:cNvPicPr>
            <a:picLocks noChangeAspect="1"/>
          </p:cNvPicPr>
          <p:nvPr/>
        </p:nvPicPr>
        <p:blipFill>
          <a:blip r:embed="rId6"/>
          <a:stretch>
            <a:fillRect/>
          </a:stretch>
        </p:blipFill>
        <p:spPr>
          <a:xfrm>
            <a:off x="9519890" y="4488154"/>
            <a:ext cx="2341666" cy="1785878"/>
          </a:xfrm>
          <a:prstGeom prst="rect">
            <a:avLst/>
          </a:prstGeom>
        </p:spPr>
      </p:pic>
      <p:sp>
        <p:nvSpPr>
          <p:cNvPr id="12" name="TextBox 11">
            <a:extLst>
              <a:ext uri="{FF2B5EF4-FFF2-40B4-BE49-F238E27FC236}">
                <a16:creationId xmlns:a16="http://schemas.microsoft.com/office/drawing/2014/main" id="{E0D3011B-5F29-8D91-A4F1-10C01F7F44E6}"/>
              </a:ext>
            </a:extLst>
          </p:cNvPr>
          <p:cNvSpPr txBox="1"/>
          <p:nvPr/>
        </p:nvSpPr>
        <p:spPr>
          <a:xfrm>
            <a:off x="65138" y="1558784"/>
            <a:ext cx="5454391" cy="3693319"/>
          </a:xfrm>
          <a:prstGeom prst="rect">
            <a:avLst/>
          </a:prstGeom>
          <a:noFill/>
        </p:spPr>
        <p:txBody>
          <a:bodyPr wrap="square" rtlCol="0">
            <a:spAutoFit/>
          </a:bodyPr>
          <a:lstStyle/>
          <a:p>
            <a:pPr marL="342900" indent="-342900">
              <a:buFont typeface="Arial" panose="020B0604020202020204" pitchFamily="34" charset="0"/>
              <a:buChar char="•"/>
            </a:pPr>
            <a:r>
              <a:rPr lang="en-US" dirty="0"/>
              <a:t>Cabled Observatories</a:t>
            </a:r>
          </a:p>
          <a:p>
            <a:pPr marL="800100" lvl="1" indent="-342900">
              <a:buFont typeface="Arial" panose="020B0604020202020204" pitchFamily="34" charset="0"/>
              <a:buChar char="•"/>
            </a:pPr>
            <a:r>
              <a:rPr lang="en-US" dirty="0"/>
              <a:t>MBARI MARS, Neptune, H20,ESONET</a:t>
            </a:r>
          </a:p>
          <a:p>
            <a:pPr marL="342900" indent="-342900">
              <a:buFont typeface="Arial" panose="020B0604020202020204" pitchFamily="34" charset="0"/>
              <a:buChar char="•"/>
            </a:pPr>
            <a:r>
              <a:rPr lang="en-US" dirty="0"/>
              <a:t>MBARI Wave Energy Converter (WEC)</a:t>
            </a:r>
          </a:p>
          <a:p>
            <a:pPr marL="800100" lvl="1" indent="-342900">
              <a:buFont typeface="Arial" panose="020B0604020202020204" pitchFamily="34" charset="0"/>
              <a:buChar char="•"/>
            </a:pPr>
            <a:r>
              <a:rPr lang="en-US" sz="1800" b="0" dirty="0"/>
              <a:t>~225 Watts:  Recharge one LRAUV each day</a:t>
            </a:r>
          </a:p>
          <a:p>
            <a:pPr marL="800100" lvl="1" indent="-342900">
              <a:buFont typeface="Arial" panose="020B0604020202020204" pitchFamily="34" charset="0"/>
              <a:buChar char="•"/>
            </a:pPr>
            <a:r>
              <a:rPr lang="en-US" dirty="0"/>
              <a:t>Carbon Neutral, Long Lasting</a:t>
            </a:r>
          </a:p>
          <a:p>
            <a:pPr marL="342900" indent="-342900">
              <a:buFont typeface="Arial" panose="020B0604020202020204" pitchFamily="34" charset="0"/>
              <a:buChar char="•"/>
            </a:pPr>
            <a:r>
              <a:rPr lang="en-US" dirty="0"/>
              <a:t>OPT’s Power Buoy</a:t>
            </a:r>
          </a:p>
          <a:p>
            <a:pPr lvl="1"/>
            <a:r>
              <a:rPr lang="en-US" dirty="0"/>
              <a:t> </a:t>
            </a:r>
          </a:p>
          <a:p>
            <a:pPr marL="342900" indent="-342900">
              <a:buFont typeface="Arial" panose="020B0604020202020204" pitchFamily="34" charset="0"/>
              <a:buChar char="•"/>
            </a:pPr>
            <a:r>
              <a:rPr lang="en-US" dirty="0"/>
              <a:t>Subsea Batteries and Fuel Cells</a:t>
            </a:r>
          </a:p>
          <a:p>
            <a:pPr marL="800100" lvl="1" indent="-342900">
              <a:buFont typeface="Arial" panose="020B0604020202020204" pitchFamily="34" charset="0"/>
              <a:buChar char="•"/>
            </a:pPr>
            <a:r>
              <a:rPr lang="en-US" dirty="0"/>
              <a:t>No surface expression – possibly easier deployment/recovery</a:t>
            </a:r>
          </a:p>
          <a:p>
            <a:pPr marL="800100" lvl="1" indent="-342900">
              <a:buFont typeface="Arial" panose="020B0604020202020204" pitchFamily="34" charset="0"/>
              <a:buChar char="•"/>
            </a:pPr>
            <a:r>
              <a:rPr lang="en-US" dirty="0"/>
              <a:t>Limited power</a:t>
            </a:r>
            <a:br>
              <a:rPr lang="en-US" dirty="0"/>
            </a:br>
            <a:br>
              <a:rPr lang="en-US" dirty="0"/>
            </a:br>
            <a:endParaRPr lang="en-US" dirty="0"/>
          </a:p>
        </p:txBody>
      </p:sp>
      <p:sp>
        <p:nvSpPr>
          <p:cNvPr id="13" name="TextBox 12">
            <a:extLst>
              <a:ext uri="{FF2B5EF4-FFF2-40B4-BE49-F238E27FC236}">
                <a16:creationId xmlns:a16="http://schemas.microsoft.com/office/drawing/2014/main" id="{6CA7214F-3500-C6D4-D60E-3AC4E834F51D}"/>
              </a:ext>
            </a:extLst>
          </p:cNvPr>
          <p:cNvSpPr txBox="1"/>
          <p:nvPr/>
        </p:nvSpPr>
        <p:spPr>
          <a:xfrm>
            <a:off x="727933" y="5872103"/>
            <a:ext cx="4254884" cy="338554"/>
          </a:xfrm>
          <a:prstGeom prst="rect">
            <a:avLst/>
          </a:prstGeom>
          <a:noFill/>
        </p:spPr>
        <p:txBody>
          <a:bodyPr wrap="square" rtlCol="0">
            <a:spAutoFit/>
          </a:bodyPr>
          <a:lstStyle/>
          <a:p>
            <a:r>
              <a:rPr lang="en-US" sz="1600" dirty="0"/>
              <a:t>MBARI’s WEC: 6 month average power output</a:t>
            </a:r>
          </a:p>
        </p:txBody>
      </p:sp>
      <p:sp>
        <p:nvSpPr>
          <p:cNvPr id="14" name="TextBox 13">
            <a:extLst>
              <a:ext uri="{FF2B5EF4-FFF2-40B4-BE49-F238E27FC236}">
                <a16:creationId xmlns:a16="http://schemas.microsoft.com/office/drawing/2014/main" id="{2E244BD9-E213-CCB3-4F15-7A91AA88A550}"/>
              </a:ext>
            </a:extLst>
          </p:cNvPr>
          <p:cNvSpPr txBox="1"/>
          <p:nvPr/>
        </p:nvSpPr>
        <p:spPr>
          <a:xfrm>
            <a:off x="9476657" y="6360451"/>
            <a:ext cx="3002554" cy="338554"/>
          </a:xfrm>
          <a:prstGeom prst="rect">
            <a:avLst/>
          </a:prstGeom>
          <a:noFill/>
        </p:spPr>
        <p:txBody>
          <a:bodyPr wrap="square" rtlCol="0">
            <a:spAutoFit/>
          </a:bodyPr>
          <a:lstStyle/>
          <a:p>
            <a:r>
              <a:rPr lang="en-US" sz="1600" dirty="0"/>
              <a:t>Fuel Cell like Teledyne’s</a:t>
            </a:r>
          </a:p>
        </p:txBody>
      </p:sp>
      <p:pic>
        <p:nvPicPr>
          <p:cNvPr id="1028" name="Picture 4">
            <a:extLst>
              <a:ext uri="{FF2B5EF4-FFF2-40B4-BE49-F238E27FC236}">
                <a16:creationId xmlns:a16="http://schemas.microsoft.com/office/drawing/2014/main" id="{71EE045B-E000-DD2B-363B-7AFD62102B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0880" y="3622225"/>
            <a:ext cx="1224945" cy="27839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807DAB7-BEF9-62BA-7130-95024281F344}"/>
              </a:ext>
            </a:extLst>
          </p:cNvPr>
          <p:cNvSpPr txBox="1"/>
          <p:nvPr/>
        </p:nvSpPr>
        <p:spPr>
          <a:xfrm>
            <a:off x="4707620" y="6434424"/>
            <a:ext cx="3938190" cy="338554"/>
          </a:xfrm>
          <a:prstGeom prst="rect">
            <a:avLst/>
          </a:prstGeom>
          <a:noFill/>
        </p:spPr>
        <p:txBody>
          <a:bodyPr wrap="square" rtlCol="0">
            <a:spAutoFit/>
          </a:bodyPr>
          <a:lstStyle/>
          <a:p>
            <a:r>
              <a:rPr lang="en-US" sz="1600" dirty="0"/>
              <a:t>Power Buoys like MBARI’s or OPT’s</a:t>
            </a:r>
          </a:p>
        </p:txBody>
      </p:sp>
      <p:pic>
        <p:nvPicPr>
          <p:cNvPr id="7" name="Picture 6" descr="A underwater view of a submarine&#10;&#10;AI-generated content may be incorrect.">
            <a:extLst>
              <a:ext uri="{FF2B5EF4-FFF2-40B4-BE49-F238E27FC236}">
                <a16:creationId xmlns:a16="http://schemas.microsoft.com/office/drawing/2014/main" id="{CE7D8931-D49D-9FBC-18EA-E25F948CB5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9887" y="1088950"/>
            <a:ext cx="2292544" cy="1289556"/>
          </a:xfrm>
          <a:prstGeom prst="rect">
            <a:avLst/>
          </a:prstGeom>
        </p:spPr>
      </p:pic>
      <p:sp>
        <p:nvSpPr>
          <p:cNvPr id="8" name="TextBox 7">
            <a:extLst>
              <a:ext uri="{FF2B5EF4-FFF2-40B4-BE49-F238E27FC236}">
                <a16:creationId xmlns:a16="http://schemas.microsoft.com/office/drawing/2014/main" id="{6AAD843F-596F-AA2B-4CC7-11E50F7944F5}"/>
              </a:ext>
            </a:extLst>
          </p:cNvPr>
          <p:cNvSpPr txBox="1"/>
          <p:nvPr/>
        </p:nvSpPr>
        <p:spPr>
          <a:xfrm>
            <a:off x="9369033" y="2422626"/>
            <a:ext cx="3002554" cy="338554"/>
          </a:xfrm>
          <a:prstGeom prst="rect">
            <a:avLst/>
          </a:prstGeom>
          <a:noFill/>
        </p:spPr>
        <p:txBody>
          <a:bodyPr wrap="square" rtlCol="0">
            <a:spAutoFit/>
          </a:bodyPr>
          <a:lstStyle/>
          <a:p>
            <a:r>
              <a:rPr lang="en-US" sz="1600" dirty="0"/>
              <a:t>Seafloor Cabled Observatory</a:t>
            </a:r>
          </a:p>
        </p:txBody>
      </p:sp>
      <p:sp>
        <p:nvSpPr>
          <p:cNvPr id="9" name="TextBox 8">
            <a:extLst>
              <a:ext uri="{FF2B5EF4-FFF2-40B4-BE49-F238E27FC236}">
                <a16:creationId xmlns:a16="http://schemas.microsoft.com/office/drawing/2014/main" id="{147E07CB-1FF8-7AF2-BE7F-53CB6C76BE0B}"/>
              </a:ext>
            </a:extLst>
          </p:cNvPr>
          <p:cNvSpPr txBox="1"/>
          <p:nvPr/>
        </p:nvSpPr>
        <p:spPr>
          <a:xfrm>
            <a:off x="9341846" y="4215581"/>
            <a:ext cx="3002554" cy="338554"/>
          </a:xfrm>
          <a:prstGeom prst="rect">
            <a:avLst/>
          </a:prstGeom>
          <a:noFill/>
        </p:spPr>
        <p:txBody>
          <a:bodyPr wrap="square" rtlCol="0">
            <a:spAutoFit/>
          </a:bodyPr>
          <a:lstStyle/>
          <a:p>
            <a:r>
              <a:rPr lang="en-US" sz="1600" dirty="0"/>
              <a:t>Subsea Batteries</a:t>
            </a:r>
            <a:r>
              <a:rPr lang="en-US" sz="1600" b="0" dirty="0"/>
              <a:t> </a:t>
            </a:r>
            <a:r>
              <a:rPr lang="en-US" sz="1600" dirty="0"/>
              <a:t>like Kraken’s</a:t>
            </a:r>
          </a:p>
        </p:txBody>
      </p:sp>
    </p:spTree>
    <p:extLst>
      <p:ext uri="{BB962C8B-B14F-4D97-AF65-F5344CB8AC3E}">
        <p14:creationId xmlns:p14="http://schemas.microsoft.com/office/powerpoint/2010/main" val="3034626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helicopter&#10;&#10;AI-generated content may be incorrect.">
            <a:extLst>
              <a:ext uri="{FF2B5EF4-FFF2-40B4-BE49-F238E27FC236}">
                <a16:creationId xmlns:a16="http://schemas.microsoft.com/office/drawing/2014/main" id="{4BCB4DC9-E386-331C-0CD1-41E2527D7169}"/>
              </a:ext>
            </a:extLst>
          </p:cNvPr>
          <p:cNvPicPr>
            <a:picLocks noChangeAspect="1"/>
          </p:cNvPicPr>
          <p:nvPr/>
        </p:nvPicPr>
        <p:blipFill>
          <a:blip r:embed="rId3"/>
          <a:stretch>
            <a:fillRect/>
          </a:stretch>
        </p:blipFill>
        <p:spPr>
          <a:xfrm>
            <a:off x="1660026" y="3978315"/>
            <a:ext cx="4330952" cy="1795970"/>
          </a:xfrm>
          <a:prstGeom prst="rect">
            <a:avLst/>
          </a:prstGeom>
        </p:spPr>
      </p:pic>
      <p:pic>
        <p:nvPicPr>
          <p:cNvPr id="5" name="Picture 4" descr="A diagram of a solar powered device&#10;&#10;AI-generated content may be incorrect.">
            <a:extLst>
              <a:ext uri="{FF2B5EF4-FFF2-40B4-BE49-F238E27FC236}">
                <a16:creationId xmlns:a16="http://schemas.microsoft.com/office/drawing/2014/main" id="{0DA5AD4D-766C-D1A7-6F3C-4851C32CD2C1}"/>
              </a:ext>
            </a:extLst>
          </p:cNvPr>
          <p:cNvPicPr>
            <a:picLocks noChangeAspect="1"/>
          </p:cNvPicPr>
          <p:nvPr/>
        </p:nvPicPr>
        <p:blipFill>
          <a:blip r:embed="rId4"/>
          <a:stretch>
            <a:fillRect/>
          </a:stretch>
        </p:blipFill>
        <p:spPr>
          <a:xfrm>
            <a:off x="6631827" y="168984"/>
            <a:ext cx="5517638" cy="6689016"/>
          </a:xfrm>
          <a:prstGeom prst="rect">
            <a:avLst/>
          </a:prstGeom>
        </p:spPr>
      </p:pic>
      <p:pic>
        <p:nvPicPr>
          <p:cNvPr id="6" name="Content Placeholder 3">
            <a:extLst>
              <a:ext uri="{FF2B5EF4-FFF2-40B4-BE49-F238E27FC236}">
                <a16:creationId xmlns:a16="http://schemas.microsoft.com/office/drawing/2014/main" id="{3A684E27-B0AA-AC6D-FE15-D7EB8756B54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04" t="18335"/>
          <a:stretch/>
        </p:blipFill>
        <p:spPr>
          <a:xfrm rot="5400000">
            <a:off x="2279982" y="2866307"/>
            <a:ext cx="876821" cy="1098326"/>
          </a:xfrm>
          <a:prstGeom prst="rect">
            <a:avLst/>
          </a:prstGeom>
        </p:spPr>
      </p:pic>
      <p:pic>
        <p:nvPicPr>
          <p:cNvPr id="7" name="Picture 6">
            <a:extLst>
              <a:ext uri="{FF2B5EF4-FFF2-40B4-BE49-F238E27FC236}">
                <a16:creationId xmlns:a16="http://schemas.microsoft.com/office/drawing/2014/main" id="{16B5CED5-62FE-4DAA-3700-E642647558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563" t="5028" r="25551" b="6336"/>
          <a:stretch/>
        </p:blipFill>
        <p:spPr>
          <a:xfrm>
            <a:off x="2143186" y="1312941"/>
            <a:ext cx="1364797" cy="1347521"/>
          </a:xfrm>
          <a:prstGeom prst="rect">
            <a:avLst/>
          </a:prstGeom>
        </p:spPr>
      </p:pic>
      <p:pic>
        <p:nvPicPr>
          <p:cNvPr id="9" name="Picture 8">
            <a:extLst>
              <a:ext uri="{FF2B5EF4-FFF2-40B4-BE49-F238E27FC236}">
                <a16:creationId xmlns:a16="http://schemas.microsoft.com/office/drawing/2014/main" id="{DD3051BC-15D9-635A-CF14-EBAAB375127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867" t="22293" r="7302" b="6596"/>
          <a:stretch/>
        </p:blipFill>
        <p:spPr>
          <a:xfrm rot="5400000">
            <a:off x="-145834" y="1897469"/>
            <a:ext cx="2327022" cy="1413035"/>
          </a:xfrm>
          <a:prstGeom prst="rect">
            <a:avLst/>
          </a:prstGeom>
        </p:spPr>
      </p:pic>
      <p:pic>
        <p:nvPicPr>
          <p:cNvPr id="10" name="Picture 2" descr="Niobium-Based Connector Technology Licensed to Monterey Bay Aquarium Research Institute MBARI">
            <a:extLst>
              <a:ext uri="{FF2B5EF4-FFF2-40B4-BE49-F238E27FC236}">
                <a16:creationId xmlns:a16="http://schemas.microsoft.com/office/drawing/2014/main" id="{2776D757-1112-C6D4-433C-D6063AD6BA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6954" y="1385498"/>
            <a:ext cx="2665902" cy="15604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3D5A7F1-FD0F-B29E-4585-3AE1E840EF62}"/>
              </a:ext>
            </a:extLst>
          </p:cNvPr>
          <p:cNvSpPr txBox="1"/>
          <p:nvPr/>
        </p:nvSpPr>
        <p:spPr>
          <a:xfrm>
            <a:off x="3406977" y="2945939"/>
            <a:ext cx="11365030" cy="1815882"/>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rgbClr val="004261"/>
                </a:solidFill>
              </a:rPr>
              <a:t>Patented and developed by Northrop-Grumman</a:t>
            </a:r>
          </a:p>
          <a:p>
            <a:pPr marL="285750" indent="-285750">
              <a:buFont typeface="Arial" panose="020B0604020202020204" pitchFamily="34" charset="0"/>
              <a:buChar char="•"/>
            </a:pPr>
            <a:r>
              <a:rPr lang="en-US" sz="1400" dirty="0">
                <a:solidFill>
                  <a:srgbClr val="004261"/>
                </a:solidFill>
              </a:rPr>
              <a:t>Uses pure niobium</a:t>
            </a:r>
          </a:p>
          <a:p>
            <a:pPr marL="285750" indent="-285750">
              <a:buFont typeface="Arial" panose="020B0604020202020204" pitchFamily="34" charset="0"/>
              <a:buChar char="•"/>
            </a:pPr>
            <a:r>
              <a:rPr lang="en-US" sz="1400" dirty="0">
                <a:solidFill>
                  <a:srgbClr val="004261"/>
                </a:solidFill>
              </a:rPr>
              <a:t>Thin film isolates niobium in water</a:t>
            </a:r>
          </a:p>
          <a:p>
            <a:pPr marL="285750" indent="-285750">
              <a:buFont typeface="Arial" panose="020B0604020202020204" pitchFamily="34" charset="0"/>
              <a:buChar char="•"/>
            </a:pPr>
            <a:r>
              <a:rPr lang="en-US" sz="1400" dirty="0">
                <a:solidFill>
                  <a:srgbClr val="004261"/>
                </a:solidFill>
              </a:rPr>
              <a:t>Can allow axial and rotary motion</a:t>
            </a:r>
          </a:p>
          <a:p>
            <a:pPr marL="285750" indent="-285750">
              <a:buFont typeface="Arial" panose="020B0604020202020204" pitchFamily="34" charset="0"/>
              <a:buChar char="•"/>
            </a:pPr>
            <a:r>
              <a:rPr lang="en-US" sz="1400" dirty="0">
                <a:solidFill>
                  <a:srgbClr val="004261"/>
                </a:solidFill>
              </a:rPr>
              <a:t>Limited to 60 V and moderate power</a:t>
            </a:r>
          </a:p>
          <a:p>
            <a:pPr lvl="2"/>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p:txBody>
      </p:sp>
      <p:sp>
        <p:nvSpPr>
          <p:cNvPr id="12" name="TextBox 11">
            <a:extLst>
              <a:ext uri="{FF2B5EF4-FFF2-40B4-BE49-F238E27FC236}">
                <a16:creationId xmlns:a16="http://schemas.microsoft.com/office/drawing/2014/main" id="{BEE85791-96CD-AC7E-DFCF-96FB3C16ADFC}"/>
              </a:ext>
            </a:extLst>
          </p:cNvPr>
          <p:cNvSpPr txBox="1"/>
          <p:nvPr/>
        </p:nvSpPr>
        <p:spPr>
          <a:xfrm>
            <a:off x="3987731" y="1016166"/>
            <a:ext cx="2044149" cy="369332"/>
          </a:xfrm>
          <a:prstGeom prst="rect">
            <a:avLst/>
          </a:prstGeom>
          <a:noFill/>
        </p:spPr>
        <p:txBody>
          <a:bodyPr wrap="none" rtlCol="0">
            <a:spAutoFit/>
          </a:bodyPr>
          <a:lstStyle/>
          <a:p>
            <a:r>
              <a:rPr lang="en-US" u="sng" dirty="0"/>
              <a:t>Enabling</a:t>
            </a:r>
            <a:r>
              <a:rPr lang="en-US" dirty="0"/>
              <a:t> </a:t>
            </a:r>
            <a:r>
              <a:rPr lang="en-US" dirty="0" err="1"/>
              <a:t>Niobicon</a:t>
            </a:r>
            <a:endParaRPr lang="en-US" dirty="0"/>
          </a:p>
        </p:txBody>
      </p:sp>
      <p:sp>
        <p:nvSpPr>
          <p:cNvPr id="13" name="TextBox 12">
            <a:extLst>
              <a:ext uri="{FF2B5EF4-FFF2-40B4-BE49-F238E27FC236}">
                <a16:creationId xmlns:a16="http://schemas.microsoft.com/office/drawing/2014/main" id="{D5A7D265-EAAE-F80A-CEA5-9D7E378295BA}"/>
              </a:ext>
            </a:extLst>
          </p:cNvPr>
          <p:cNvSpPr txBox="1"/>
          <p:nvPr/>
        </p:nvSpPr>
        <p:spPr>
          <a:xfrm>
            <a:off x="164892" y="359400"/>
            <a:ext cx="6962932" cy="461665"/>
          </a:xfrm>
          <a:prstGeom prst="rect">
            <a:avLst/>
          </a:prstGeom>
          <a:noFill/>
        </p:spPr>
        <p:txBody>
          <a:bodyPr wrap="square" rtlCol="0">
            <a:spAutoFit/>
          </a:bodyPr>
          <a:lstStyle/>
          <a:p>
            <a:r>
              <a:rPr lang="en-US" sz="2400" dirty="0"/>
              <a:t>LRAUV Docking – For Cruising-type AUVs</a:t>
            </a:r>
          </a:p>
        </p:txBody>
      </p:sp>
      <p:sp>
        <p:nvSpPr>
          <p:cNvPr id="14" name="TextBox 13">
            <a:extLst>
              <a:ext uri="{FF2B5EF4-FFF2-40B4-BE49-F238E27FC236}">
                <a16:creationId xmlns:a16="http://schemas.microsoft.com/office/drawing/2014/main" id="{A8B6CFA1-68CD-1CBE-B6B0-E1C5E748BAA5}"/>
              </a:ext>
            </a:extLst>
          </p:cNvPr>
          <p:cNvSpPr txBox="1"/>
          <p:nvPr/>
        </p:nvSpPr>
        <p:spPr>
          <a:xfrm>
            <a:off x="19937" y="3838491"/>
            <a:ext cx="1828800" cy="923330"/>
          </a:xfrm>
          <a:prstGeom prst="rect">
            <a:avLst/>
          </a:prstGeom>
          <a:noFill/>
        </p:spPr>
        <p:txBody>
          <a:bodyPr wrap="square" rtlCol="0">
            <a:spAutoFit/>
          </a:bodyPr>
          <a:lstStyle/>
          <a:p>
            <a:r>
              <a:rPr lang="en-US" dirty="0"/>
              <a:t>Niobium Power and Data Transfer Rod</a:t>
            </a:r>
          </a:p>
        </p:txBody>
      </p:sp>
      <p:sp>
        <p:nvSpPr>
          <p:cNvPr id="16" name="TextBox 15">
            <a:extLst>
              <a:ext uri="{FF2B5EF4-FFF2-40B4-BE49-F238E27FC236}">
                <a16:creationId xmlns:a16="http://schemas.microsoft.com/office/drawing/2014/main" id="{20CE3FAC-2E2D-88E3-D969-829EE6A54D8B}"/>
              </a:ext>
            </a:extLst>
          </p:cNvPr>
          <p:cNvSpPr txBox="1"/>
          <p:nvPr/>
        </p:nvSpPr>
        <p:spPr>
          <a:xfrm>
            <a:off x="2125279" y="3934888"/>
            <a:ext cx="1828800" cy="646331"/>
          </a:xfrm>
          <a:prstGeom prst="rect">
            <a:avLst/>
          </a:prstGeom>
          <a:noFill/>
        </p:spPr>
        <p:txBody>
          <a:bodyPr wrap="square" rtlCol="0">
            <a:spAutoFit/>
          </a:bodyPr>
          <a:lstStyle/>
          <a:p>
            <a:r>
              <a:rPr lang="en-US" dirty="0"/>
              <a:t>Niobium Brushes</a:t>
            </a:r>
          </a:p>
        </p:txBody>
      </p:sp>
      <p:sp>
        <p:nvSpPr>
          <p:cNvPr id="17" name="TextBox 16">
            <a:extLst>
              <a:ext uri="{FF2B5EF4-FFF2-40B4-BE49-F238E27FC236}">
                <a16:creationId xmlns:a16="http://schemas.microsoft.com/office/drawing/2014/main" id="{D3121283-3418-77FA-225B-7F0259FE9B62}"/>
              </a:ext>
            </a:extLst>
          </p:cNvPr>
          <p:cNvSpPr txBox="1"/>
          <p:nvPr/>
        </p:nvSpPr>
        <p:spPr>
          <a:xfrm>
            <a:off x="890764" y="5677888"/>
            <a:ext cx="6237060" cy="646331"/>
          </a:xfrm>
          <a:prstGeom prst="rect">
            <a:avLst/>
          </a:prstGeom>
          <a:noFill/>
        </p:spPr>
        <p:txBody>
          <a:bodyPr wrap="square" rtlCol="0">
            <a:spAutoFit/>
          </a:bodyPr>
          <a:lstStyle/>
          <a:p>
            <a:r>
              <a:rPr lang="en-US" dirty="0"/>
              <a:t>LRAUV Docking Payload Module – Doesn’t interfere with existing science payloads.  </a:t>
            </a:r>
            <a:r>
              <a:rPr lang="en-US" dirty="0" err="1"/>
              <a:t>Bathyphotometer</a:t>
            </a:r>
            <a:r>
              <a:rPr lang="en-US" dirty="0"/>
              <a:t> shown</a:t>
            </a:r>
          </a:p>
        </p:txBody>
      </p:sp>
    </p:spTree>
    <p:extLst>
      <p:ext uri="{BB962C8B-B14F-4D97-AF65-F5344CB8AC3E}">
        <p14:creationId xmlns:p14="http://schemas.microsoft.com/office/powerpoint/2010/main" val="3120800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5457</TotalTime>
  <Words>865</Words>
  <Application>Microsoft Office PowerPoint</Application>
  <PresentationFormat>Widescreen</PresentationFormat>
  <Paragraphs>147</Paragraphs>
  <Slides>13</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Aptos</vt:lpstr>
      <vt:lpstr>Aptos Display</vt:lpstr>
      <vt:lpstr>Arial</vt:lpstr>
      <vt:lpstr>Arial Black</vt:lpstr>
      <vt:lpstr>Calibri</vt:lpstr>
      <vt:lpstr>Calibri Light</vt:lpstr>
      <vt:lpstr>Times New Roman</vt:lpstr>
      <vt:lpstr>Office Theme</vt:lpstr>
      <vt:lpstr>1_Office Theme</vt:lpstr>
      <vt:lpstr>PowerPoint Presentation</vt:lpstr>
      <vt:lpstr>LRAUV Imaging Systems: Micro to Mega</vt:lpstr>
      <vt:lpstr>PowerPoint Presentation</vt:lpstr>
      <vt:lpstr>PowerPoint Presentation</vt:lpstr>
      <vt:lpstr>PowerPoint Presentation</vt:lpstr>
      <vt:lpstr>Payloads – Triton  3-D Plankton Imaging</vt:lpstr>
      <vt:lpstr>PowerPoint Presentation</vt:lpstr>
      <vt:lpstr>Higher Energy Docking Station Supply Options </vt:lpstr>
      <vt:lpstr>PowerPoint Presentation</vt:lpstr>
      <vt:lpstr>Challenge: Analyze plankton response to upwelling: diatoms, auto- and heterotrophic dinoflagellates, zooplankton </vt:lpstr>
      <vt:lpstr>PowerPoint Presentation</vt:lpstr>
      <vt:lpstr>PowerPoint Presentation</vt:lpstr>
      <vt:lpstr>LRAUV Export - Technology</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Brett Hobson</dc:creator>
  <cp:lastModifiedBy>Brett Hobson</cp:lastModifiedBy>
  <cp:revision>2</cp:revision>
  <dcterms:created xsi:type="dcterms:W3CDTF">2026-02-17T00:06:31Z</dcterms:created>
  <dcterms:modified xsi:type="dcterms:W3CDTF">2026-02-20T19:03:44Z</dcterms:modified>
</cp:coreProperties>
</file>