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5"/>
  </p:notesMasterIdLst>
  <p:sldIdLst>
    <p:sldId id="272" r:id="rId2"/>
    <p:sldId id="283" r:id="rId3"/>
    <p:sldId id="285" r:id="rId4"/>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88903" autoAdjust="0"/>
  </p:normalViewPr>
  <p:slideViewPr>
    <p:cSldViewPr snapToGrid="0" snapToObjects="1">
      <p:cViewPr varScale="1">
        <p:scale>
          <a:sx n="59" d="100"/>
          <a:sy n="59" d="100"/>
        </p:scale>
        <p:origin x="42" y="186"/>
      </p:cViewPr>
      <p:guideLst>
        <p:guide orient="horz" pos="3240"/>
        <p:guide pos="576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613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0491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Notes Placeholder 2"/>
          <p:cNvSpPr>
            <a:spLocks noGrp="1"/>
          </p:cNvSpPr>
          <p:nvPr>
            <p:ph type="body" idx="1"/>
          </p:nvPr>
        </p:nvSpPr>
        <p:spPr>
          <a:xfrm>
            <a:off x="1028700" y="8801100"/>
            <a:ext cx="8229600" cy="7200900"/>
          </a:xfrm>
          <a:prstGeom prst="rect">
            <a:avLst/>
          </a:prstGeom>
        </p:spPr>
        <p:txBody>
          <a:bodyPr/>
          <a:lstStyle/>
          <a:p>
            <a:r>
              <a:rPr lang="en-US" dirty="0"/>
              <a:t>We strive to understand how entire 3D ocean echo systems function through the use of fleets of collaborating mobile robots, or Long Range Autonomous Underwater Vehicles (LRAUVs).  We instill autonomy to a heterogenous fleet of LRAUVs to allow them to find, follow and sample features of interest throughout the oceans interior.  When zones of interest are detected, typically along frontal boundaries, vertical layers, around upwelling zones or eddies, these robots change their </a:t>
            </a:r>
            <a:r>
              <a:rPr lang="en-US" dirty="0" err="1"/>
              <a:t>behaviour</a:t>
            </a:r>
            <a:r>
              <a:rPr lang="en-US" dirty="0"/>
              <a:t> based on how they are equipped.  Also, through the use of acoustic position and communication they can request nearby vehicles with complimentary </a:t>
            </a:r>
            <a:r>
              <a:rPr lang="en-US" dirty="0" err="1"/>
              <a:t>instruements</a:t>
            </a:r>
            <a:r>
              <a:rPr lang="en-US" dirty="0"/>
              <a:t> </a:t>
            </a:r>
            <a:r>
              <a:rPr lang="en-US" dirty="0" err="1"/>
              <a:t>tooin</a:t>
            </a:r>
            <a:r>
              <a:rPr lang="en-US" dirty="0"/>
              <a:t> the hunt.  Vehicles are equipped with various cameras, microscopes, active or passive acoustics, or samplers that cover the entire animal spectrum from microbes to whales. </a:t>
            </a:r>
          </a:p>
        </p:txBody>
      </p:sp>
    </p:spTree>
    <p:extLst>
      <p:ext uri="{BB962C8B-B14F-4D97-AF65-F5344CB8AC3E}">
        <p14:creationId xmlns:p14="http://schemas.microsoft.com/office/powerpoint/2010/main" val="1904190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Notes Placeholder 2"/>
          <p:cNvSpPr>
            <a:spLocks noGrp="1"/>
          </p:cNvSpPr>
          <p:nvPr>
            <p:ph type="body" idx="1"/>
          </p:nvPr>
        </p:nvSpPr>
        <p:spPr>
          <a:xfrm>
            <a:off x="1028700" y="8801100"/>
            <a:ext cx="8229600" cy="7200900"/>
          </a:xfrm>
          <a:prstGeom prst="rect">
            <a:avLst/>
          </a:prstGeom>
        </p:spPr>
        <p:txBody>
          <a:bodyPr/>
          <a:lstStyle/>
          <a:p>
            <a:r>
              <a:rPr lang="en-US" dirty="0"/>
              <a:t>We strive to understand how entire 3D ocean echo systems function through the use of fleets of collaborating mobile robots, or Long Range Autonomous Underwater Vehicles (LRAUVs).  We instill autonomy to a heterogenous fleet of LRAUVs to allow them to find, follow and sample features of interest throughout the oceans interior.  When zones of interest are detected, typically along frontal boundaries, vertical layers, around upwelling zones or eddies, these robots change their </a:t>
            </a:r>
            <a:r>
              <a:rPr lang="en-US" dirty="0" err="1"/>
              <a:t>behaviour</a:t>
            </a:r>
            <a:r>
              <a:rPr lang="en-US" dirty="0"/>
              <a:t> based on how they are equipped.  Also, through the use of acoustic position and communication they can request nearby vehicles with complimentary </a:t>
            </a:r>
            <a:r>
              <a:rPr lang="en-US" dirty="0" err="1"/>
              <a:t>instruements</a:t>
            </a:r>
            <a:r>
              <a:rPr lang="en-US" dirty="0"/>
              <a:t> </a:t>
            </a:r>
            <a:r>
              <a:rPr lang="en-US" dirty="0" err="1"/>
              <a:t>tooin</a:t>
            </a:r>
            <a:r>
              <a:rPr lang="en-US" dirty="0"/>
              <a:t> the hunt.  Vehicles are equipped with various cameras, microscopes, active or passive acoustics, or samplers that cover the entire animal spectrum from microbes to whales. </a:t>
            </a:r>
          </a:p>
        </p:txBody>
      </p:sp>
    </p:spTree>
    <p:extLst>
      <p:ext uri="{BB962C8B-B14F-4D97-AF65-F5344CB8AC3E}">
        <p14:creationId xmlns:p14="http://schemas.microsoft.com/office/powerpoint/2010/main" val="2060445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9923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08705-034C-4FE4-A74D-616405193148}"/>
              </a:ext>
            </a:extLst>
          </p:cNvPr>
          <p:cNvSpPr>
            <a:spLocks noGrp="1"/>
          </p:cNvSpPr>
          <p:nvPr>
            <p:ph type="ctrTitle"/>
          </p:nvPr>
        </p:nvSpPr>
        <p:spPr>
          <a:xfrm>
            <a:off x="2286000" y="1683544"/>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C13B554F-E608-42C8-B875-C93B77FAF164}"/>
              </a:ext>
            </a:extLst>
          </p:cNvPr>
          <p:cNvSpPr>
            <a:spLocks noGrp="1"/>
          </p:cNvSpPr>
          <p:nvPr>
            <p:ph type="subTitle" idx="1"/>
          </p:nvPr>
        </p:nvSpPr>
        <p:spPr>
          <a:xfrm>
            <a:off x="2286000" y="5403056"/>
            <a:ext cx="13716000" cy="2483644"/>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9FB9E890-B2AC-487E-BF70-F5E568883440}"/>
              </a:ext>
            </a:extLst>
          </p:cNvPr>
          <p:cNvSpPr>
            <a:spLocks noGrp="1"/>
          </p:cNvSpPr>
          <p:nvPr>
            <p:ph type="dt" sz="half" idx="10"/>
          </p:nvPr>
        </p:nvSpPr>
        <p:spPr/>
        <p:txBody>
          <a:bodyPr/>
          <a:lstStyle/>
          <a:p>
            <a:fld id="{48A87A34-81AB-432B-8DAE-1953F412C126}" type="datetimeFigureOut">
              <a:rPr lang="en-US" smtClean="0"/>
              <a:t>9/18/2026</a:t>
            </a:fld>
            <a:endParaRPr lang="en-US" dirty="0"/>
          </a:p>
        </p:txBody>
      </p:sp>
      <p:sp>
        <p:nvSpPr>
          <p:cNvPr id="5" name="Footer Placeholder 4">
            <a:extLst>
              <a:ext uri="{FF2B5EF4-FFF2-40B4-BE49-F238E27FC236}">
                <a16:creationId xmlns:a16="http://schemas.microsoft.com/office/drawing/2014/main" id="{22B78693-8578-4877-A977-2F1D7AC2A7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707980-9A74-4E68-969D-B2E8C678AA54}"/>
              </a:ext>
            </a:extLst>
          </p:cNvPr>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10073482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5117978"/>
      </p:ext>
    </p:extLst>
  </p:cSld>
  <p:clrMap bg1="lt1" tx1="dk1" bg2="lt2" tx2="dk2" accent1="accent1" accent2="accent2" accent3="accent3" accent4="accent4" accent5="accent5" accent6="accent6" hlink="hlink" folHlink="folHlink"/>
  <p:sldLayoutIdLst>
    <p:sldLayoutId id="2147483651" r:id="rId1"/>
    <p:sldLayoutId id="2147483652"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53"/>
        <p:cNvGrpSpPr/>
        <p:nvPr/>
      </p:nvGrpSpPr>
      <p:grpSpPr>
        <a:xfrm>
          <a:off x="0" y="0"/>
          <a:ext cx="0" cy="0"/>
          <a:chOff x="0" y="0"/>
          <a:chExt cx="0" cy="0"/>
        </a:xfrm>
      </p:grpSpPr>
      <p:pic>
        <p:nvPicPr>
          <p:cNvPr id="1026" name="Picture 2" descr="A marine operations crew member wearing a white hard hat and orange life vest prepares to recover an autonomous ocean robot from the deck of a research ship on a bright sunny day. The robot has a cylindrical plastic housing with an orange nose and tail cone and a yellow midsection. At the front of the robot are two metal arms with imaging instruments.">
            <a:extLst>
              <a:ext uri="{FF2B5EF4-FFF2-40B4-BE49-F238E27FC236}">
                <a16:creationId xmlns:a16="http://schemas.microsoft.com/office/drawing/2014/main" id="{2DBEEBA2-5DC0-FB67-D1EA-E7A7778B43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2571" y="6393041"/>
            <a:ext cx="5963894" cy="3975929"/>
          </a:xfrm>
          <a:prstGeom prst="rect">
            <a:avLst/>
          </a:prstGeom>
          <a:noFill/>
          <a:extLst>
            <a:ext uri="{909E8E84-426E-40DD-AFC4-6F175D3DCCD1}">
              <a14:hiddenFill xmlns:a14="http://schemas.microsoft.com/office/drawing/2010/main">
                <a:solidFill>
                  <a:srgbClr val="FFFFFF"/>
                </a:solidFill>
              </a14:hiddenFill>
            </a:ext>
          </a:extLst>
        </p:spPr>
      </p:pic>
      <p:sp>
        <p:nvSpPr>
          <p:cNvPr id="54" name="Google Shape;54;p1"/>
          <p:cNvSpPr txBox="1">
            <a:spLocks noGrp="1"/>
          </p:cNvSpPr>
          <p:nvPr>
            <p:ph type="ctrTitle" idx="4294967295"/>
          </p:nvPr>
        </p:nvSpPr>
        <p:spPr>
          <a:xfrm>
            <a:off x="1331913" y="708025"/>
            <a:ext cx="16956087" cy="3581400"/>
          </a:xfrm>
          <a:prstGeom prst="rect">
            <a:avLst/>
          </a:prstGeom>
          <a:noFill/>
          <a:ln>
            <a:noFill/>
          </a:ln>
        </p:spPr>
        <p:txBody>
          <a:bodyPr spcFirstLastPara="1" wrap="square" lIns="182850" tIns="182850" rIns="182850" bIns="182850" anchor="b" anchorCtr="0">
            <a:normAutofit/>
          </a:bodyPr>
          <a:lstStyle/>
          <a:p>
            <a:pPr algn="l" rtl="0" fontAlgn="base"/>
            <a:r>
              <a:rPr lang="en-US" sz="4000" dirty="0">
                <a:solidFill>
                  <a:schemeClr val="bg1">
                    <a:lumMod val="95000"/>
                  </a:schemeClr>
                </a:solidFill>
                <a:latin typeface="Aptos" panose="020B0004020202020204" pitchFamily="34" charset="0"/>
              </a:rPr>
              <a:t>I</a:t>
            </a:r>
            <a:r>
              <a:rPr lang="en-US" sz="4000" b="0" i="0" dirty="0">
                <a:solidFill>
                  <a:schemeClr val="bg1">
                    <a:lumMod val="95000"/>
                  </a:schemeClr>
                </a:solidFill>
                <a:effectLst/>
                <a:latin typeface="Aptos" panose="020B0004020202020204" pitchFamily="34" charset="0"/>
              </a:rPr>
              <a:t>ntelligent interactive AUV missions to understand life’s interactions; </a:t>
            </a:r>
            <a:br>
              <a:rPr lang="en-US" sz="4000" b="0" i="0" dirty="0">
                <a:solidFill>
                  <a:schemeClr val="bg1">
                    <a:lumMod val="95000"/>
                  </a:schemeClr>
                </a:solidFill>
                <a:effectLst/>
                <a:latin typeface="Aptos" panose="020B0004020202020204" pitchFamily="34" charset="0"/>
              </a:rPr>
            </a:br>
            <a:r>
              <a:rPr lang="en-US" sz="4000" b="0" i="0" dirty="0">
                <a:solidFill>
                  <a:schemeClr val="bg1">
                    <a:lumMod val="95000"/>
                  </a:schemeClr>
                </a:solidFill>
                <a:effectLst/>
                <a:latin typeface="Aptos" panose="020B0004020202020204" pitchFamily="34" charset="0"/>
              </a:rPr>
              <a:t>(Side story: future challenge: AUVs following swarms and large animals)</a:t>
            </a:r>
            <a:br>
              <a:rPr lang="en-US" sz="4000" b="0" i="0" dirty="0">
                <a:solidFill>
                  <a:schemeClr val="bg1">
                    <a:lumMod val="95000"/>
                  </a:schemeClr>
                </a:solidFill>
                <a:effectLst/>
                <a:latin typeface="Aptos" panose="020B0004020202020204" pitchFamily="34" charset="0"/>
              </a:rPr>
            </a:br>
            <a:r>
              <a:rPr lang="en-US" sz="4000" b="0" i="0" dirty="0">
                <a:solidFill>
                  <a:schemeClr val="bg1">
                    <a:lumMod val="95000"/>
                  </a:schemeClr>
                </a:solidFill>
                <a:effectLst/>
                <a:latin typeface="Aptos" panose="020B0004020202020204" pitchFamily="34" charset="0"/>
              </a:rPr>
              <a:t>(Side story: listening in: soundscapes with John)</a:t>
            </a:r>
            <a:endParaRPr sz="23900" dirty="0">
              <a:solidFill>
                <a:schemeClr val="bg1">
                  <a:lumMod val="95000"/>
                </a:schemeClr>
              </a:solidFill>
            </a:endParaRPr>
          </a:p>
        </p:txBody>
      </p:sp>
      <p:sp>
        <p:nvSpPr>
          <p:cNvPr id="55" name="Google Shape;55;p1"/>
          <p:cNvSpPr txBox="1">
            <a:spLocks noGrp="1"/>
          </p:cNvSpPr>
          <p:nvPr>
            <p:ph type="subTitle" idx="4294967295"/>
          </p:nvPr>
        </p:nvSpPr>
        <p:spPr>
          <a:xfrm>
            <a:off x="7070271" y="4289425"/>
            <a:ext cx="13716000" cy="2484438"/>
          </a:xfrm>
          <a:prstGeom prst="rect">
            <a:avLst/>
          </a:prstGeom>
          <a:noFill/>
          <a:ln>
            <a:noFill/>
          </a:ln>
        </p:spPr>
        <p:txBody>
          <a:bodyPr spcFirstLastPara="1" wrap="square" lIns="182850" tIns="182850" rIns="182850" bIns="182850" anchor="t" anchorCtr="0">
            <a:normAutofit/>
          </a:bodyPr>
          <a:lstStyle/>
          <a:p>
            <a:pPr marL="0" indent="0">
              <a:spcBef>
                <a:spcPts val="0"/>
              </a:spcBef>
              <a:buSzPts val="2800"/>
              <a:buNone/>
            </a:pPr>
            <a:r>
              <a:rPr lang="en" dirty="0">
                <a:solidFill>
                  <a:schemeClr val="bg1"/>
                </a:solidFill>
                <a:latin typeface="Archivo"/>
                <a:ea typeface="Archivo"/>
              </a:rPr>
              <a:t>Brett Hobson</a:t>
            </a:r>
            <a:endParaRPr dirty="0">
              <a:solidFill>
                <a:schemeClr val="bg1"/>
              </a:solidFill>
              <a:latin typeface="Archivo"/>
              <a:ea typeface="Archivo"/>
            </a:endParaRPr>
          </a:p>
        </p:txBody>
      </p:sp>
      <p:pic>
        <p:nvPicPr>
          <p:cNvPr id="4" name="Picture 3" descr="IMG_2043.jpg">
            <a:extLst>
              <a:ext uri="{FF2B5EF4-FFF2-40B4-BE49-F238E27FC236}">
                <a16:creationId xmlns:a16="http://schemas.microsoft.com/office/drawing/2014/main" id="{ADD052E6-DB60-4A78-89B4-9E03B989AA64}"/>
              </a:ext>
            </a:extLst>
          </p:cNvPr>
          <p:cNvPicPr>
            <a:picLocks noChangeAspect="1"/>
          </p:cNvPicPr>
          <p:nvPr/>
        </p:nvPicPr>
        <p:blipFill rotWithShape="1">
          <a:blip r:embed="rId4">
            <a:extLst>
              <a:ext uri="{28A0092B-C50C-407E-A947-70E740481C1C}">
                <a14:useLocalDpi xmlns:a14="http://schemas.microsoft.com/office/drawing/2010/main" val="0"/>
              </a:ext>
            </a:extLst>
          </a:blip>
          <a:srcRect b="13596"/>
          <a:stretch/>
        </p:blipFill>
        <p:spPr>
          <a:xfrm>
            <a:off x="9490736" y="6393041"/>
            <a:ext cx="3004457" cy="3893959"/>
          </a:xfrm>
          <a:prstGeom prst="rect">
            <a:avLst/>
          </a:prstGeom>
        </p:spPr>
      </p:pic>
      <p:pic>
        <p:nvPicPr>
          <p:cNvPr id="15" name="Google Shape;251;p24" title="DSC_1160_Trauschke.jpg">
            <a:extLst>
              <a:ext uri="{FF2B5EF4-FFF2-40B4-BE49-F238E27FC236}">
                <a16:creationId xmlns:a16="http://schemas.microsoft.com/office/drawing/2014/main" id="{5FF5C79C-36DB-45A6-875A-8531129BCD8B}"/>
              </a:ext>
            </a:extLst>
          </p:cNvPr>
          <p:cNvPicPr preferRelativeResize="0"/>
          <p:nvPr/>
        </p:nvPicPr>
        <p:blipFill rotWithShape="1">
          <a:blip r:embed="rId5">
            <a:alphaModFix/>
          </a:blip>
          <a:srcRect t="2734" b="22005"/>
          <a:stretch/>
        </p:blipFill>
        <p:spPr>
          <a:xfrm>
            <a:off x="-1" y="6393041"/>
            <a:ext cx="4425043" cy="3934944"/>
          </a:xfrm>
          <a:prstGeom prst="rect">
            <a:avLst/>
          </a:prstGeom>
          <a:noFill/>
          <a:ln>
            <a:noFill/>
          </a:ln>
        </p:spPr>
      </p:pic>
      <p:pic>
        <p:nvPicPr>
          <p:cNvPr id="2" name="Picture 1">
            <a:extLst>
              <a:ext uri="{FF2B5EF4-FFF2-40B4-BE49-F238E27FC236}">
                <a16:creationId xmlns:a16="http://schemas.microsoft.com/office/drawing/2014/main" id="{213CC59C-4251-56BD-A300-A4EE48A666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24106" y="6393041"/>
            <a:ext cx="5963894" cy="397592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4258"/>
    </mc:Choice>
    <mc:Fallback xmlns="">
      <p:transition spd="slow" advTm="4425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5417360-D64E-B5F2-182C-EFC23E1DE690}"/>
              </a:ext>
            </a:extLst>
          </p:cNvPr>
          <p:cNvSpPr>
            <a:spLocks noGrp="1"/>
          </p:cNvSpPr>
          <p:nvPr>
            <p:ph type="subTitle" idx="1"/>
          </p:nvPr>
        </p:nvSpPr>
        <p:spPr/>
        <p:txBody>
          <a:bodyPr/>
          <a:lstStyle/>
          <a:p>
            <a:endParaRPr lang="en-US"/>
          </a:p>
        </p:txBody>
      </p:sp>
      <p:pic>
        <p:nvPicPr>
          <p:cNvPr id="4" name="Image 0" descr="preencoded.png">
            <a:extLst>
              <a:ext uri="{FF2B5EF4-FFF2-40B4-BE49-F238E27FC236}">
                <a16:creationId xmlns:a16="http://schemas.microsoft.com/office/drawing/2014/main" id="{5E706326-960C-7758-059A-1398D647292B}"/>
              </a:ext>
            </a:extLst>
          </p:cNvPr>
          <p:cNvPicPr>
            <a:picLocks noChangeAspect="1"/>
          </p:cNvPicPr>
          <p:nvPr/>
        </p:nvPicPr>
        <p:blipFill>
          <a:blip r:embed="rId3"/>
          <a:srcRect l="-7013" r="-7013"/>
          <a:stretch/>
        </p:blipFill>
        <p:spPr>
          <a:xfrm>
            <a:off x="-473529" y="1667385"/>
            <a:ext cx="9764486" cy="6871305"/>
          </a:xfrm>
          <a:prstGeom prst="rect">
            <a:avLst/>
          </a:prstGeom>
        </p:spPr>
      </p:pic>
      <p:sp>
        <p:nvSpPr>
          <p:cNvPr id="5" name="TextBox 4">
            <a:extLst>
              <a:ext uri="{FF2B5EF4-FFF2-40B4-BE49-F238E27FC236}">
                <a16:creationId xmlns:a16="http://schemas.microsoft.com/office/drawing/2014/main" id="{2FEEEF3E-E349-D58A-62E2-366996AE70C1}"/>
              </a:ext>
            </a:extLst>
          </p:cNvPr>
          <p:cNvSpPr txBox="1"/>
          <p:nvPr/>
        </p:nvSpPr>
        <p:spPr>
          <a:xfrm>
            <a:off x="8621647" y="652016"/>
            <a:ext cx="9405096" cy="9510296"/>
          </a:xfrm>
          <a:prstGeom prst="rect">
            <a:avLst/>
          </a:prstGeom>
          <a:noFill/>
        </p:spPr>
        <p:txBody>
          <a:bodyPr wrap="square" rtlCol="0">
            <a:spAutoFit/>
          </a:bodyPr>
          <a:lstStyle/>
          <a:p>
            <a:pPr marL="285750" indent="-28575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Persistence</a:t>
            </a:r>
          </a:p>
          <a:p>
            <a:pPr marL="742950" lvl="1" indent="-28575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Long Range, 1000 km, Autonomous Underwater Vehicles (LRAUVs)</a:t>
            </a:r>
          </a:p>
          <a:p>
            <a:pPr marL="742950" lvl="1" indent="-28575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Position able Recharge Docking Stations</a:t>
            </a:r>
          </a:p>
          <a:p>
            <a:pPr marL="285750" indent="-28575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Full Ecosystem Sensing</a:t>
            </a:r>
          </a:p>
          <a:p>
            <a:pPr marL="742950" lvl="1" indent="-28575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eDNA, Microbial sampler, Passive and Active Acoustics, Imaging for phytoplankton, Zooplankton, Fish and Whales</a:t>
            </a:r>
          </a:p>
          <a:p>
            <a:pPr marL="285750" indent="-28575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Collaboration through Inter-vehicle Acoustic Positioning and Communication</a:t>
            </a:r>
          </a:p>
          <a:p>
            <a:pPr marL="285750" indent="-28575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Distributed Computing include 1/3 Watt Main Computer to a High Power Edge Computer</a:t>
            </a:r>
          </a:p>
          <a:p>
            <a:pPr marL="285750" indent="-285750">
              <a:buFont typeface="Arial" panose="020B0604020202020204" pitchFamily="34" charset="0"/>
              <a:buChar char="•"/>
            </a:pPr>
            <a:endParaRPr lang="en-US" sz="36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Now COTs through Saab</a:t>
            </a:r>
          </a:p>
          <a:p>
            <a:pPr marL="285750" indent="-285750">
              <a:buFont typeface="Arial" panose="020B0604020202020204" pitchFamily="34" charset="0"/>
              <a:buChar char="•"/>
            </a:pP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4041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 1" descr="preencoded.png">
            <a:extLst>
              <a:ext uri="{FF2B5EF4-FFF2-40B4-BE49-F238E27FC236}">
                <a16:creationId xmlns:a16="http://schemas.microsoft.com/office/drawing/2014/main" id="{E9191C2C-402C-1959-AC89-C6410F2E8D46}"/>
              </a:ext>
            </a:extLst>
          </p:cNvPr>
          <p:cNvPicPr>
            <a:picLocks noChangeAspect="1"/>
          </p:cNvPicPr>
          <p:nvPr/>
        </p:nvPicPr>
        <p:blipFill>
          <a:blip r:embed="rId3"/>
          <a:srcRect t="13395" b="13395"/>
          <a:stretch/>
        </p:blipFill>
        <p:spPr>
          <a:xfrm>
            <a:off x="12219455" y="3228056"/>
            <a:ext cx="5298705" cy="2870098"/>
          </a:xfrm>
          <a:prstGeom prst="rect">
            <a:avLst/>
          </a:prstGeom>
        </p:spPr>
      </p:pic>
      <p:pic>
        <p:nvPicPr>
          <p:cNvPr id="6" name="Picture 5" descr="A red and yellow rocket being pulled by a crane&#10;&#10;AI-generated content may be incorrect.">
            <a:extLst>
              <a:ext uri="{FF2B5EF4-FFF2-40B4-BE49-F238E27FC236}">
                <a16:creationId xmlns:a16="http://schemas.microsoft.com/office/drawing/2014/main" id="{2C9BE28E-CD19-D205-A568-A07181937397}"/>
              </a:ext>
            </a:extLst>
          </p:cNvPr>
          <p:cNvPicPr>
            <a:picLocks noChangeAspect="1"/>
          </p:cNvPicPr>
          <p:nvPr/>
        </p:nvPicPr>
        <p:blipFill>
          <a:blip r:embed="rId4">
            <a:extLst>
              <a:ext uri="{28A0092B-C50C-407E-A947-70E740481C1C}">
                <a14:useLocalDpi xmlns:a14="http://schemas.microsoft.com/office/drawing/2010/main" val="0"/>
              </a:ext>
            </a:extLst>
          </a:blip>
          <a:srcRect t="25643" b="5511"/>
          <a:stretch>
            <a:fillRect/>
          </a:stretch>
        </p:blipFill>
        <p:spPr>
          <a:xfrm>
            <a:off x="27455" y="0"/>
            <a:ext cx="12192000" cy="6098154"/>
          </a:xfrm>
          <a:prstGeom prst="rect">
            <a:avLst/>
          </a:prstGeom>
        </p:spPr>
      </p:pic>
      <p:sp>
        <p:nvSpPr>
          <p:cNvPr id="7" name="TextBox 6">
            <a:extLst>
              <a:ext uri="{FF2B5EF4-FFF2-40B4-BE49-F238E27FC236}">
                <a16:creationId xmlns:a16="http://schemas.microsoft.com/office/drawing/2014/main" id="{63B42DA5-B826-0C6A-C7F2-F1E9565D0D6A}"/>
              </a:ext>
            </a:extLst>
          </p:cNvPr>
          <p:cNvSpPr txBox="1"/>
          <p:nvPr/>
        </p:nvSpPr>
        <p:spPr>
          <a:xfrm>
            <a:off x="1730828" y="6196125"/>
            <a:ext cx="16557172" cy="3416320"/>
          </a:xfrm>
          <a:prstGeom prst="rect">
            <a:avLst/>
          </a:prstGeom>
          <a:noFill/>
        </p:spPr>
        <p:txBody>
          <a:bodyPr wrap="square" rtlCol="0">
            <a:spAutoFit/>
          </a:bodyPr>
          <a:lstStyle/>
          <a:p>
            <a:pPr marL="342900" indent="-342900">
              <a:buAutoNum type="arabicPeriod"/>
            </a:pPr>
            <a:r>
              <a:rPr lang="en-US" sz="3600" dirty="0">
                <a:solidFill>
                  <a:schemeClr val="bg1"/>
                </a:solidFill>
              </a:rPr>
              <a:t>Fish is attracted to the flashing lure</a:t>
            </a:r>
          </a:p>
          <a:p>
            <a:pPr marL="342900" indent="-342900">
              <a:buAutoNum type="arabicPeriod"/>
            </a:pPr>
            <a:r>
              <a:rPr lang="en-US" sz="3600" dirty="0">
                <a:solidFill>
                  <a:schemeClr val="bg1"/>
                </a:solidFill>
              </a:rPr>
              <a:t>Camera films the fish</a:t>
            </a:r>
          </a:p>
          <a:p>
            <a:pPr marL="342900" indent="-342900">
              <a:buAutoNum type="arabicPeriod"/>
            </a:pPr>
            <a:r>
              <a:rPr lang="en-US" sz="3600" dirty="0">
                <a:solidFill>
                  <a:schemeClr val="bg1"/>
                </a:solidFill>
              </a:rPr>
              <a:t>On-board computer detects and identifies the fish and checks for uniqueness</a:t>
            </a:r>
          </a:p>
          <a:p>
            <a:pPr marL="342900" indent="-342900">
              <a:buAutoNum type="arabicPeriod"/>
            </a:pPr>
            <a:r>
              <a:rPr lang="en-US" sz="3600" dirty="0">
                <a:solidFill>
                  <a:schemeClr val="bg1"/>
                </a:solidFill>
              </a:rPr>
              <a:t>Contextual sensors quantify the water mass properties</a:t>
            </a:r>
          </a:p>
          <a:p>
            <a:pPr marL="342900" indent="-342900">
              <a:buAutoNum type="arabicPeriod"/>
            </a:pPr>
            <a:r>
              <a:rPr lang="en-US" sz="3600" dirty="0">
                <a:solidFill>
                  <a:schemeClr val="bg1"/>
                </a:solidFill>
              </a:rPr>
              <a:t>Optionally, the AUV modifies its mission to stay in the water mass</a:t>
            </a:r>
          </a:p>
          <a:p>
            <a:pPr marL="342900" indent="-342900">
              <a:buAutoNum type="arabicPeriod"/>
            </a:pPr>
            <a:r>
              <a:rPr lang="en-US" sz="3600" dirty="0">
                <a:solidFill>
                  <a:schemeClr val="bg1"/>
                </a:solidFill>
              </a:rPr>
              <a:t>Optionally, a second, hover-capable camera equipped LRAUV is requested </a:t>
            </a:r>
          </a:p>
        </p:txBody>
      </p:sp>
      <p:cxnSp>
        <p:nvCxnSpPr>
          <p:cNvPr id="9" name="Straight Arrow Connector 8">
            <a:extLst>
              <a:ext uri="{FF2B5EF4-FFF2-40B4-BE49-F238E27FC236}">
                <a16:creationId xmlns:a16="http://schemas.microsoft.com/office/drawing/2014/main" id="{9391943C-4697-1E0A-8CA1-8A701BC2EC93}"/>
              </a:ext>
            </a:extLst>
          </p:cNvPr>
          <p:cNvCxnSpPr>
            <a:cxnSpLocks/>
          </p:cNvCxnSpPr>
          <p:nvPr/>
        </p:nvCxnSpPr>
        <p:spPr>
          <a:xfrm flipV="1">
            <a:off x="8784771" y="5143500"/>
            <a:ext cx="2922815" cy="1420586"/>
          </a:xfrm>
          <a:prstGeom prst="straightConnector1">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1518EDE-C365-6D63-B782-62AA25C8099A}"/>
              </a:ext>
            </a:extLst>
          </p:cNvPr>
          <p:cNvCxnSpPr>
            <a:cxnSpLocks/>
          </p:cNvCxnSpPr>
          <p:nvPr/>
        </p:nvCxnSpPr>
        <p:spPr>
          <a:xfrm flipV="1">
            <a:off x="6123455" y="4114800"/>
            <a:ext cx="3673688" cy="2995725"/>
          </a:xfrm>
          <a:prstGeom prst="straightConnector1">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076CBF4-568D-C21A-CADD-FF9650E91BBA}"/>
              </a:ext>
            </a:extLst>
          </p:cNvPr>
          <p:cNvCxnSpPr>
            <a:cxnSpLocks/>
          </p:cNvCxnSpPr>
          <p:nvPr/>
        </p:nvCxnSpPr>
        <p:spPr>
          <a:xfrm flipV="1">
            <a:off x="1781649" y="2355396"/>
            <a:ext cx="0" cy="5172076"/>
          </a:xfrm>
          <a:prstGeom prst="straightConnector1">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857A539-C04F-D3C7-E272-7C772DF619D1}"/>
              </a:ext>
            </a:extLst>
          </p:cNvPr>
          <p:cNvCxnSpPr>
            <a:cxnSpLocks/>
          </p:cNvCxnSpPr>
          <p:nvPr/>
        </p:nvCxnSpPr>
        <p:spPr>
          <a:xfrm flipH="1" flipV="1">
            <a:off x="842913" y="1933915"/>
            <a:ext cx="887915" cy="6328342"/>
          </a:xfrm>
          <a:prstGeom prst="straightConnector1">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754154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93659</TotalTime>
  <Words>431</Words>
  <Application>Microsoft Office PowerPoint</Application>
  <PresentationFormat>Custom</PresentationFormat>
  <Paragraphs>19</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Aptos</vt:lpstr>
      <vt:lpstr>Archivo</vt:lpstr>
      <vt:lpstr>Arial</vt:lpstr>
      <vt:lpstr>1_Office Theme</vt:lpstr>
      <vt:lpstr>Intelligent interactive AUV missions to understand life’s interactions;  (Side story: future challenge: AUVs following swarms and large animals) (Side story: listening in: soundscapes with John)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Brett Hobson</cp:lastModifiedBy>
  <cp:revision>46</cp:revision>
  <dcterms:created xsi:type="dcterms:W3CDTF">2026-06-19T00:46:09Z</dcterms:created>
  <dcterms:modified xsi:type="dcterms:W3CDTF">2026-09-18T22:49:42Z</dcterms:modified>
</cp:coreProperties>
</file>