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58" r:id="rId4"/>
    <p:sldId id="263" r:id="rId5"/>
    <p:sldId id="260" r:id="rId6"/>
    <p:sldId id="262" r:id="rId7"/>
    <p:sldId id="266" r:id="rId8"/>
    <p:sldId id="259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-10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C8095-94F8-4917-8544-86A90EF1E52C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5B584-718C-4310-8530-B46FE6E70E1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B2AE6F-48CE-4A22-A767-9BAD13EF24E1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A1C848-66FD-4D22-8E15-BBC3909173A6}" type="slidenum">
              <a:rPr lang="en-US"/>
              <a:pPr/>
              <a:t>4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400" b="1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492310-E39F-4DA5-AB44-032D108F7850}" type="slidenum">
              <a:rPr lang="en-US"/>
              <a:pPr/>
              <a:t>5</a:t>
            </a:fld>
            <a:endParaRPr lang="en-US"/>
          </a:p>
        </p:txBody>
      </p:sp>
      <p:sp>
        <p:nvSpPr>
          <p:cNvPr id="1095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F3FE25-A56F-4109-A594-AA1D087FFA9C}" type="slidenum">
              <a:rPr lang="en-US"/>
              <a:pPr/>
              <a:t>6</a:t>
            </a:fld>
            <a:endParaRPr lang="en-US"/>
          </a:p>
        </p:txBody>
      </p:sp>
      <p:sp>
        <p:nvSpPr>
          <p:cNvPr id="972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15FED8-16D6-4DDC-B5D6-486266A2A1BD}" type="slidenum">
              <a:rPr lang="en-US"/>
              <a:pPr/>
              <a:t>8</a:t>
            </a:fld>
            <a:endParaRPr lang="en-US"/>
          </a:p>
        </p:txBody>
      </p:sp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9C7AE-1ABA-44B3-96D4-A7D659756A06}" type="datetimeFigureOut">
              <a:rPr lang="en-US" smtClean="0"/>
              <a:t>3/14/2012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0F86E-8E90-4C7B-A44D-FA5346F3C6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4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http://www.mit.edu/~tprester/tn_REMUS_dock2.jpg" TargetMode="External"/><Relationship Id="rId20" Type="http://schemas.openxmlformats.org/officeDocument/2006/relationships/image" Target="http://www.dsl.whoi.edu/DSL/hanu/images/juicerartattached.jpg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jpeg"/><Relationship Id="rId10" Type="http://schemas.openxmlformats.org/officeDocument/2006/relationships/image" Target="http://www.sate-italy.com/Images/ed1.JPG" TargetMode="External"/><Relationship Id="rId19" Type="http://schemas.openxmlformats.org/officeDocument/2006/relationships/image" Target="../media/image13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hyperlink" Target="file:///C:\Tarun\PRESENTATIONS\REMUS%20Graphics\REMUS_Docking_video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r>
              <a:rPr lang="en-US" dirty="0" smtClean="0"/>
              <a:t>RASP AUV Docking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752600"/>
            <a:ext cx="8839200" cy="4191000"/>
          </a:xfrm>
        </p:spPr>
        <p:txBody>
          <a:bodyPr>
            <a:normAutofit/>
          </a:bodyPr>
          <a:lstStyle/>
          <a:p>
            <a:pPr lvl="1" algn="l"/>
            <a:endParaRPr lang="en-US" dirty="0" smtClean="0"/>
          </a:p>
          <a:p>
            <a:pPr algn="l">
              <a:buFont typeface="Arial" pitchFamily="34" charset="0"/>
              <a:buChar char="•"/>
            </a:pPr>
            <a:r>
              <a:rPr lang="en-US" dirty="0" smtClean="0"/>
              <a:t> Why pair AUV Docking with RASP?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/>
              <a:t> Either use the power aboard the buoy or transfer it off 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/>
              <a:t> Easier to transfer power well below the surge zone</a:t>
            </a:r>
          </a:p>
          <a:p>
            <a:pPr lvl="2" algn="l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Surface vehicles would have to dock to the buoy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 smtClean="0"/>
              <a:t> Collect and store power and then batch transfer</a:t>
            </a:r>
          </a:p>
          <a:p>
            <a:pPr lvl="1" algn="l"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 AUVs can collect or “mule” data back to the RASP for transfer ashore via VSAT or other </a:t>
            </a:r>
          </a:p>
          <a:p>
            <a:pPr algn="l"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AUV Docking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Components</a:t>
            </a:r>
          </a:p>
          <a:p>
            <a:pPr lvl="1"/>
            <a:r>
              <a:rPr lang="en-US" dirty="0" smtClean="0"/>
              <a:t>Docking station</a:t>
            </a:r>
          </a:p>
          <a:p>
            <a:pPr lvl="1"/>
            <a:r>
              <a:rPr lang="en-US" dirty="0" smtClean="0"/>
              <a:t>Homing system</a:t>
            </a:r>
          </a:p>
          <a:p>
            <a:pPr lvl="1"/>
            <a:r>
              <a:rPr lang="en-US" dirty="0" smtClean="0"/>
              <a:t>Power and data transfer system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en-US" sz="4000" b="1" dirty="0"/>
              <a:t>Previous </a:t>
            </a:r>
            <a:r>
              <a:rPr lang="en-US" sz="4000" b="1" dirty="0" smtClean="0"/>
              <a:t>Docking Stations</a:t>
            </a:r>
            <a:endParaRPr lang="en-US" sz="4000" b="1" dirty="0"/>
          </a:p>
        </p:txBody>
      </p:sp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578326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20807" tIns="10403" rIns="20807" bIns="10403" anchor="ctr"/>
          <a:lstStyle/>
          <a:p>
            <a:pPr algn="ctr" defTabSz="838200"/>
            <a:endParaRPr lang="en-US" sz="22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530850" y="949325"/>
            <a:ext cx="2465388" cy="1590675"/>
            <a:chOff x="3484" y="598"/>
            <a:chExt cx="1553" cy="1002"/>
          </a:xfrm>
        </p:grpSpPr>
        <p:pic>
          <p:nvPicPr>
            <p:cNvPr id="81925" name="Picture 5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84" y="598"/>
              <a:ext cx="1553" cy="10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sp>
          <p:nvSpPr>
            <p:cNvPr id="81926" name="Text Box 6"/>
            <p:cNvSpPr txBox="1">
              <a:spLocks noChangeArrowheads="1"/>
            </p:cNvSpPr>
            <p:nvPr/>
          </p:nvSpPr>
          <p:spPr bwMode="auto">
            <a:xfrm>
              <a:off x="3801" y="1356"/>
              <a:ext cx="1090" cy="2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20807" tIns="10403" rIns="20807" bIns="10403" anchor="ctr"/>
            <a:lstStyle/>
            <a:p>
              <a:pPr defTabSz="838200" eaLnBrk="0" hangingPunct="0"/>
              <a:r>
                <a:rPr lang="en-US">
                  <a:solidFill>
                    <a:schemeClr val="bg1"/>
                  </a:solidFill>
                  <a:latin typeface="Arial" charset="0"/>
                </a:rPr>
                <a:t>MIT Sea Grant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743200" y="4124325"/>
            <a:ext cx="1855788" cy="1162050"/>
            <a:chOff x="1728" y="2598"/>
            <a:chExt cx="1169" cy="732"/>
          </a:xfrm>
        </p:grpSpPr>
        <p:pic>
          <p:nvPicPr>
            <p:cNvPr id="81928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28" y="2598"/>
              <a:ext cx="1169" cy="7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1929" name="Text Box 9"/>
            <p:cNvSpPr txBox="1">
              <a:spLocks noChangeArrowheads="1"/>
            </p:cNvSpPr>
            <p:nvPr/>
          </p:nvSpPr>
          <p:spPr bwMode="auto">
            <a:xfrm>
              <a:off x="2091" y="3090"/>
              <a:ext cx="5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20807" tIns="10403" rIns="20807" bIns="10403" anchor="ctr"/>
            <a:lstStyle/>
            <a:p>
              <a:pPr defTabSz="838200" eaLnBrk="0" hangingPunct="0"/>
              <a:r>
                <a:rPr lang="en-US">
                  <a:solidFill>
                    <a:srgbClr val="CC3300"/>
                  </a:solidFill>
                  <a:latin typeface="Arial" charset="0"/>
                </a:rPr>
                <a:t>ALIVE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867025" y="2455863"/>
            <a:ext cx="4481513" cy="1685925"/>
            <a:chOff x="1782" y="1547"/>
            <a:chExt cx="2823" cy="1062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222" y="1547"/>
              <a:ext cx="1383" cy="1041"/>
              <a:chOff x="3222" y="1547"/>
              <a:chExt cx="1383" cy="1041"/>
            </a:xfrm>
          </p:grpSpPr>
          <p:pic>
            <p:nvPicPr>
              <p:cNvPr id="81932" name="Picture 12"/>
              <p:cNvPicPr>
                <a:picLocks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222" y="1547"/>
                <a:ext cx="1383" cy="104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1933" name="Text Box 13"/>
              <p:cNvSpPr txBox="1">
                <a:spLocks noChangeArrowheads="1"/>
              </p:cNvSpPr>
              <p:nvPr/>
            </p:nvSpPr>
            <p:spPr bwMode="auto">
              <a:xfrm>
                <a:off x="4102" y="2331"/>
                <a:ext cx="418" cy="2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20807" tIns="10403" rIns="20807" bIns="10403" anchor="ctr"/>
              <a:lstStyle/>
              <a:p>
                <a:pPr defTabSz="838200" eaLnBrk="0" hangingPunct="0"/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EDC</a:t>
                </a:r>
              </a:p>
            </p:txBody>
          </p: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782" y="1606"/>
              <a:ext cx="1383" cy="1003"/>
              <a:chOff x="1782" y="1606"/>
              <a:chExt cx="1383" cy="1003"/>
            </a:xfrm>
          </p:grpSpPr>
          <p:pic>
            <p:nvPicPr>
              <p:cNvPr id="81935" name="Picture 15"/>
              <p:cNvPicPr>
                <a:picLocks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782" y="1606"/>
                <a:ext cx="1383" cy="97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1936" name="Text Box 16"/>
              <p:cNvSpPr txBox="1">
                <a:spLocks noChangeArrowheads="1"/>
              </p:cNvSpPr>
              <p:nvPr/>
            </p:nvSpPr>
            <p:spPr bwMode="auto">
              <a:xfrm>
                <a:off x="1787" y="2388"/>
                <a:ext cx="418" cy="22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20807" tIns="10403" rIns="20807" bIns="10403" anchor="ctr"/>
              <a:lstStyle/>
              <a:p>
                <a:pPr defTabSz="838200" eaLnBrk="0" hangingPunct="0"/>
                <a:r>
                  <a:rPr lang="en-US" sz="2000">
                    <a:solidFill>
                      <a:schemeClr val="bg1"/>
                    </a:solidFill>
                    <a:latin typeface="Arial" charset="0"/>
                  </a:rPr>
                  <a:t>EDC</a:t>
                </a:r>
              </a:p>
            </p:txBody>
          </p:sp>
        </p:grp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8035925" y="846138"/>
            <a:ext cx="1057275" cy="2655887"/>
            <a:chOff x="5061" y="597"/>
            <a:chExt cx="666" cy="1673"/>
          </a:xfrm>
        </p:grpSpPr>
        <p:pic>
          <p:nvPicPr>
            <p:cNvPr id="81938" name="Picture 18"/>
            <p:cNvPicPr>
              <a:picLocks noChangeAspect="1" noChangeArrowheads="1"/>
            </p:cNvPicPr>
            <p:nvPr/>
          </p:nvPicPr>
          <p:blipFill>
            <a:blip r:embed="rId8" cstate="print"/>
            <a:srcRect l="43114" r="-598"/>
            <a:stretch>
              <a:fillRect/>
            </a:stretch>
          </p:blipFill>
          <p:spPr bwMode="auto">
            <a:xfrm>
              <a:off x="5061" y="597"/>
              <a:ext cx="666" cy="167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1939" name="Text Box 19"/>
            <p:cNvSpPr txBox="1">
              <a:spLocks noChangeArrowheads="1"/>
            </p:cNvSpPr>
            <p:nvPr/>
          </p:nvSpPr>
          <p:spPr bwMode="auto">
            <a:xfrm>
              <a:off x="5063" y="1796"/>
              <a:ext cx="401" cy="22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20807" tIns="10403" rIns="20807" bIns="10403" anchor="ctr"/>
            <a:lstStyle/>
            <a:p>
              <a:pPr defTabSz="838200" eaLnBrk="0" hangingPunct="0"/>
              <a:r>
                <a:rPr lang="en-US">
                  <a:solidFill>
                    <a:srgbClr val="CC3300"/>
                  </a:solidFill>
                  <a:latin typeface="Arial" charset="0"/>
                </a:rPr>
                <a:t>FAU</a:t>
              </a:r>
            </a:p>
          </p:txBody>
        </p:sp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2628900" y="950913"/>
            <a:ext cx="6540500" cy="5640387"/>
            <a:chOff x="1612" y="603"/>
            <a:chExt cx="4120" cy="3553"/>
          </a:xfrm>
        </p:grpSpPr>
        <p:grpSp>
          <p:nvGrpSpPr>
            <p:cNvPr id="9" name="Group 21"/>
            <p:cNvGrpSpPr>
              <a:grpSpLocks/>
            </p:cNvGrpSpPr>
            <p:nvPr/>
          </p:nvGrpSpPr>
          <p:grpSpPr bwMode="auto">
            <a:xfrm>
              <a:off x="2924" y="2531"/>
              <a:ext cx="1522" cy="826"/>
              <a:chOff x="2924" y="2531"/>
              <a:chExt cx="1522" cy="826"/>
            </a:xfrm>
          </p:grpSpPr>
          <p:pic>
            <p:nvPicPr>
              <p:cNvPr id="81942" name="Picture 22" descr="http://www.sate-italy.com/Images/ed1.JPG"/>
              <p:cNvPicPr>
                <a:picLocks noChangeAspect="1" noChangeArrowheads="1"/>
              </p:cNvPicPr>
              <p:nvPr/>
            </p:nvPicPr>
            <p:blipFill>
              <a:blip r:embed="rId9" r:link="rId10" cstate="print"/>
              <a:srcRect/>
              <a:stretch>
                <a:fillRect/>
              </a:stretch>
            </p:blipFill>
            <p:spPr bwMode="auto">
              <a:xfrm>
                <a:off x="2924" y="2531"/>
                <a:ext cx="1522" cy="801"/>
              </a:xfrm>
              <a:prstGeom prst="rect">
                <a:avLst/>
              </a:prstGeom>
              <a:noFill/>
            </p:spPr>
          </p:pic>
          <p:sp>
            <p:nvSpPr>
              <p:cNvPr id="81943" name="Text Box 23"/>
              <p:cNvSpPr txBox="1">
                <a:spLocks noChangeArrowheads="1"/>
              </p:cNvSpPr>
              <p:nvPr/>
            </p:nvSpPr>
            <p:spPr bwMode="auto">
              <a:xfrm>
                <a:off x="3407" y="3137"/>
                <a:ext cx="872" cy="2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20807" tIns="10403" rIns="20807" bIns="10403" anchor="ctr"/>
              <a:lstStyle/>
              <a:p>
                <a:pPr defTabSz="838200" eaLnBrk="0" hangingPunct="0"/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Eurodocker</a:t>
                </a:r>
              </a:p>
            </p:txBody>
          </p:sp>
        </p:grpSp>
        <p:grpSp>
          <p:nvGrpSpPr>
            <p:cNvPr id="10" name="Group 24"/>
            <p:cNvGrpSpPr>
              <a:grpSpLocks/>
            </p:cNvGrpSpPr>
            <p:nvPr/>
          </p:nvGrpSpPr>
          <p:grpSpPr bwMode="auto">
            <a:xfrm>
              <a:off x="1612" y="603"/>
              <a:ext cx="4120" cy="3553"/>
              <a:chOff x="1612" y="603"/>
              <a:chExt cx="4120" cy="3553"/>
            </a:xfrm>
          </p:grpSpPr>
          <p:grpSp>
            <p:nvGrpSpPr>
              <p:cNvPr id="11" name="Group 25"/>
              <p:cNvGrpSpPr>
                <a:grpSpLocks/>
              </p:cNvGrpSpPr>
              <p:nvPr/>
            </p:nvGrpSpPr>
            <p:grpSpPr bwMode="auto">
              <a:xfrm>
                <a:off x="1612" y="3329"/>
                <a:ext cx="2747" cy="827"/>
                <a:chOff x="1612" y="3329"/>
                <a:chExt cx="2747" cy="827"/>
              </a:xfrm>
            </p:grpSpPr>
            <p:pic>
              <p:nvPicPr>
                <p:cNvPr id="81946" name="Picture 26"/>
                <p:cNvPicPr>
                  <a:picLocks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1612" y="3358"/>
                  <a:ext cx="1466" cy="78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8194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2353" y="3914"/>
                  <a:ext cx="510" cy="22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20807" tIns="10403" rIns="20807" bIns="10403" anchor="ctr"/>
                <a:lstStyle/>
                <a:p>
                  <a:pPr defTabSz="838200" eaLnBrk="0" hangingPunct="0"/>
                  <a:r>
                    <a:rPr lang="en-US">
                      <a:solidFill>
                        <a:schemeClr val="bg1"/>
                      </a:solidFill>
                      <a:latin typeface="Arial" charset="0"/>
                    </a:rPr>
                    <a:t>NRaD</a:t>
                  </a:r>
                </a:p>
              </p:txBody>
            </p:sp>
            <p:pic>
              <p:nvPicPr>
                <p:cNvPr id="81948" name="Picture 28"/>
                <p:cNvPicPr>
                  <a:picLocks noChangeArrowheads="1"/>
                </p:cNvPicPr>
                <p:nvPr/>
              </p:nvPicPr>
              <p:blipFill>
                <a:blip r:embed="rId12" cstate="print"/>
                <a:srcRect/>
                <a:stretch>
                  <a:fillRect/>
                </a:stretch>
              </p:blipFill>
              <p:spPr bwMode="auto">
                <a:xfrm>
                  <a:off x="2924" y="3329"/>
                  <a:ext cx="1435" cy="809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81949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3816" y="3936"/>
                  <a:ext cx="510" cy="220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20807" tIns="10403" rIns="20807" bIns="10403" anchor="ctr"/>
                <a:lstStyle/>
                <a:p>
                  <a:pPr defTabSz="838200" eaLnBrk="0" hangingPunct="0"/>
                  <a:r>
                    <a:rPr lang="en-US">
                      <a:solidFill>
                        <a:schemeClr val="bg1"/>
                      </a:solidFill>
                      <a:latin typeface="Arial" charset="0"/>
                    </a:rPr>
                    <a:t>NRaD</a:t>
                  </a:r>
                </a:p>
              </p:txBody>
            </p:sp>
          </p:grpSp>
          <p:grpSp>
            <p:nvGrpSpPr>
              <p:cNvPr id="12" name="Group 30"/>
              <p:cNvGrpSpPr>
                <a:grpSpLocks/>
              </p:cNvGrpSpPr>
              <p:nvPr/>
            </p:nvGrpSpPr>
            <p:grpSpPr bwMode="auto">
              <a:xfrm>
                <a:off x="4605" y="2245"/>
                <a:ext cx="1127" cy="939"/>
                <a:chOff x="4605" y="2245"/>
                <a:chExt cx="1127" cy="939"/>
              </a:xfrm>
            </p:grpSpPr>
            <p:graphicFrame>
              <p:nvGraphicFramePr>
                <p:cNvPr id="81951" name="Object 31"/>
                <p:cNvGraphicFramePr>
                  <a:graphicFrameLocks noChangeAspect="1"/>
                </p:cNvGraphicFramePr>
                <p:nvPr/>
              </p:nvGraphicFramePr>
              <p:xfrm>
                <a:off x="4605" y="2245"/>
                <a:ext cx="1127" cy="913"/>
              </p:xfrm>
              <a:graphic>
                <a:graphicData uri="http://schemas.openxmlformats.org/presentationml/2006/ole">
                  <p:oleObj spid="_x0000_s1026" r:id="rId13" imgW="1409700" imgH="1200912" progId="Word.Picture.8">
                    <p:embed/>
                  </p:oleObj>
                </a:graphicData>
              </a:graphic>
            </p:graphicFrame>
            <p:sp>
              <p:nvSpPr>
                <p:cNvPr id="8195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609" y="3013"/>
                  <a:ext cx="1114" cy="1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20807" tIns="10403" rIns="20807" bIns="10403" anchor="ctr"/>
                <a:lstStyle/>
                <a:p>
                  <a:pPr defTabSz="838200" eaLnBrk="0" hangingPunct="0"/>
                  <a:r>
                    <a:rPr lang="en-US">
                      <a:solidFill>
                        <a:srgbClr val="CC3300"/>
                      </a:solidFill>
                      <a:latin typeface="Arial" charset="0"/>
                    </a:rPr>
                    <a:t>KRISO-KORDI</a:t>
                  </a:r>
                </a:p>
              </p:txBody>
            </p:sp>
          </p:grpSp>
          <p:grpSp>
            <p:nvGrpSpPr>
              <p:cNvPr id="13" name="Group 33"/>
              <p:cNvGrpSpPr>
                <a:grpSpLocks/>
              </p:cNvGrpSpPr>
              <p:nvPr/>
            </p:nvGrpSpPr>
            <p:grpSpPr bwMode="auto">
              <a:xfrm>
                <a:off x="1678" y="603"/>
                <a:ext cx="1810" cy="1091"/>
                <a:chOff x="1678" y="603"/>
                <a:chExt cx="1810" cy="1091"/>
              </a:xfrm>
            </p:grpSpPr>
            <p:pic>
              <p:nvPicPr>
                <p:cNvPr id="81954" name="Picture 34" descr="REMUS Dock">
                  <a:hlinkClick r:id="rId14" action="ppaction://program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r:link="rId16" cstate="print">
                  <a:lum bright="6000"/>
                </a:blip>
                <a:srcRect/>
                <a:stretch>
                  <a:fillRect/>
                </a:stretch>
              </p:blipFill>
              <p:spPr bwMode="auto">
                <a:xfrm>
                  <a:off x="1678" y="603"/>
                  <a:ext cx="1746" cy="1074"/>
                </a:xfrm>
                <a:prstGeom prst="rect">
                  <a:avLst/>
                </a:prstGeom>
                <a:noFill/>
              </p:spPr>
            </p:pic>
            <p:sp>
              <p:nvSpPr>
                <p:cNvPr id="81955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844" y="1473"/>
                  <a:ext cx="644" cy="22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20807" tIns="10403" rIns="20807" bIns="10403" anchor="ctr"/>
                <a:lstStyle/>
                <a:p>
                  <a:pPr defTabSz="838200" eaLnBrk="0" hangingPunct="0"/>
                  <a:r>
                    <a:rPr lang="en-US">
                      <a:solidFill>
                        <a:schemeClr val="bg1"/>
                      </a:solidFill>
                      <a:latin typeface="Arial" charset="0"/>
                    </a:rPr>
                    <a:t>REMUS</a:t>
                  </a:r>
                </a:p>
              </p:txBody>
            </p:sp>
          </p:grpSp>
        </p:grpSp>
      </p:grpSp>
      <p:grpSp>
        <p:nvGrpSpPr>
          <p:cNvPr id="14" name="Group 36"/>
          <p:cNvGrpSpPr>
            <a:grpSpLocks/>
          </p:cNvGrpSpPr>
          <p:nvPr/>
        </p:nvGrpSpPr>
        <p:grpSpPr bwMode="auto">
          <a:xfrm>
            <a:off x="142875" y="949325"/>
            <a:ext cx="2690813" cy="5619750"/>
            <a:chOff x="90" y="598"/>
            <a:chExt cx="1695" cy="3540"/>
          </a:xfrm>
        </p:grpSpPr>
        <p:grpSp>
          <p:nvGrpSpPr>
            <p:cNvPr id="15" name="Group 37"/>
            <p:cNvGrpSpPr>
              <a:grpSpLocks/>
            </p:cNvGrpSpPr>
            <p:nvPr/>
          </p:nvGrpSpPr>
          <p:grpSpPr bwMode="auto">
            <a:xfrm>
              <a:off x="90" y="598"/>
              <a:ext cx="1020" cy="3540"/>
              <a:chOff x="90" y="598"/>
              <a:chExt cx="1020" cy="3540"/>
            </a:xfrm>
          </p:grpSpPr>
          <p:pic>
            <p:nvPicPr>
              <p:cNvPr id="81958" name="Picture 38" descr="dock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 t="8888"/>
              <a:stretch>
                <a:fillRect/>
              </a:stretch>
            </p:blipFill>
            <p:spPr bwMode="auto">
              <a:xfrm>
                <a:off x="90" y="598"/>
                <a:ext cx="1020" cy="3540"/>
              </a:xfrm>
              <a:prstGeom prst="rect">
                <a:avLst/>
              </a:prstGeom>
              <a:noFill/>
            </p:spPr>
          </p:pic>
          <p:sp>
            <p:nvSpPr>
              <p:cNvPr id="81959" name="Text Box 39"/>
              <p:cNvSpPr txBox="1">
                <a:spLocks noChangeArrowheads="1"/>
              </p:cNvSpPr>
              <p:nvPr/>
            </p:nvSpPr>
            <p:spPr bwMode="auto">
              <a:xfrm>
                <a:off x="140" y="2706"/>
                <a:ext cx="510" cy="22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20807" tIns="10403" rIns="20807" bIns="10403" anchor="ctr"/>
              <a:lstStyle/>
              <a:p>
                <a:pPr defTabSz="838200" eaLnBrk="0" hangingPunct="0"/>
                <a:r>
                  <a:rPr lang="en-US">
                    <a:solidFill>
                      <a:srgbClr val="CC3300"/>
                    </a:solidFill>
                    <a:latin typeface="Arial" charset="0"/>
                  </a:rPr>
                  <a:t>WHOI</a:t>
                </a:r>
              </a:p>
            </p:txBody>
          </p:sp>
        </p:grpSp>
        <p:grpSp>
          <p:nvGrpSpPr>
            <p:cNvPr id="16" name="Group 40"/>
            <p:cNvGrpSpPr>
              <a:grpSpLocks/>
            </p:cNvGrpSpPr>
            <p:nvPr/>
          </p:nvGrpSpPr>
          <p:grpSpPr bwMode="auto">
            <a:xfrm>
              <a:off x="978" y="598"/>
              <a:ext cx="750" cy="1718"/>
              <a:chOff x="978" y="598"/>
              <a:chExt cx="750" cy="1718"/>
            </a:xfrm>
          </p:grpSpPr>
          <p:pic>
            <p:nvPicPr>
              <p:cNvPr id="81961" name="Picture 41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978" y="598"/>
                <a:ext cx="720" cy="1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1962" name="Text Box 42"/>
              <p:cNvSpPr txBox="1">
                <a:spLocks noChangeArrowheads="1"/>
              </p:cNvSpPr>
              <p:nvPr/>
            </p:nvSpPr>
            <p:spPr bwMode="auto">
              <a:xfrm>
                <a:off x="1218" y="2095"/>
                <a:ext cx="510" cy="22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20807" tIns="10403" rIns="20807" bIns="10403" anchor="ctr"/>
              <a:lstStyle/>
              <a:p>
                <a:pPr defTabSz="838200" eaLnBrk="0" hangingPunct="0"/>
                <a:r>
                  <a:rPr lang="en-US">
                    <a:solidFill>
                      <a:srgbClr val="C96705"/>
                    </a:solidFill>
                    <a:latin typeface="Arial" charset="0"/>
                  </a:rPr>
                  <a:t>WHOI</a:t>
                </a:r>
              </a:p>
            </p:txBody>
          </p:sp>
        </p:grpSp>
        <p:grpSp>
          <p:nvGrpSpPr>
            <p:cNvPr id="17" name="Group 43"/>
            <p:cNvGrpSpPr>
              <a:grpSpLocks/>
            </p:cNvGrpSpPr>
            <p:nvPr/>
          </p:nvGrpSpPr>
          <p:grpSpPr bwMode="auto">
            <a:xfrm>
              <a:off x="981" y="2367"/>
              <a:ext cx="804" cy="1764"/>
              <a:chOff x="981" y="2367"/>
              <a:chExt cx="804" cy="1764"/>
            </a:xfrm>
          </p:grpSpPr>
          <p:pic>
            <p:nvPicPr>
              <p:cNvPr id="81964" name="Picture 44" descr="http://www.dsl.whoi.edu/DSL/hanu/images/juicerartattached.jpg"/>
              <p:cNvPicPr>
                <a:picLocks noChangeAspect="1" noChangeArrowheads="1"/>
              </p:cNvPicPr>
              <p:nvPr/>
            </p:nvPicPr>
            <p:blipFill>
              <a:blip r:embed="rId19" r:link="rId20" cstate="print">
                <a:lum bright="-4000" contrast="4000"/>
              </a:blip>
              <a:srcRect/>
              <a:stretch>
                <a:fillRect/>
              </a:stretch>
            </p:blipFill>
            <p:spPr bwMode="auto">
              <a:xfrm>
                <a:off x="981" y="2367"/>
                <a:ext cx="722" cy="1764"/>
              </a:xfrm>
              <a:prstGeom prst="rect">
                <a:avLst/>
              </a:prstGeom>
              <a:noFill/>
            </p:spPr>
          </p:pic>
          <p:sp>
            <p:nvSpPr>
              <p:cNvPr id="81965" name="Text Box 45"/>
              <p:cNvSpPr txBox="1">
                <a:spLocks noChangeArrowheads="1"/>
              </p:cNvSpPr>
              <p:nvPr/>
            </p:nvSpPr>
            <p:spPr bwMode="auto">
              <a:xfrm>
                <a:off x="1275" y="3899"/>
                <a:ext cx="510" cy="22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none" lIns="20807" tIns="10403" rIns="20807" bIns="10403" anchor="ctr"/>
              <a:lstStyle/>
              <a:p>
                <a:pPr defTabSz="838200" eaLnBrk="0" hangingPunct="0"/>
                <a:r>
                  <a:rPr lang="en-US">
                    <a:solidFill>
                      <a:srgbClr val="CC3300"/>
                    </a:solidFill>
                    <a:latin typeface="Arial" charset="0"/>
                  </a:rPr>
                  <a:t>WHOI</a:t>
                </a:r>
              </a:p>
            </p:txBody>
          </p:sp>
        </p:grpSp>
      </p:grpSp>
      <p:grpSp>
        <p:nvGrpSpPr>
          <p:cNvPr id="18" name="Group 46"/>
          <p:cNvGrpSpPr>
            <a:grpSpLocks/>
          </p:cNvGrpSpPr>
          <p:nvPr/>
        </p:nvGrpSpPr>
        <p:grpSpPr bwMode="auto">
          <a:xfrm>
            <a:off x="6988175" y="5062538"/>
            <a:ext cx="2097088" cy="1512887"/>
            <a:chOff x="4402" y="3189"/>
            <a:chExt cx="1321" cy="953"/>
          </a:xfrm>
        </p:grpSpPr>
        <p:pic>
          <p:nvPicPr>
            <p:cNvPr id="81967" name="Picture 47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4402" y="3189"/>
              <a:ext cx="1321" cy="953"/>
            </a:xfrm>
            <a:prstGeom prst="rect">
              <a:avLst/>
            </a:prstGeom>
            <a:noFill/>
          </p:spPr>
        </p:pic>
        <p:sp>
          <p:nvSpPr>
            <p:cNvPr id="81968" name="Text Box 48"/>
            <p:cNvSpPr txBox="1">
              <a:spLocks noChangeArrowheads="1"/>
            </p:cNvSpPr>
            <p:nvPr/>
          </p:nvSpPr>
          <p:spPr bwMode="auto">
            <a:xfrm>
              <a:off x="4718" y="3555"/>
              <a:ext cx="772" cy="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20807" tIns="10403" rIns="20807" bIns="10403" anchor="ctr"/>
            <a:lstStyle/>
            <a:p>
              <a:pPr defTabSz="838200">
                <a:spcBef>
                  <a:spcPct val="50000"/>
                </a:spcBef>
              </a:pPr>
              <a:r>
                <a:rPr lang="en-US" sz="2000">
                  <a:solidFill>
                    <a:srgbClr val="CC3300"/>
                  </a:solidFill>
                  <a:latin typeface="Arial" charset="0"/>
                </a:rPr>
                <a:t>Kawasaki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Grp="1" noChangeAspect="1"/>
          </p:cNvGraphicFramePr>
          <p:nvPr/>
        </p:nvGraphicFramePr>
        <p:xfrm>
          <a:off x="304800" y="304800"/>
          <a:ext cx="876300" cy="457200"/>
        </p:xfrm>
        <a:graphic>
          <a:graphicData uri="http://schemas.openxmlformats.org/presentationml/2006/ole">
            <p:oleObj spid="_x0000_s2050" name="Picture" r:id="rId4" imgW="1749240" imgH="914400" progId="StaticMetafile">
              <p:embed/>
            </p:oleObj>
          </a:graphicData>
        </a:graphic>
      </p:graphicFrame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b="1" dirty="0" smtClean="0"/>
              <a:t>CONE DOCK w/ LRAUV</a:t>
            </a:r>
            <a:endParaRPr lang="en-US" dirty="0" smtClean="0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1600200" cy="41148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</p:txBody>
      </p:sp>
      <p:pic>
        <p:nvPicPr>
          <p:cNvPr id="7" name="Picture 6" descr="PB-ConeDock_UW_Docked1.JPG"/>
          <p:cNvPicPr>
            <a:picLocks noChangeAspect="1"/>
          </p:cNvPicPr>
          <p:nvPr/>
        </p:nvPicPr>
        <p:blipFill>
          <a:blip r:embed="rId5" cstate="print"/>
          <a:srcRect l="15657" t="15556" r="3636" b="11111"/>
          <a:stretch>
            <a:fillRect/>
          </a:stretch>
        </p:blipFill>
        <p:spPr>
          <a:xfrm>
            <a:off x="609600" y="990600"/>
            <a:ext cx="8153400" cy="5724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Homing Systems</a:t>
            </a:r>
            <a:br>
              <a:rPr lang="en-US" dirty="0"/>
            </a:br>
            <a:r>
              <a:rPr lang="en-US" sz="1800" dirty="0"/>
              <a:t>locate and guide the AUV precisely to the </a:t>
            </a:r>
            <a:r>
              <a:rPr lang="en-US" sz="1800" dirty="0" smtClean="0"/>
              <a:t>dock</a:t>
            </a:r>
            <a:endParaRPr lang="en-US" sz="1800" dirty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8534400" cy="5334000"/>
          </a:xfrm>
        </p:spPr>
        <p:txBody>
          <a:bodyPr/>
          <a:lstStyle/>
          <a:p>
            <a:r>
              <a:rPr lang="en-US" dirty="0"/>
              <a:t>Acoustic</a:t>
            </a:r>
          </a:p>
          <a:p>
            <a:pPr lvl="1"/>
            <a:r>
              <a:rPr lang="en-US" dirty="0"/>
              <a:t>Long range (+1km) ~2 deg </a:t>
            </a:r>
            <a:r>
              <a:rPr lang="en-US" dirty="0" err="1"/>
              <a:t>accy</a:t>
            </a:r>
            <a:r>
              <a:rPr lang="en-US" dirty="0"/>
              <a:t>., COTS avail.</a:t>
            </a:r>
          </a:p>
          <a:p>
            <a:pPr lvl="2"/>
            <a:r>
              <a:rPr lang="en-US" dirty="0"/>
              <a:t>USBL: LinkQuest, </a:t>
            </a:r>
            <a:r>
              <a:rPr lang="en-US" dirty="0" err="1"/>
              <a:t>Sonardyne</a:t>
            </a:r>
            <a:r>
              <a:rPr lang="en-US" dirty="0"/>
              <a:t>, </a:t>
            </a:r>
            <a:r>
              <a:rPr lang="en-US" dirty="0" err="1"/>
              <a:t>Sonatech</a:t>
            </a:r>
            <a:r>
              <a:rPr lang="en-US" dirty="0"/>
              <a:t> </a:t>
            </a:r>
          </a:p>
          <a:p>
            <a:pPr lvl="2"/>
            <a:r>
              <a:rPr lang="en-US" dirty="0" smtClean="0"/>
              <a:t>2 </a:t>
            </a:r>
            <a:r>
              <a:rPr lang="en-US" dirty="0"/>
              <a:t>Beacon </a:t>
            </a:r>
            <a:r>
              <a:rPr lang="en-US" dirty="0" smtClean="0"/>
              <a:t>SBL</a:t>
            </a:r>
            <a:r>
              <a:rPr lang="en-US" dirty="0"/>
              <a:t>, USBL on dock with </a:t>
            </a:r>
            <a:r>
              <a:rPr lang="en-US" dirty="0" smtClean="0"/>
              <a:t>modem, local LBL</a:t>
            </a:r>
            <a:endParaRPr lang="en-US" dirty="0"/>
          </a:p>
          <a:p>
            <a:r>
              <a:rPr lang="en-US" dirty="0"/>
              <a:t>Electro-Magnetic: </a:t>
            </a:r>
            <a:r>
              <a:rPr lang="en-US" sz="2400" dirty="0"/>
              <a:t>Heavy, short range ~30m</a:t>
            </a:r>
          </a:p>
          <a:p>
            <a:r>
              <a:rPr lang="en-US" dirty="0"/>
              <a:t>Optical: </a:t>
            </a:r>
            <a:r>
              <a:rPr lang="en-US" sz="2400" dirty="0"/>
              <a:t>short range, high update, water clarity/bio-fouling issues</a:t>
            </a:r>
          </a:p>
          <a:p>
            <a:endParaRPr lang="en-US" sz="2400" dirty="0"/>
          </a:p>
          <a:p>
            <a:pPr lvl="1"/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"/>
            <a:ext cx="8686800" cy="6248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Power Transfer</a:t>
            </a:r>
          </a:p>
          <a:p>
            <a:pPr lvl="1">
              <a:lnSpc>
                <a:spcPct val="90000"/>
              </a:lnSpc>
            </a:pPr>
            <a:r>
              <a:rPr lang="en-US" sz="1700" dirty="0" smtClean="0"/>
              <a:t>Direct </a:t>
            </a:r>
            <a:r>
              <a:rPr lang="en-US" sz="1700" dirty="0"/>
              <a:t>Connect </a:t>
            </a:r>
            <a:r>
              <a:rPr lang="en-US" sz="1600" dirty="0"/>
              <a:t>- </a:t>
            </a:r>
            <a:r>
              <a:rPr lang="en-US" sz="1500" dirty="0"/>
              <a:t>no efficiency losses; Uses AC or DC, very high power</a:t>
            </a:r>
          </a:p>
          <a:p>
            <a:pPr lvl="2">
              <a:lnSpc>
                <a:spcPct val="90000"/>
              </a:lnSpc>
            </a:pPr>
            <a:r>
              <a:rPr lang="en-US" sz="1500" dirty="0"/>
              <a:t>Could be combined with Data Transfer  </a:t>
            </a:r>
          </a:p>
          <a:p>
            <a:pPr lvl="2">
              <a:lnSpc>
                <a:spcPct val="90000"/>
              </a:lnSpc>
            </a:pPr>
            <a:r>
              <a:rPr lang="en-US" sz="1500" dirty="0" smtClean="0"/>
              <a:t>COTS available</a:t>
            </a:r>
            <a:endParaRPr lang="en-US" sz="1500" dirty="0"/>
          </a:p>
          <a:p>
            <a:pPr lvl="2">
              <a:lnSpc>
                <a:spcPct val="90000"/>
              </a:lnSpc>
            </a:pPr>
            <a:r>
              <a:rPr lang="en-US" sz="1500" dirty="0"/>
              <a:t> Long-term reliability issue on Dock side (</a:t>
            </a:r>
            <a:r>
              <a:rPr lang="en-US" sz="1500" dirty="0" smtClean="0"/>
              <a:t>1000 </a:t>
            </a:r>
            <a:r>
              <a:rPr lang="en-US" sz="1500" dirty="0"/>
              <a:t>cycles, 2 years</a:t>
            </a:r>
            <a:r>
              <a:rPr lang="en-US" sz="1500" dirty="0" smtClean="0"/>
              <a:t>)</a:t>
            </a:r>
          </a:p>
          <a:p>
            <a:pPr lvl="2">
              <a:lnSpc>
                <a:spcPct val="90000"/>
              </a:lnSpc>
            </a:pPr>
            <a:r>
              <a:rPr lang="en-US" sz="1500" dirty="0" smtClean="0"/>
              <a:t>Mechanically complex</a:t>
            </a:r>
            <a:endParaRPr lang="en-US" sz="1500" dirty="0"/>
          </a:p>
          <a:p>
            <a:pPr lvl="1">
              <a:lnSpc>
                <a:spcPct val="90000"/>
              </a:lnSpc>
            </a:pPr>
            <a:r>
              <a:rPr lang="en-US" sz="1700" dirty="0"/>
              <a:t>Inductive </a:t>
            </a:r>
            <a:r>
              <a:rPr lang="en-US" sz="1600" dirty="0"/>
              <a:t>- </a:t>
            </a:r>
            <a:r>
              <a:rPr lang="en-US" sz="1500" dirty="0"/>
              <a:t>Contact-less, high reliability </a:t>
            </a:r>
          </a:p>
          <a:p>
            <a:pPr lvl="2">
              <a:lnSpc>
                <a:spcPct val="90000"/>
              </a:lnSpc>
            </a:pPr>
            <a:r>
              <a:rPr lang="en-US" sz="1500" dirty="0"/>
              <a:t>Conversion to AC incurs efficiency losses between 10 and 30%</a:t>
            </a:r>
          </a:p>
          <a:p>
            <a:pPr lvl="2">
              <a:lnSpc>
                <a:spcPct val="90000"/>
              </a:lnSpc>
            </a:pPr>
            <a:r>
              <a:rPr lang="en-US" sz="1500" dirty="0" smtClean="0"/>
              <a:t>Electrically complex</a:t>
            </a:r>
            <a:endParaRPr lang="en-US" sz="1500" dirty="0"/>
          </a:p>
          <a:p>
            <a:pPr lvl="1">
              <a:lnSpc>
                <a:spcPct val="90000"/>
              </a:lnSpc>
            </a:pPr>
            <a:r>
              <a:rPr lang="en-US" sz="1700" dirty="0" smtClean="0"/>
              <a:t>Other</a:t>
            </a:r>
            <a:endParaRPr lang="en-US" sz="1700" dirty="0"/>
          </a:p>
          <a:p>
            <a:pPr lvl="2">
              <a:lnSpc>
                <a:spcPct val="90000"/>
              </a:lnSpc>
            </a:pPr>
            <a:r>
              <a:rPr lang="en-US" sz="1600" dirty="0"/>
              <a:t>Optical: Light to solar cells</a:t>
            </a:r>
          </a:p>
          <a:p>
            <a:pPr lvl="2">
              <a:lnSpc>
                <a:spcPct val="90000"/>
              </a:lnSpc>
            </a:pPr>
            <a:r>
              <a:rPr lang="en-US" sz="1600" dirty="0"/>
              <a:t>Mechanical: motor to </a:t>
            </a:r>
            <a:r>
              <a:rPr lang="en-US" sz="1600" dirty="0" smtClean="0"/>
              <a:t>generator</a:t>
            </a:r>
          </a:p>
          <a:p>
            <a:pPr lvl="2">
              <a:lnSpc>
                <a:spcPct val="90000"/>
              </a:lnSpc>
            </a:pPr>
            <a:endParaRPr lang="en-US" sz="1600" dirty="0"/>
          </a:p>
          <a:p>
            <a:pPr lvl="2">
              <a:lnSpc>
                <a:spcPct val="90000"/>
              </a:lnSpc>
            </a:pPr>
            <a:endParaRPr lang="en-US" sz="1600" dirty="0" smtClean="0"/>
          </a:p>
          <a:p>
            <a:pPr lvl="2">
              <a:lnSpc>
                <a:spcPct val="90000"/>
              </a:lnSpc>
              <a:buNone/>
            </a:pPr>
            <a:endParaRPr lang="en-US" sz="16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Data Transfer</a:t>
            </a:r>
          </a:p>
          <a:p>
            <a:pPr lvl="1">
              <a:lnSpc>
                <a:spcPct val="80000"/>
              </a:lnSpc>
            </a:pPr>
            <a:r>
              <a:rPr lang="en-US" sz="1700" dirty="0" smtClean="0"/>
              <a:t>Direct Connect</a:t>
            </a:r>
          </a:p>
          <a:p>
            <a:pPr lvl="2">
              <a:lnSpc>
                <a:spcPct val="80000"/>
              </a:lnSpc>
            </a:pPr>
            <a:r>
              <a:rPr lang="en-US" sz="1500" dirty="0" smtClean="0"/>
              <a:t>Combined with power</a:t>
            </a:r>
          </a:p>
          <a:p>
            <a:pPr lvl="1">
              <a:lnSpc>
                <a:spcPct val="80000"/>
              </a:lnSpc>
            </a:pPr>
            <a:r>
              <a:rPr lang="en-US" sz="1700" dirty="0" smtClean="0"/>
              <a:t>RF</a:t>
            </a:r>
          </a:p>
          <a:p>
            <a:pPr lvl="2">
              <a:lnSpc>
                <a:spcPct val="80000"/>
              </a:lnSpc>
            </a:pPr>
            <a:r>
              <a:rPr lang="en-US" sz="1500" dirty="0" smtClean="0"/>
              <a:t>Functional systems at 100kHz, 14 MHz, 433MHz </a:t>
            </a:r>
          </a:p>
          <a:p>
            <a:pPr lvl="3">
              <a:lnSpc>
                <a:spcPct val="80000"/>
              </a:lnSpc>
            </a:pPr>
            <a:r>
              <a:rPr lang="en-US" sz="1500" dirty="0" smtClean="0"/>
              <a:t>custom devices, too slow</a:t>
            </a:r>
          </a:p>
          <a:p>
            <a:pPr lvl="2">
              <a:lnSpc>
                <a:spcPct val="80000"/>
              </a:lnSpc>
            </a:pPr>
            <a:r>
              <a:rPr lang="en-US" sz="1500" dirty="0" smtClean="0"/>
              <a:t>2.4 GHz – 802.11 (</a:t>
            </a:r>
            <a:r>
              <a:rPr lang="en-US" sz="1500" dirty="0" err="1" smtClean="0"/>
              <a:t>WiFi</a:t>
            </a:r>
            <a:r>
              <a:rPr lang="en-US" sz="1500" dirty="0" smtClean="0"/>
              <a:t>)</a:t>
            </a:r>
          </a:p>
          <a:p>
            <a:pPr lvl="3">
              <a:lnSpc>
                <a:spcPct val="80000"/>
              </a:lnSpc>
            </a:pPr>
            <a:r>
              <a:rPr lang="en-US" sz="1500" dirty="0" smtClean="0"/>
              <a:t>Short range (&lt;5cm)</a:t>
            </a:r>
          </a:p>
          <a:p>
            <a:pPr lvl="3">
              <a:lnSpc>
                <a:spcPct val="80000"/>
              </a:lnSpc>
            </a:pPr>
            <a:r>
              <a:rPr lang="en-US" sz="1500" dirty="0" smtClean="0"/>
              <a:t>Custom antenna or antenna packaging</a:t>
            </a:r>
          </a:p>
          <a:p>
            <a:pPr lvl="1">
              <a:lnSpc>
                <a:spcPct val="80000"/>
              </a:lnSpc>
            </a:pPr>
            <a:r>
              <a:rPr lang="en-US" sz="1700" dirty="0" smtClean="0"/>
              <a:t>Inductive</a:t>
            </a:r>
          </a:p>
          <a:p>
            <a:pPr lvl="2">
              <a:lnSpc>
                <a:spcPct val="80000"/>
              </a:lnSpc>
            </a:pPr>
            <a:r>
              <a:rPr lang="en-US" sz="1500" dirty="0" smtClean="0"/>
              <a:t>COTS available, though slow</a:t>
            </a:r>
          </a:p>
          <a:p>
            <a:pPr lvl="2">
              <a:lnSpc>
                <a:spcPct val="80000"/>
              </a:lnSpc>
            </a:pPr>
            <a:endParaRPr lang="en-US" sz="1200" dirty="0" smtClean="0"/>
          </a:p>
          <a:p>
            <a:pPr lvl="1">
              <a:lnSpc>
                <a:spcPct val="80000"/>
              </a:lnSpc>
            </a:pPr>
            <a:r>
              <a:rPr lang="en-US" sz="1700" dirty="0" smtClean="0"/>
              <a:t>Optical</a:t>
            </a:r>
          </a:p>
          <a:p>
            <a:pPr lvl="2">
              <a:lnSpc>
                <a:spcPct val="80000"/>
              </a:lnSpc>
            </a:pPr>
            <a:r>
              <a:rPr lang="en-US" sz="1500" dirty="0" err="1" smtClean="0"/>
              <a:t>IrDa</a:t>
            </a:r>
            <a:r>
              <a:rPr lang="en-US" sz="1500" dirty="0" smtClean="0"/>
              <a:t> – up to 10 Mbps + </a:t>
            </a:r>
          </a:p>
          <a:p>
            <a:pPr lvl="3">
              <a:lnSpc>
                <a:spcPct val="80000"/>
              </a:lnSpc>
            </a:pPr>
            <a:r>
              <a:rPr lang="en-US" sz="1500" dirty="0" smtClean="0"/>
              <a:t>Susceptible to bio-fouling</a:t>
            </a:r>
          </a:p>
          <a:p>
            <a:pPr lvl="2">
              <a:lnSpc>
                <a:spcPct val="80000"/>
              </a:lnSpc>
            </a:pPr>
            <a:r>
              <a:rPr lang="en-US" sz="1500" dirty="0" smtClean="0"/>
              <a:t>Laser 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  <a:buFontTx/>
              <a:buNone/>
            </a:pPr>
            <a:endParaRPr lang="en-US" sz="2000" dirty="0"/>
          </a:p>
        </p:txBody>
      </p:sp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3" cstate="print"/>
          <a:srcRect r="16763"/>
          <a:stretch>
            <a:fillRect/>
          </a:stretch>
        </p:blipFill>
        <p:spPr bwMode="auto">
          <a:xfrm>
            <a:off x="7315200" y="-152400"/>
            <a:ext cx="103632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DSCN24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2590800"/>
            <a:ext cx="1447800" cy="11275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4800600"/>
            <a:ext cx="1847850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>
            <a:spLocks noChangeShapeType="1"/>
          </p:cNvSpPr>
          <p:nvPr/>
        </p:nvSpPr>
        <p:spPr bwMode="auto">
          <a:xfrm flipV="1">
            <a:off x="3921125" y="3716338"/>
            <a:ext cx="125413" cy="935037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777875" y="174625"/>
            <a:ext cx="7764463" cy="898525"/>
          </a:xfrm>
        </p:spPr>
        <p:txBody>
          <a:bodyPr/>
          <a:lstStyle/>
          <a:p>
            <a:r>
              <a:rPr lang="en-US" sz="4000" b="1"/>
              <a:t>Docking Behavior Sequence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47863" y="4144963"/>
            <a:ext cx="1566862" cy="1619250"/>
            <a:chOff x="441" y="2643"/>
            <a:chExt cx="987" cy="1020"/>
          </a:xfrm>
        </p:grpSpPr>
        <p:sp>
          <p:nvSpPr>
            <p:cNvPr id="26629" name="Line 5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0" name="Line 6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744663" y="3714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N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3508375" y="5510213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E</a:t>
            </a: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V="1">
            <a:off x="2890838" y="1963738"/>
            <a:ext cx="3800475" cy="2951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4" name="AutoShape 10"/>
          <p:cNvSpPr>
            <a:spLocks noChangeArrowheads="1"/>
          </p:cNvSpPr>
          <p:nvPr/>
        </p:nvSpPr>
        <p:spPr bwMode="auto">
          <a:xfrm>
            <a:off x="2773363" y="4805363"/>
            <a:ext cx="238125" cy="22225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995488" y="4373563"/>
            <a:ext cx="11572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Outer Marker</a:t>
            </a:r>
          </a:p>
          <a:p>
            <a:pPr eaLnBrk="0" hangingPunct="0"/>
            <a:r>
              <a:rPr lang="en-US" sz="1400"/>
              <a:t>Waypoint</a:t>
            </a:r>
            <a:endParaRPr lang="en-US" sz="2400"/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6753225" y="2052638"/>
            <a:ext cx="5699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Dock</a:t>
            </a:r>
            <a:endParaRPr lang="en-US" sz="2400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 rot="-18404658">
            <a:off x="5290344" y="2905919"/>
            <a:ext cx="581025" cy="573087"/>
            <a:chOff x="441" y="2643"/>
            <a:chExt cx="987" cy="1020"/>
          </a:xfrm>
        </p:grpSpPr>
        <p:sp>
          <p:nvSpPr>
            <p:cNvPr id="26638" name="Line 14"/>
            <p:cNvSpPr>
              <a:spLocks noChangeShapeType="1"/>
            </p:cNvSpPr>
            <p:nvPr/>
          </p:nvSpPr>
          <p:spPr bwMode="auto">
            <a:xfrm flipV="1">
              <a:off x="446" y="2643"/>
              <a:ext cx="0" cy="102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9" name="Line 15"/>
            <p:cNvSpPr>
              <a:spLocks noChangeShapeType="1"/>
            </p:cNvSpPr>
            <p:nvPr/>
          </p:nvSpPr>
          <p:spPr bwMode="auto">
            <a:xfrm>
              <a:off x="441" y="3653"/>
              <a:ext cx="987" cy="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40" name="Arc 16"/>
          <p:cNvSpPr>
            <a:spLocks/>
          </p:cNvSpPr>
          <p:nvPr/>
        </p:nvSpPr>
        <p:spPr bwMode="auto">
          <a:xfrm>
            <a:off x="1955800" y="3735388"/>
            <a:ext cx="1443038" cy="76676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2589213" y="3586163"/>
            <a:ext cx="7477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Bearing</a:t>
            </a:r>
            <a:endParaRPr lang="en-US" sz="2400"/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2708275" y="5853113"/>
            <a:ext cx="12842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Inertially Fixed</a:t>
            </a:r>
          </a:p>
          <a:p>
            <a:pPr eaLnBrk="0" hangingPunct="0"/>
            <a:r>
              <a:rPr lang="en-US" sz="1400"/>
              <a:t>Coordinates</a:t>
            </a:r>
            <a:endParaRPr lang="en-US" sz="2400"/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5486400" y="4495800"/>
            <a:ext cx="1295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Rotated Inertial</a:t>
            </a:r>
          </a:p>
          <a:p>
            <a:pPr eaLnBrk="0" hangingPunct="0"/>
            <a:r>
              <a:rPr lang="en-US" sz="1400"/>
              <a:t>Coordinates</a:t>
            </a:r>
            <a:endParaRPr lang="en-US" sz="2400"/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5492750" y="4225925"/>
            <a:ext cx="1857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Cross-Track Error: </a:t>
            </a:r>
            <a:r>
              <a:rPr lang="en-US" sz="1600" b="1" i="1"/>
              <a:t>y, v</a:t>
            </a:r>
            <a:endParaRPr lang="en-US" sz="2800" b="1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3927475" y="2419350"/>
            <a:ext cx="2798763" cy="2190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6646" name="AutoShape 22"/>
          <p:cNvCxnSpPr>
            <a:cxnSpLocks noChangeShapeType="1"/>
          </p:cNvCxnSpPr>
          <p:nvPr/>
        </p:nvCxnSpPr>
        <p:spPr bwMode="auto">
          <a:xfrm rot="5400000" flipH="1" flipV="1">
            <a:off x="3255963" y="4243388"/>
            <a:ext cx="307975" cy="1038225"/>
          </a:xfrm>
          <a:prstGeom prst="curvedConnector3">
            <a:avLst>
              <a:gd name="adj1" fmla="val 2783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26647" name="Arc 23"/>
          <p:cNvSpPr>
            <a:spLocks/>
          </p:cNvSpPr>
          <p:nvPr/>
        </p:nvSpPr>
        <p:spPr bwMode="auto">
          <a:xfrm>
            <a:off x="1982788" y="3197225"/>
            <a:ext cx="2016125" cy="7667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2673350" y="2928938"/>
            <a:ext cx="787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Heading</a:t>
            </a:r>
            <a:endParaRPr lang="en-US" sz="2400"/>
          </a:p>
        </p:txBody>
      </p:sp>
      <p:sp>
        <p:nvSpPr>
          <p:cNvPr id="26649" name="Freeform 25"/>
          <p:cNvSpPr>
            <a:spLocks/>
          </p:cNvSpPr>
          <p:nvPr/>
        </p:nvSpPr>
        <p:spPr bwMode="auto">
          <a:xfrm>
            <a:off x="5029200" y="3344863"/>
            <a:ext cx="477838" cy="1069975"/>
          </a:xfrm>
          <a:custGeom>
            <a:avLst/>
            <a:gdLst/>
            <a:ahLst/>
            <a:cxnLst>
              <a:cxn ang="0">
                <a:pos x="301" y="674"/>
              </a:cxn>
              <a:cxn ang="0">
                <a:pos x="19" y="547"/>
              </a:cxn>
              <a:cxn ang="0">
                <a:pos x="184" y="0"/>
              </a:cxn>
            </a:cxnLst>
            <a:rect l="0" t="0" r="r" b="b"/>
            <a:pathLst>
              <a:path w="301" h="674">
                <a:moveTo>
                  <a:pt x="301" y="674"/>
                </a:moveTo>
                <a:cubicBezTo>
                  <a:pt x="169" y="666"/>
                  <a:pt x="38" y="659"/>
                  <a:pt x="19" y="547"/>
                </a:cubicBezTo>
                <a:cubicBezTo>
                  <a:pt x="0" y="435"/>
                  <a:pt x="92" y="217"/>
                  <a:pt x="18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 rot="3185724">
            <a:off x="4611688" y="1560512"/>
            <a:ext cx="1423988" cy="588963"/>
            <a:chOff x="1758" y="935"/>
            <a:chExt cx="897" cy="371"/>
          </a:xfrm>
        </p:grpSpPr>
        <p:sp>
          <p:nvSpPr>
            <p:cNvPr id="26651" name="AutoShape 27"/>
            <p:cNvSpPr>
              <a:spLocks noChangeArrowheads="1"/>
            </p:cNvSpPr>
            <p:nvPr/>
          </p:nvSpPr>
          <p:spPr bwMode="auto">
            <a:xfrm rot="-334">
              <a:off x="1755" y="934"/>
              <a:ext cx="897" cy="371"/>
            </a:xfrm>
            <a:prstGeom prst="rightArrow">
              <a:avLst>
                <a:gd name="adj1" fmla="val 49861"/>
                <a:gd name="adj2" fmla="val 61721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2" name="Text Box 28"/>
            <p:cNvSpPr txBox="1">
              <a:spLocks noChangeArrowheads="1"/>
            </p:cNvSpPr>
            <p:nvPr/>
          </p:nvSpPr>
          <p:spPr bwMode="auto">
            <a:xfrm>
              <a:off x="1886" y="1028"/>
              <a:ext cx="4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400"/>
                <a:t>Current</a:t>
              </a:r>
              <a:endParaRPr lang="en-US" sz="2400"/>
            </a:p>
          </p:txBody>
        </p:sp>
      </p:grp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3516313" y="4849813"/>
            <a:ext cx="738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400"/>
              <a:t>Vehicle</a:t>
            </a:r>
            <a:endParaRPr lang="en-US" sz="2400"/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 rot="-5085985">
            <a:off x="3644900" y="4540250"/>
            <a:ext cx="582613" cy="138113"/>
            <a:chOff x="3224" y="2926"/>
            <a:chExt cx="819" cy="145"/>
          </a:xfrm>
        </p:grpSpPr>
        <p:sp>
          <p:nvSpPr>
            <p:cNvPr id="26655" name="Oval 31"/>
            <p:cNvSpPr>
              <a:spLocks noChangeArrowheads="1"/>
            </p:cNvSpPr>
            <p:nvPr/>
          </p:nvSpPr>
          <p:spPr bwMode="auto">
            <a:xfrm>
              <a:off x="3271" y="2926"/>
              <a:ext cx="772" cy="14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6" name="Rectangle 32"/>
            <p:cNvSpPr>
              <a:spLocks noChangeArrowheads="1"/>
            </p:cNvSpPr>
            <p:nvPr/>
          </p:nvSpPr>
          <p:spPr bwMode="auto">
            <a:xfrm>
              <a:off x="3224" y="2929"/>
              <a:ext cx="55" cy="140"/>
            </a:xfrm>
            <a:prstGeom prst="rect">
              <a:avLst/>
            </a:prstGeom>
            <a:solidFill>
              <a:srgbClr val="000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534988" y="1377950"/>
            <a:ext cx="3798887" cy="3556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58" name="Line 34"/>
          <p:cNvSpPr>
            <a:spLocks noChangeShapeType="1"/>
          </p:cNvSpPr>
          <p:nvPr/>
        </p:nvSpPr>
        <p:spPr bwMode="auto">
          <a:xfrm flipH="1">
            <a:off x="2933700" y="1852613"/>
            <a:ext cx="1306513" cy="283845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59" name="Text Box 35"/>
          <p:cNvSpPr txBox="1">
            <a:spLocks noChangeArrowheads="1"/>
          </p:cNvSpPr>
          <p:nvPr/>
        </p:nvSpPr>
        <p:spPr bwMode="auto">
          <a:xfrm>
            <a:off x="304800" y="1600200"/>
            <a:ext cx="327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eaLnBrk="0" hangingPunct="0">
              <a:buFontTx/>
              <a:buAutoNum type="arabicPeriod"/>
            </a:pPr>
            <a:r>
              <a:rPr lang="en-US" sz="2400"/>
              <a:t>Pure Pursuit Homing  &amp; Navigation Fix</a:t>
            </a:r>
          </a:p>
        </p:txBody>
      </p:sp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2209800" y="2438400"/>
            <a:ext cx="168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2. Waypoint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6096000" y="3048000"/>
            <a:ext cx="2738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2400"/>
              <a:t>3. Docking Control</a:t>
            </a:r>
          </a:p>
        </p:txBody>
      </p:sp>
      <p:grpSp>
        <p:nvGrpSpPr>
          <p:cNvPr id="6" name="Group 38"/>
          <p:cNvGrpSpPr>
            <a:grpSpLocks/>
          </p:cNvGrpSpPr>
          <p:nvPr/>
        </p:nvGrpSpPr>
        <p:grpSpPr bwMode="auto">
          <a:xfrm rot="3035565">
            <a:off x="6791325" y="1143000"/>
            <a:ext cx="641350" cy="920750"/>
            <a:chOff x="2400" y="1152"/>
            <a:chExt cx="576" cy="624"/>
          </a:xfrm>
        </p:grpSpPr>
        <p:grpSp>
          <p:nvGrpSpPr>
            <p:cNvPr id="7" name="Group 39"/>
            <p:cNvGrpSpPr>
              <a:grpSpLocks/>
            </p:cNvGrpSpPr>
            <p:nvPr/>
          </p:nvGrpSpPr>
          <p:grpSpPr bwMode="auto">
            <a:xfrm rot="10800000">
              <a:off x="2400" y="1152"/>
              <a:ext cx="576" cy="624"/>
              <a:chOff x="2640" y="1248"/>
              <a:chExt cx="765" cy="1248"/>
            </a:xfrm>
          </p:grpSpPr>
          <p:sp>
            <p:nvSpPr>
              <p:cNvPr id="26664" name="AutoShape 40"/>
              <p:cNvSpPr>
                <a:spLocks noChangeArrowheads="1"/>
              </p:cNvSpPr>
              <p:nvPr/>
            </p:nvSpPr>
            <p:spPr bwMode="auto">
              <a:xfrm>
                <a:off x="2640" y="1248"/>
                <a:ext cx="765" cy="576"/>
              </a:xfrm>
              <a:custGeom>
                <a:avLst/>
                <a:gdLst>
                  <a:gd name="G0" fmla="+- 6664 0 0"/>
                  <a:gd name="G1" fmla="+- 21600 0 6664"/>
                  <a:gd name="G2" fmla="*/ 6664 1 2"/>
                  <a:gd name="G3" fmla="+- 21600 0 G2"/>
                  <a:gd name="G4" fmla="+/ 6664 21600 2"/>
                  <a:gd name="G5" fmla="+/ G1 0 2"/>
                  <a:gd name="G6" fmla="*/ 21600 21600 6664"/>
                  <a:gd name="G7" fmla="*/ G6 1 2"/>
                  <a:gd name="G8" fmla="+- 21600 0 G7"/>
                  <a:gd name="G9" fmla="*/ 21600 1 2"/>
                  <a:gd name="G10" fmla="+- 6664 0 G9"/>
                  <a:gd name="G11" fmla="?: G10 G8 0"/>
                  <a:gd name="G12" fmla="?: G10 G7 21600"/>
                  <a:gd name="T0" fmla="*/ 18268 w 21600"/>
                  <a:gd name="T1" fmla="*/ 10800 h 21600"/>
                  <a:gd name="T2" fmla="*/ 10800 w 21600"/>
                  <a:gd name="T3" fmla="*/ 21600 h 21600"/>
                  <a:gd name="T4" fmla="*/ 3332 w 21600"/>
                  <a:gd name="T5" fmla="*/ 10800 h 21600"/>
                  <a:gd name="T6" fmla="*/ 10800 w 21600"/>
                  <a:gd name="T7" fmla="*/ 0 h 21600"/>
                  <a:gd name="T8" fmla="*/ 5132 w 21600"/>
                  <a:gd name="T9" fmla="*/ 5132 h 21600"/>
                  <a:gd name="T10" fmla="*/ 16468 w 21600"/>
                  <a:gd name="T11" fmla="*/ 1646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664" y="21600"/>
                    </a:lnTo>
                    <a:lnTo>
                      <a:pt x="14936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5" name="Rectangle 41"/>
              <p:cNvSpPr>
                <a:spLocks noChangeArrowheads="1"/>
              </p:cNvSpPr>
              <p:nvPr/>
            </p:nvSpPr>
            <p:spPr bwMode="auto">
              <a:xfrm>
                <a:off x="2880" y="1824"/>
                <a:ext cx="288" cy="67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666" name="Oval 42"/>
            <p:cNvSpPr>
              <a:spLocks noChangeArrowheads="1"/>
            </p:cNvSpPr>
            <p:nvPr/>
          </p:nvSpPr>
          <p:spPr bwMode="auto">
            <a:xfrm>
              <a:off x="2664" y="1728"/>
              <a:ext cx="48" cy="48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67" name="Freeform 43"/>
          <p:cNvSpPr>
            <a:spLocks/>
          </p:cNvSpPr>
          <p:nvPr/>
        </p:nvSpPr>
        <p:spPr bwMode="auto">
          <a:xfrm>
            <a:off x="3962400" y="4114800"/>
            <a:ext cx="304800" cy="228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4" y="48"/>
              </a:cxn>
              <a:cxn ang="0">
                <a:pos x="192" y="144"/>
              </a:cxn>
            </a:cxnLst>
            <a:rect l="0" t="0" r="r" b="b"/>
            <a:pathLst>
              <a:path w="192" h="144">
                <a:moveTo>
                  <a:pt x="0" y="0"/>
                </a:moveTo>
                <a:cubicBezTo>
                  <a:pt x="56" y="12"/>
                  <a:pt x="112" y="24"/>
                  <a:pt x="144" y="48"/>
                </a:cubicBezTo>
                <a:cubicBezTo>
                  <a:pt x="176" y="72"/>
                  <a:pt x="184" y="108"/>
                  <a:pt x="192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4017963" y="3810000"/>
            <a:ext cx="630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Symbol" pitchFamily="18" charset="2"/>
              </a:rPr>
              <a:t>-DY</a:t>
            </a:r>
          </a:p>
        </p:txBody>
      </p:sp>
      <p:sp>
        <p:nvSpPr>
          <p:cNvPr id="26669" name="Text Box 45"/>
          <p:cNvSpPr txBox="1">
            <a:spLocks noChangeArrowheads="1"/>
          </p:cNvSpPr>
          <p:nvPr/>
        </p:nvSpPr>
        <p:spPr bwMode="auto">
          <a:xfrm>
            <a:off x="4572000" y="5486400"/>
            <a:ext cx="2782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400"/>
              <a:t>4 states; </a:t>
            </a:r>
            <a:r>
              <a:rPr lang="en-US" sz="2400">
                <a:latin typeface="Symbol" pitchFamily="18" charset="2"/>
              </a:rPr>
              <a:t>DY</a:t>
            </a:r>
            <a:r>
              <a:rPr lang="en-US" sz="2400"/>
              <a:t>, </a:t>
            </a:r>
            <a:r>
              <a:rPr lang="en-US" sz="2400" i="1"/>
              <a:t>r, y, v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LRAUV_Docking_Assy-Nose.JPG"/>
          <p:cNvPicPr>
            <a:picLocks noChangeAspect="1"/>
          </p:cNvPicPr>
          <p:nvPr/>
        </p:nvPicPr>
        <p:blipFill>
          <a:blip r:embed="rId2" cstate="print"/>
          <a:srcRect t="7732" b="14777"/>
          <a:stretch>
            <a:fillRect/>
          </a:stretch>
        </p:blipFill>
        <p:spPr>
          <a:xfrm>
            <a:off x="3657600" y="1066800"/>
            <a:ext cx="5223164" cy="2872740"/>
          </a:xfrm>
          <a:prstGeom prst="rect">
            <a:avLst/>
          </a:prstGeom>
        </p:spPr>
      </p:pic>
      <p:pic>
        <p:nvPicPr>
          <p:cNvPr id="5" name="Picture 4" descr="LRAUV_Docking_Assy-Mech_Bottom.JPG"/>
          <p:cNvPicPr>
            <a:picLocks noChangeAspect="1"/>
          </p:cNvPicPr>
          <p:nvPr/>
        </p:nvPicPr>
        <p:blipFill>
          <a:blip r:embed="rId3" cstate="print"/>
          <a:srcRect l="9181" t="22222" r="5398" b="20000"/>
          <a:stretch>
            <a:fillRect/>
          </a:stretch>
        </p:blipFill>
        <p:spPr>
          <a:xfrm>
            <a:off x="3733800" y="3962400"/>
            <a:ext cx="5257800" cy="27480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346</Words>
  <Application>Microsoft Office PowerPoint</Application>
  <PresentationFormat>On-screen Show (4:3)</PresentationFormat>
  <Paragraphs>92</Paragraphs>
  <Slides>9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Office Theme</vt:lpstr>
      <vt:lpstr>Microsoft Word Picture</vt:lpstr>
      <vt:lpstr>Picture</vt:lpstr>
      <vt:lpstr>RASP AUV Docking</vt:lpstr>
      <vt:lpstr>AUV Docking</vt:lpstr>
      <vt:lpstr>Previous Docking Stations</vt:lpstr>
      <vt:lpstr>CONE DOCK w/ LRAUV</vt:lpstr>
      <vt:lpstr>Homing Systems locate and guide the AUV precisely to the dock</vt:lpstr>
      <vt:lpstr>Slide 6</vt:lpstr>
      <vt:lpstr>Slide 7</vt:lpstr>
      <vt:lpstr>Docking Behavior Sequence</vt:lpstr>
      <vt:lpstr>Slide 9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7</cp:revision>
  <dcterms:created xsi:type="dcterms:W3CDTF">2012-03-14T23:01:22Z</dcterms:created>
  <dcterms:modified xsi:type="dcterms:W3CDTF">2012-03-15T00:09:49Z</dcterms:modified>
</cp:coreProperties>
</file>