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65" r:id="rId3"/>
    <p:sldId id="272" r:id="rId4"/>
    <p:sldId id="261" r:id="rId5"/>
    <p:sldId id="273" r:id="rId6"/>
    <p:sldId id="274" r:id="rId7"/>
    <p:sldId id="260" r:id="rId8"/>
    <p:sldId id="271" r:id="rId9"/>
    <p:sldId id="268" r:id="rId10"/>
    <p:sldId id="269" r:id="rId11"/>
    <p:sldId id="270" r:id="rId12"/>
    <p:sldId id="279" r:id="rId13"/>
    <p:sldId id="280" r:id="rId14"/>
    <p:sldId id="263" r:id="rId15"/>
    <p:sldId id="266" r:id="rId16"/>
    <p:sldId id="267" r:id="rId17"/>
    <p:sldId id="275" r:id="rId18"/>
    <p:sldId id="281" r:id="rId19"/>
    <p:sldId id="278" r:id="rId20"/>
    <p:sldId id="276" r:id="rId21"/>
    <p:sldId id="277" r:id="rId22"/>
    <p:sldId id="26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58"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01A8BF-8B67-47C1-BCB7-9B5CCC7D4FDC}" type="datetimeFigureOut">
              <a:rPr lang="en-US" smtClean="0"/>
              <a:pPr/>
              <a:t>4/3/2012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03515D-9EAF-4B1B-88C1-A8BCDBFE3CF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03515D-9EAF-4B1B-88C1-A8BCDBFE3CF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DA1C848-66FD-4D22-8E15-BBC3909173A6}" type="slidenum">
              <a:rPr lang="en-US"/>
              <a:pPr/>
              <a:t>20</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endParaRPr lang="en-US" sz="1400" b="1"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2DA1C848-66FD-4D22-8E15-BBC3909173A6}" type="slidenum">
              <a:rPr lang="en-US"/>
              <a:pPr/>
              <a:t>21</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endParaRPr lang="en-US" sz="1400" b="1"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1C01E44-47ED-4C04-AD46-CC8960CE7D0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03515D-9EAF-4B1B-88C1-A8BCDBFE3CF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CF00A9-A045-4F79-9DDC-A6AB76285CF6}" type="datetimeFigureOut">
              <a:rPr lang="en-US" smtClean="0"/>
              <a:pPr/>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CF00A9-A045-4F79-9DDC-A6AB76285CF6}" type="datetimeFigureOut">
              <a:rPr lang="en-US" smtClean="0"/>
              <a:pPr/>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CF00A9-A045-4F79-9DDC-A6AB76285CF6}" type="datetimeFigureOut">
              <a:rPr lang="en-US" smtClean="0"/>
              <a:pPr/>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CF00A9-A045-4F79-9DDC-A6AB76285CF6}" type="datetimeFigureOut">
              <a:rPr lang="en-US" smtClean="0"/>
              <a:pPr/>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CF00A9-A045-4F79-9DDC-A6AB76285CF6}" type="datetimeFigureOut">
              <a:rPr lang="en-US" smtClean="0"/>
              <a:pPr/>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CF00A9-A045-4F79-9DDC-A6AB76285CF6}" type="datetimeFigureOut">
              <a:rPr lang="en-US" smtClean="0"/>
              <a:pPr/>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CF00A9-A045-4F79-9DDC-A6AB76285CF6}" type="datetimeFigureOut">
              <a:rPr lang="en-US" smtClean="0"/>
              <a:pPr/>
              <a:t>4/3/2012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CF00A9-A045-4F79-9DDC-A6AB76285CF6}" type="datetimeFigureOut">
              <a:rPr lang="en-US" smtClean="0"/>
              <a:pPr/>
              <a:t>4/3/2012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CF00A9-A045-4F79-9DDC-A6AB76285CF6}" type="datetimeFigureOut">
              <a:rPr lang="en-US" smtClean="0"/>
              <a:pPr/>
              <a:t>4/3/2012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CF00A9-A045-4F79-9DDC-A6AB76285CF6}" type="datetimeFigureOut">
              <a:rPr lang="en-US" smtClean="0"/>
              <a:pPr/>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CF00A9-A045-4F79-9DDC-A6AB76285CF6}" type="datetimeFigureOut">
              <a:rPr lang="en-US" smtClean="0"/>
              <a:pPr/>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D5918-DD21-400F-8112-3696055F86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CF00A9-A045-4F79-9DDC-A6AB76285CF6}" type="datetimeFigureOut">
              <a:rPr lang="en-US" smtClean="0"/>
              <a:pPr/>
              <a:t>4/3/2012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D5918-DD21-400F-8112-3696055F86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7.jpeg"/><Relationship Id="rId4" Type="http://schemas.openxmlformats.org/officeDocument/2006/relationships/oleObject" Target="../embeddings/oleObject8.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8.jpeg"/><Relationship Id="rId4" Type="http://schemas.openxmlformats.org/officeDocument/2006/relationships/oleObject" Target="../embeddings/oleObject9.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0.jpeg"/><Relationship Id="rId4"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p:spPr>
        <p:txBody>
          <a:bodyPr/>
          <a:lstStyle/>
          <a:p>
            <a:r>
              <a:rPr lang="en-US" smtClean="0"/>
              <a:t>March 22, 2012</a:t>
            </a:r>
          </a:p>
        </p:txBody>
      </p:sp>
      <p:sp>
        <p:nvSpPr>
          <p:cNvPr id="33795" name="Rectangle 2"/>
          <p:cNvSpPr>
            <a:spLocks noGrp="1" noChangeArrowheads="1"/>
          </p:cNvSpPr>
          <p:nvPr>
            <p:ph type="ctrTitle"/>
          </p:nvPr>
        </p:nvSpPr>
        <p:spPr bwMode="auto">
          <a:xfrm>
            <a:off x="228600" y="228600"/>
            <a:ext cx="8153400" cy="1828800"/>
          </a:xfrm>
          <a:solidFill>
            <a:srgbClr val="FFFFFF"/>
          </a:solidFill>
          <a:ln w="57150">
            <a:miter lim="800000"/>
            <a:headEnd/>
            <a:tailEnd/>
          </a:ln>
        </p:spPr>
        <p:txBody>
          <a:bodyPr vert="horz" wrap="square" lIns="91440" tIns="45720" rIns="91440" bIns="45720" numCol="1" anchor="t" anchorCtr="0" compatLnSpc="1">
            <a:prstTxWarp prst="textNoShape">
              <a:avLst/>
            </a:prstTxWarp>
          </a:bodyPr>
          <a:lstStyle/>
          <a:p>
            <a:r>
              <a:rPr lang="en-US" sz="4800" dirty="0" smtClean="0">
                <a:solidFill>
                  <a:srgbClr val="000066"/>
                </a:solidFill>
              </a:rPr>
              <a:t>Power Buoy AUV Docking</a:t>
            </a:r>
            <a:br>
              <a:rPr lang="en-US" sz="4800" dirty="0" smtClean="0">
                <a:solidFill>
                  <a:srgbClr val="000066"/>
                </a:solidFill>
              </a:rPr>
            </a:br>
            <a:r>
              <a:rPr lang="en-US" sz="4800" dirty="0" smtClean="0">
                <a:solidFill>
                  <a:srgbClr val="000066"/>
                </a:solidFill>
              </a:rPr>
              <a:t> Electrical Review</a:t>
            </a:r>
          </a:p>
        </p:txBody>
      </p:sp>
      <p:pic>
        <p:nvPicPr>
          <p:cNvPr id="33796" name="Picture 18" descr="PB-ConeDock_UW"/>
          <p:cNvPicPr>
            <a:picLocks noChangeAspect="1" noChangeArrowheads="1"/>
          </p:cNvPicPr>
          <p:nvPr/>
        </p:nvPicPr>
        <p:blipFill>
          <a:blip r:embed="rId4" cstate="print"/>
          <a:srcRect/>
          <a:stretch>
            <a:fillRect/>
          </a:stretch>
        </p:blipFill>
        <p:spPr bwMode="auto">
          <a:xfrm>
            <a:off x="3505200" y="2819400"/>
            <a:ext cx="4691063" cy="2971800"/>
          </a:xfrm>
          <a:prstGeom prst="rect">
            <a:avLst/>
          </a:prstGeom>
          <a:noFill/>
          <a:ln w="9525">
            <a:noFill/>
            <a:miter lim="800000"/>
            <a:headEnd/>
            <a:tailEnd/>
          </a:ln>
        </p:spPr>
      </p:pic>
      <p:graphicFrame>
        <p:nvGraphicFramePr>
          <p:cNvPr id="2050" name="Object 57"/>
          <p:cNvGraphicFramePr>
            <a:graphicFrameLocks noChangeAspect="1"/>
          </p:cNvGraphicFramePr>
          <p:nvPr/>
        </p:nvGraphicFramePr>
        <p:xfrm>
          <a:off x="228600" y="1863725"/>
          <a:ext cx="2608263" cy="4994275"/>
        </p:xfrm>
        <a:graphic>
          <a:graphicData uri="http://schemas.openxmlformats.org/presentationml/2006/ole">
            <p:oleObj spid="_x0000_s2050" name="Visio" r:id="rId5" imgW="3555009" imgH="6801408" progId="Visio.Drawing.11">
              <p:embed/>
            </p:oleObj>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AUV Dock Subsea Electronics</a:t>
            </a:r>
            <a:endParaRPr lang="en-US" dirty="0"/>
          </a:p>
        </p:txBody>
      </p:sp>
      <p:graphicFrame>
        <p:nvGraphicFramePr>
          <p:cNvPr id="23554" name="Object 2"/>
          <p:cNvGraphicFramePr>
            <a:graphicFrameLocks noChangeAspect="1"/>
          </p:cNvGraphicFramePr>
          <p:nvPr/>
        </p:nvGraphicFramePr>
        <p:xfrm>
          <a:off x="381000" y="1117600"/>
          <a:ext cx="8610600" cy="5740400"/>
        </p:xfrm>
        <a:graphic>
          <a:graphicData uri="http://schemas.openxmlformats.org/presentationml/2006/ole">
            <p:oleObj spid="_x0000_s23554" name="Acrobat Document" r:id="rId4" imgW="32892480" imgH="21980160" progId="AcroExch.Document.7">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AUV Connector (ODI) Interlock Relay</a:t>
            </a:r>
            <a:endParaRPr lang="en-US" dirty="0"/>
          </a:p>
        </p:txBody>
      </p:sp>
      <p:sp>
        <p:nvSpPr>
          <p:cNvPr id="3" name="Content Placeholder 2"/>
          <p:cNvSpPr>
            <a:spLocks noGrp="1"/>
          </p:cNvSpPr>
          <p:nvPr>
            <p:ph idx="1"/>
          </p:nvPr>
        </p:nvSpPr>
        <p:spPr/>
        <p:txBody>
          <a:bodyPr/>
          <a:lstStyle/>
          <a:p>
            <a:endParaRPr lang="en-US"/>
          </a:p>
        </p:txBody>
      </p:sp>
      <p:graphicFrame>
        <p:nvGraphicFramePr>
          <p:cNvPr id="21506" name="Object 2"/>
          <p:cNvGraphicFramePr>
            <a:graphicFrameLocks noChangeAspect="1"/>
          </p:cNvGraphicFramePr>
          <p:nvPr/>
        </p:nvGraphicFramePr>
        <p:xfrm>
          <a:off x="990600" y="1028700"/>
          <a:ext cx="7543800" cy="5829300"/>
        </p:xfrm>
        <a:graphic>
          <a:graphicData uri="http://schemas.openxmlformats.org/presentationml/2006/ole">
            <p:oleObj spid="_x0000_s21506" name="Acrobat Document" r:id="rId4" imgW="10050480" imgH="7784640" progId="AcroExch.Document.7">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Power Budget and Power Supply Sizing</a:t>
            </a:r>
            <a:endParaRPr lang="en-US" dirty="0"/>
          </a:p>
        </p:txBody>
      </p:sp>
      <p:graphicFrame>
        <p:nvGraphicFramePr>
          <p:cNvPr id="4" name="Content Placeholder 3"/>
          <p:cNvGraphicFramePr>
            <a:graphicFrameLocks noGrp="1"/>
          </p:cNvGraphicFramePr>
          <p:nvPr>
            <p:ph idx="1"/>
          </p:nvPr>
        </p:nvGraphicFramePr>
        <p:xfrm>
          <a:off x="2057400" y="762000"/>
          <a:ext cx="4876801" cy="5638790"/>
        </p:xfrm>
        <a:graphic>
          <a:graphicData uri="http://schemas.openxmlformats.org/drawingml/2006/table">
            <a:tbl>
              <a:tblPr/>
              <a:tblGrid>
                <a:gridCol w="790633"/>
                <a:gridCol w="326967"/>
                <a:gridCol w="393469"/>
                <a:gridCol w="465513"/>
                <a:gridCol w="465513"/>
                <a:gridCol w="376844"/>
                <a:gridCol w="376844"/>
                <a:gridCol w="371302"/>
                <a:gridCol w="437804"/>
                <a:gridCol w="443345"/>
                <a:gridCol w="428567"/>
              </a:tblGrid>
              <a:tr h="97000">
                <a:tc gridSpan="5">
                  <a:txBody>
                    <a:bodyPr/>
                    <a:lstStyle/>
                    <a:p>
                      <a:pPr algn="l" fontAlgn="b"/>
                      <a:r>
                        <a:rPr lang="en-US" sz="500" b="0" i="0" u="none" strike="noStrike">
                          <a:latin typeface="Arial"/>
                        </a:rPr>
                        <a:t>Normal Operation - No Subsea Electronics, just radio cycling on/off</a:t>
                      </a:r>
                    </a:p>
                  </a:txBody>
                  <a:tcPr marL="4530" marR="4530" marT="45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r>
              <a:tr h="97000">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r>
              <a:tr h="179637">
                <a:tc>
                  <a:txBody>
                    <a:bodyPr/>
                    <a:lstStyle/>
                    <a:p>
                      <a:pPr algn="l" fontAlgn="b"/>
                      <a:r>
                        <a:rPr lang="en-US" sz="400" b="1" i="0" u="none" strike="noStrike">
                          <a:latin typeface="Arial"/>
                        </a:rPr>
                        <a:t>Instrument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Min/event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Events/day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days/week</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Current (A)</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Voltage (v)</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Watts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Op.</a:t>
                      </a:r>
                      <a:br>
                        <a:rPr lang="en-US" sz="400" b="1" i="0" u="none" strike="noStrike">
                          <a:latin typeface="Arial"/>
                        </a:rPr>
                      </a:br>
                      <a:r>
                        <a:rPr lang="en-US" sz="400" b="1" i="0" u="none" strike="noStrike">
                          <a:latin typeface="Arial"/>
                        </a:rPr>
                        <a:t> Time (hr)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a:t>
                      </a:r>
                      <a:br>
                        <a:rPr lang="en-US" sz="400" b="1" i="0" u="none" strike="noStrike">
                          <a:latin typeface="Arial"/>
                        </a:rPr>
                      </a:br>
                      <a:r>
                        <a:rPr lang="en-US" sz="400" b="1" i="0" u="none" strike="noStrike">
                          <a:latin typeface="Arial"/>
                        </a:rPr>
                        <a:t>Power (A-h)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a:t>
                      </a:r>
                      <a:br>
                        <a:rPr lang="en-US" sz="400" b="1" i="0" u="none" strike="noStrike">
                          <a:latin typeface="Arial"/>
                        </a:rPr>
                      </a:br>
                      <a:r>
                        <a:rPr lang="en-US" sz="400" b="1" i="0" u="none" strike="noStrike">
                          <a:latin typeface="Arial"/>
                        </a:rPr>
                        <a:t>Energy (W-h)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 of </a:t>
                      </a:r>
                      <a:br>
                        <a:rPr lang="en-US" sz="400" b="1" i="0" u="none" strike="noStrike">
                          <a:latin typeface="Arial"/>
                        </a:rPr>
                      </a:br>
                      <a:r>
                        <a:rPr lang="en-US" sz="400" b="1" i="0" u="none" strike="noStrike">
                          <a:latin typeface="Arial"/>
                        </a:rPr>
                        <a:t> total energy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84">
                <a:tc>
                  <a:txBody>
                    <a:bodyPr/>
                    <a:lstStyle/>
                    <a:p>
                      <a:pPr algn="l" fontAlgn="b"/>
                      <a:r>
                        <a:rPr lang="en-US" sz="400" b="1" i="0" u="none" strike="noStrike">
                          <a:latin typeface="Arial"/>
                        </a:rPr>
                        <a:t>Buoy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Esteem Radio</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10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12.00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-3.33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-80.00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Web  Relay comms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-11.76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-282.24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76.43%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Esteem radio</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10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-0.29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-7.04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1.91%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540">
                <a:tc>
                  <a:txBody>
                    <a:bodyPr/>
                    <a:lstStyle/>
                    <a:p>
                      <a:pPr algn="l" fontAlgn="b"/>
                      <a:r>
                        <a:rPr lang="en-US" sz="400" b="1" i="0" u="none" strike="noStrike">
                          <a:latin typeface="Arial"/>
                        </a:rPr>
                        <a:t>Solar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194">
                <a:tc>
                  <a:txBody>
                    <a:bodyPr/>
                    <a:lstStyle/>
                    <a:p>
                      <a:pPr algn="l" fontAlgn="b"/>
                      <a:r>
                        <a:rPr lang="en-US" sz="400" b="0" i="0" u="none" strike="noStrike">
                          <a:latin typeface="Arial"/>
                        </a:rPr>
                        <a:t>four 20watt panels derated 90%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0.33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7.92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55.44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540">
                <a:tc>
                  <a:txBody>
                    <a:bodyPr/>
                    <a:lstStyle/>
                    <a:p>
                      <a:pPr algn="l" fontAlgn="b"/>
                      <a:r>
                        <a:rPr lang="en-US" sz="400" b="1" i="0" u="none" strike="noStrike">
                          <a:latin typeface="Arial"/>
                        </a:rPr>
                        <a:t>Total</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349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40.05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-369.28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100.00%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97000">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latin typeface="Arial"/>
                      </a:endParaRPr>
                    </a:p>
                  </a:txBody>
                  <a:tcPr marL="4530" marR="4530" marT="4530" marB="0" anchor="b">
                    <a:lnL>
                      <a:noFill/>
                    </a:lnL>
                    <a:lnR>
                      <a:noFill/>
                    </a:lnR>
                    <a:lnT w="6350" cap="flat" cmpd="sng" algn="ctr">
                      <a:solidFill>
                        <a:srgbClr val="000000"/>
                      </a:solidFill>
                      <a:prstDash val="solid"/>
                      <a:round/>
                      <a:headEnd type="none" w="med" len="med"/>
                      <a:tailEnd type="none" w="med" len="med"/>
                    </a:lnT>
                    <a:lnB>
                      <a:noFill/>
                    </a:lnB>
                  </a:tcPr>
                </a:tc>
              </a:tr>
              <a:tr h="97000">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r>
              <a:tr h="97000">
                <a:tc gridSpan="2">
                  <a:txBody>
                    <a:bodyPr/>
                    <a:lstStyle/>
                    <a:p>
                      <a:pPr algn="l" fontAlgn="b"/>
                      <a:r>
                        <a:rPr lang="en-US" sz="500" b="0" i="0" u="none" strike="noStrike">
                          <a:latin typeface="Arial"/>
                        </a:rPr>
                        <a:t>With Subsea Electronics on</a:t>
                      </a:r>
                    </a:p>
                  </a:txBody>
                  <a:tcPr marL="4530" marR="4530" marT="4530" marB="0" anchor="b">
                    <a:lnL>
                      <a:noFill/>
                    </a:lnL>
                    <a:lnR>
                      <a:noFill/>
                    </a:lnR>
                    <a:lnT>
                      <a:noFill/>
                    </a:lnT>
                    <a:lnB>
                      <a:noFill/>
                    </a:lnB>
                  </a:tcPr>
                </a:tc>
                <a:tc hMerge="1">
                  <a:txBody>
                    <a:bodyPr/>
                    <a:lstStyle/>
                    <a:p>
                      <a:endParaRPr lang="en-US"/>
                    </a:p>
                  </a:txBody>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c>
                  <a:txBody>
                    <a:bodyPr/>
                    <a:lstStyle/>
                    <a:p>
                      <a:pPr algn="l" fontAlgn="b"/>
                      <a:endParaRPr lang="en-US" sz="500" b="0" i="0" u="none" strike="noStrike">
                        <a:latin typeface="Arial"/>
                      </a:endParaRPr>
                    </a:p>
                  </a:txBody>
                  <a:tcPr marL="4530" marR="4530" marT="4530" marB="0" anchor="b">
                    <a:lnL>
                      <a:noFill/>
                    </a:lnL>
                    <a:lnR>
                      <a:noFill/>
                    </a:lnR>
                    <a:lnT>
                      <a:noFill/>
                    </a:lnT>
                    <a:lnB>
                      <a:noFill/>
                    </a:lnB>
                  </a:tcPr>
                </a:tc>
              </a:tr>
              <a:tr h="97000">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500" b="0" i="0" u="none" strike="noStrike">
                        <a:latin typeface="Arial"/>
                      </a:endParaRPr>
                    </a:p>
                  </a:txBody>
                  <a:tcPr marL="4530" marR="4530" marT="4530" marB="0" anchor="b">
                    <a:lnL>
                      <a:noFill/>
                    </a:lnL>
                    <a:lnR>
                      <a:noFill/>
                    </a:lnR>
                    <a:lnT>
                      <a:noFill/>
                    </a:lnT>
                    <a:lnB w="6350" cap="flat" cmpd="sng" algn="ctr">
                      <a:solidFill>
                        <a:srgbClr val="000000"/>
                      </a:solidFill>
                      <a:prstDash val="solid"/>
                      <a:round/>
                      <a:headEnd type="none" w="med" len="med"/>
                      <a:tailEnd type="none" w="med" len="med"/>
                    </a:lnB>
                  </a:tcPr>
                </a:tc>
              </a:tr>
              <a:tr h="179637">
                <a:tc>
                  <a:txBody>
                    <a:bodyPr/>
                    <a:lstStyle/>
                    <a:p>
                      <a:pPr algn="l" fontAlgn="b"/>
                      <a:r>
                        <a:rPr lang="en-US" sz="400" b="1" i="0" u="none" strike="noStrike">
                          <a:latin typeface="Arial"/>
                        </a:rPr>
                        <a:t>Instrument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Min/event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Events/day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days/week</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Current (A)</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Voltage (v)</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Watts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Op.</a:t>
                      </a:r>
                      <a:br>
                        <a:rPr lang="en-US" sz="400" b="1" i="0" u="none" strike="noStrike">
                          <a:latin typeface="Arial"/>
                        </a:rPr>
                      </a:br>
                      <a:r>
                        <a:rPr lang="en-US" sz="400" b="1" i="0" u="none" strike="noStrike">
                          <a:latin typeface="Arial"/>
                        </a:rPr>
                        <a:t> Time (hr)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a:t>
                      </a:r>
                      <a:br>
                        <a:rPr lang="en-US" sz="400" b="1" i="0" u="none" strike="noStrike">
                          <a:latin typeface="Arial"/>
                        </a:rPr>
                      </a:br>
                      <a:r>
                        <a:rPr lang="en-US" sz="400" b="1" i="0" u="none" strike="noStrike">
                          <a:latin typeface="Arial"/>
                        </a:rPr>
                        <a:t>Power (A-h)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Total </a:t>
                      </a:r>
                      <a:br>
                        <a:rPr lang="en-US" sz="400" b="1" i="0" u="none" strike="noStrike">
                          <a:latin typeface="Arial"/>
                        </a:rPr>
                      </a:br>
                      <a:r>
                        <a:rPr lang="en-US" sz="400" b="1" i="0" u="none" strike="noStrike">
                          <a:latin typeface="Arial"/>
                        </a:rPr>
                        <a:t>Energy (W-h)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1" i="0" u="none" strike="noStrike">
                          <a:latin typeface="Arial"/>
                        </a:rPr>
                        <a:t>% of </a:t>
                      </a:r>
                      <a:br>
                        <a:rPr lang="en-US" sz="400" b="1" i="0" u="none" strike="noStrike">
                          <a:latin typeface="Arial"/>
                        </a:rPr>
                      </a:br>
                      <a:r>
                        <a:rPr lang="en-US" sz="400" b="1" i="0" u="none" strike="noStrike">
                          <a:latin typeface="Arial"/>
                        </a:rPr>
                        <a:t> total energy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84">
                <a:tc>
                  <a:txBody>
                    <a:bodyPr/>
                    <a:lstStyle/>
                    <a:p>
                      <a:pPr algn="l" fontAlgn="b"/>
                      <a:r>
                        <a:rPr lang="en-US" sz="400" b="1" i="0" u="none" strike="noStrike">
                          <a:latin typeface="Arial"/>
                        </a:rPr>
                        <a:t>Buoy</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Esteem Radio</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12.00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12.19%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Ethernet Switch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2.16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-43.20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Web  Relay  Comms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-1.40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-33.60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1.71%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Esteem radio</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PS 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PS 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Ethernet and DSL</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5 v P/S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GFI</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0.083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1.99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-39.84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300 vdc P/S (2)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10.56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-8.80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-211.20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10.73%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GFI sensor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0.0125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300.00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3.75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-0.25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3.81%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Patton DSL Modem</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C09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5.08%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Web  Relay Comms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-1.40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-33.60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1.71%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Acoustic Modem</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Serial Server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18.5V PS enable</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Light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copper shutter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camera</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HPU</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Relay ODI interlock</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300/24 vdc P/S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15.12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-9.45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-226.80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11.52%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300/18.5 vdc P/S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27.00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-2.25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0.11%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24/5 vdc P/S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0.044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1.06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-15.84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24/12 vdc P/S</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0.13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3.12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-1.95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-46.80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2.38%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Filter module</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4.50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-0.23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-67.50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3.43%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Patton DSL Modem</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-75.00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3.81%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Camera</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0.56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6.72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-8.40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5.12%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Serial Server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0.166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3.98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-59.76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3.03%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Ethernet Switch</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2.16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-1.35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-32.40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1.65%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shutter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ODI interlock board</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1.92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-28.80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1.46%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AUV Charge</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2.16</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-0.18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-4.32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0.22%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Light</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40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84.00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-11.67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-280.00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14.22%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0" i="0" u="none" strike="noStrike">
                          <a:latin typeface="Arial"/>
                        </a:rPr>
                        <a:t>HPU</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400" b="0" i="0" u="none" strike="noStrike">
                          <a:latin typeface="Arial"/>
                        </a:rPr>
                        <a:t>1</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48.00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-0.83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1.02%</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000">
                <a:tc>
                  <a:txBody>
                    <a:bodyPr/>
                    <a:lstStyle/>
                    <a:p>
                      <a:pPr algn="l" fontAlgn="b"/>
                      <a:r>
                        <a:rPr lang="en-US" sz="400" b="1" i="0" u="none" strike="noStrike">
                          <a:latin typeface="Arial"/>
                        </a:rPr>
                        <a:t>Solar</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194">
                <a:tc>
                  <a:txBody>
                    <a:bodyPr/>
                    <a:lstStyle/>
                    <a:p>
                      <a:pPr algn="l" fontAlgn="b"/>
                      <a:r>
                        <a:rPr lang="en-US" sz="400" b="0" i="0" u="none" strike="noStrike">
                          <a:latin typeface="Arial"/>
                        </a:rPr>
                        <a:t>four 40watt panels derated 90%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7</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0.65</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24</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500" b="0" i="0" u="none" strike="noStrike">
                          <a:latin typeface="Arial"/>
                        </a:rPr>
                        <a:t>15.60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a:latin typeface="Arial"/>
                        </a:rPr>
                        <a:t>168</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400" b="0" i="0" u="none" strike="noStrike" dirty="0">
                          <a:latin typeface="Arial"/>
                        </a:rPr>
                        <a:t>109.20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540">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540">
                <a:tc>
                  <a:txBody>
                    <a:bodyPr/>
                    <a:lstStyle/>
                    <a:p>
                      <a:pPr algn="l" fontAlgn="b"/>
                      <a:r>
                        <a:rPr lang="en-US" sz="400" b="1" i="0" u="none" strike="noStrike">
                          <a:latin typeface="Arial"/>
                        </a:rPr>
                        <a:t>Total</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l" fontAlgn="b"/>
                      <a:r>
                        <a:rPr lang="en-US" sz="400" b="1" i="0" u="none" strike="noStrike">
                          <a:latin typeface="Arial"/>
                        </a:rPr>
                        <a:t> </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689</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0.80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a:latin typeface="Arial"/>
                        </a:rPr>
                        <a:t>-1969.03</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r" fontAlgn="b"/>
                      <a:r>
                        <a:rPr lang="en-US" sz="400" b="1" i="0" u="none" strike="noStrike" dirty="0">
                          <a:latin typeface="Arial"/>
                        </a:rPr>
                        <a:t>100.00%</a:t>
                      </a:r>
                    </a:p>
                  </a:txBody>
                  <a:tcPr marL="4530" marR="4530" marT="4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Submerged batteries in Phase 1 mooring</a:t>
            </a:r>
          </a:p>
          <a:p>
            <a:r>
              <a:rPr lang="en-US" dirty="0" smtClean="0"/>
              <a:t>High voltage power transmission – shorts and safety </a:t>
            </a:r>
          </a:p>
          <a:p>
            <a:r>
              <a:rPr lang="en-US" dirty="0" smtClean="0"/>
              <a:t>High speed telemetry over un-twisted/un-shielded wires in a shared bundle with power transmission</a:t>
            </a:r>
          </a:p>
          <a:p>
            <a:pPr lvl="1"/>
            <a:r>
              <a:rPr lang="en-US" sz="2400" dirty="0" smtClean="0"/>
              <a:t>Trouble with Mock Dock, new Patton modems work on MARs and have been tested in the lab</a:t>
            </a:r>
          </a:p>
          <a:p>
            <a:r>
              <a:rPr lang="en-US" dirty="0" smtClean="0"/>
              <a:t>Radio telemetry interference (RF and environmental)</a:t>
            </a:r>
          </a:p>
          <a:p>
            <a:pPr lvl="2"/>
            <a:r>
              <a:rPr lang="en-US" dirty="0" smtClean="0"/>
              <a:t> Existing radio works, Cellular link is untested</a:t>
            </a:r>
          </a:p>
          <a:p>
            <a:r>
              <a:rPr lang="en-US" dirty="0" smtClean="0"/>
              <a:t>ODI connector</a:t>
            </a:r>
          </a:p>
          <a:p>
            <a:pPr lvl="2"/>
            <a:r>
              <a:rPr lang="en-US" dirty="0" smtClean="0"/>
              <a:t> complicated design with some history of issues but mature design</a:t>
            </a:r>
          </a:p>
          <a:p>
            <a:r>
              <a:rPr lang="en-US" dirty="0" smtClean="0"/>
              <a:t>Power budget </a:t>
            </a:r>
          </a:p>
          <a:p>
            <a:pPr lvl="1"/>
            <a:r>
              <a:rPr lang="en-US" dirty="0" smtClean="0"/>
              <a:t>May want to use light/video and charging more than is supported</a:t>
            </a:r>
          </a:p>
          <a:p>
            <a:endParaRPr lang="en-US" dirty="0" smtClean="0"/>
          </a:p>
          <a:p>
            <a:endParaRPr lang="en-US" dirty="0" smtClean="0"/>
          </a:p>
          <a:p>
            <a:endParaRPr lang="en-US" dirty="0"/>
          </a:p>
        </p:txBody>
      </p:sp>
      <p:sp>
        <p:nvSpPr>
          <p:cNvPr id="4" name="TextBox 3"/>
          <p:cNvSpPr txBox="1"/>
          <p:nvPr/>
        </p:nvSpPr>
        <p:spPr>
          <a:xfrm>
            <a:off x="1219200" y="152400"/>
            <a:ext cx="7086600" cy="769441"/>
          </a:xfrm>
          <a:prstGeom prst="rect">
            <a:avLst/>
          </a:prstGeom>
          <a:noFill/>
        </p:spPr>
        <p:txBody>
          <a:bodyPr wrap="square" rtlCol="0">
            <a:spAutoFit/>
          </a:bodyPr>
          <a:lstStyle/>
          <a:p>
            <a:r>
              <a:rPr lang="en-US" sz="4400" dirty="0" smtClean="0"/>
              <a:t>High Risk Elements - Electrical</a:t>
            </a:r>
            <a:endParaRPr lang="en-US" sz="4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
            <a:ext cx="7086600" cy="769441"/>
          </a:xfrm>
          <a:prstGeom prst="rect">
            <a:avLst/>
          </a:prstGeom>
          <a:noFill/>
        </p:spPr>
        <p:txBody>
          <a:bodyPr wrap="square" rtlCol="0">
            <a:spAutoFit/>
          </a:bodyPr>
          <a:lstStyle/>
          <a:p>
            <a:r>
              <a:rPr lang="en-US" sz="4400" dirty="0" smtClean="0"/>
              <a:t>High Risk Elements - Overall</a:t>
            </a:r>
            <a:endParaRPr lang="en-US" sz="4400" dirty="0"/>
          </a:p>
        </p:txBody>
      </p:sp>
      <p:sp>
        <p:nvSpPr>
          <p:cNvPr id="3" name="TextBox 2"/>
          <p:cNvSpPr txBox="1"/>
          <p:nvPr/>
        </p:nvSpPr>
        <p:spPr>
          <a:xfrm>
            <a:off x="533400" y="1371600"/>
            <a:ext cx="8077200" cy="4832092"/>
          </a:xfrm>
          <a:prstGeom prst="rect">
            <a:avLst/>
          </a:prstGeom>
          <a:noFill/>
        </p:spPr>
        <p:txBody>
          <a:bodyPr wrap="square" rtlCol="0">
            <a:spAutoFit/>
          </a:bodyPr>
          <a:lstStyle/>
          <a:p>
            <a:pPr>
              <a:buFont typeface="Arial" pitchFamily="34" charset="0"/>
              <a:buChar char="•"/>
            </a:pPr>
            <a:r>
              <a:rPr lang="en-US" sz="2800" dirty="0" smtClean="0"/>
              <a:t> AUV </a:t>
            </a:r>
          </a:p>
          <a:p>
            <a:pPr lvl="1">
              <a:buFont typeface="Arial" pitchFamily="34" charset="0"/>
              <a:buChar char="•"/>
            </a:pPr>
            <a:r>
              <a:rPr lang="en-US" dirty="0" smtClean="0"/>
              <a:t> Low thrust: may have trouble pushing into the dock </a:t>
            </a:r>
          </a:p>
          <a:p>
            <a:pPr lvl="2">
              <a:buFont typeface="Arial" pitchFamily="34" charset="0"/>
              <a:buChar char="•"/>
            </a:pPr>
            <a:r>
              <a:rPr lang="en-US" dirty="0" smtClean="0"/>
              <a:t> dock motion should loosen stuck vehicle</a:t>
            </a:r>
          </a:p>
          <a:p>
            <a:pPr lvl="1">
              <a:buFont typeface="Arial" pitchFamily="34" charset="0"/>
              <a:buChar char="•"/>
            </a:pPr>
            <a:r>
              <a:rPr lang="en-US" dirty="0" smtClean="0"/>
              <a:t> Low maneuverability: low-power, small fins and slow control cycle</a:t>
            </a:r>
          </a:p>
          <a:p>
            <a:pPr lvl="2">
              <a:buFont typeface="Arial" pitchFamily="34" charset="0"/>
              <a:buChar char="•"/>
            </a:pPr>
            <a:r>
              <a:rPr lang="en-US" dirty="0" smtClean="0"/>
              <a:t> could build larger fins but seems to work OK so far</a:t>
            </a:r>
          </a:p>
          <a:p>
            <a:pPr lvl="1">
              <a:buFont typeface="Arial" pitchFamily="34" charset="0"/>
              <a:buChar char="•"/>
            </a:pPr>
            <a:r>
              <a:rPr lang="en-US" dirty="0" smtClean="0"/>
              <a:t> Damage: exposed fins and antenna</a:t>
            </a:r>
          </a:p>
          <a:p>
            <a:pPr lvl="2">
              <a:buFont typeface="Arial" pitchFamily="34" charset="0"/>
              <a:buChar char="•"/>
            </a:pPr>
            <a:r>
              <a:rPr lang="en-US" dirty="0" smtClean="0"/>
              <a:t> could pad dock hoop; so far so good</a:t>
            </a:r>
          </a:p>
          <a:p>
            <a:pPr>
              <a:buFont typeface="Arial" pitchFamily="34" charset="0"/>
              <a:buChar char="•"/>
            </a:pPr>
            <a:r>
              <a:rPr lang="en-US" sz="2800" dirty="0" smtClean="0"/>
              <a:t> Dock</a:t>
            </a:r>
          </a:p>
          <a:p>
            <a:pPr lvl="1">
              <a:buFont typeface="Arial" pitchFamily="34" charset="0"/>
              <a:buChar char="•"/>
            </a:pPr>
            <a:r>
              <a:rPr lang="en-US" dirty="0" smtClean="0"/>
              <a:t> Wave motion may cause the dock to rotate and heave</a:t>
            </a:r>
          </a:p>
          <a:p>
            <a:pPr lvl="2">
              <a:buFont typeface="Arial" pitchFamily="34" charset="0"/>
              <a:buChar char="•"/>
            </a:pPr>
            <a:r>
              <a:rPr lang="en-US" dirty="0" smtClean="0"/>
              <a:t> may only work in calm weather</a:t>
            </a:r>
          </a:p>
          <a:p>
            <a:pPr lvl="1">
              <a:buFont typeface="Arial" pitchFamily="34" charset="0"/>
              <a:buChar char="•"/>
            </a:pPr>
            <a:r>
              <a:rPr lang="en-US" dirty="0" smtClean="0"/>
              <a:t>Bio-fouling</a:t>
            </a:r>
          </a:p>
          <a:p>
            <a:pPr lvl="2">
              <a:buFont typeface="Arial" pitchFamily="34" charset="0"/>
              <a:buChar char="•"/>
            </a:pPr>
            <a:r>
              <a:rPr lang="en-US" dirty="0" smtClean="0"/>
              <a:t> copper shutter on camera</a:t>
            </a:r>
          </a:p>
          <a:p>
            <a:pPr lvl="1">
              <a:buFont typeface="Arial" pitchFamily="34" charset="0"/>
              <a:buChar char="•"/>
            </a:pPr>
            <a:r>
              <a:rPr lang="en-US" dirty="0" smtClean="0"/>
              <a:t>Ship collision with buoy</a:t>
            </a:r>
          </a:p>
          <a:p>
            <a:pPr lvl="2">
              <a:buFont typeface="Arial" pitchFamily="34" charset="0"/>
              <a:buChar char="•"/>
            </a:pPr>
            <a:r>
              <a:rPr lang="en-US" dirty="0" smtClean="0"/>
              <a:t> So far so good (3 months) </a:t>
            </a:r>
          </a:p>
          <a:p>
            <a:pPr lvl="1">
              <a:buFont typeface="Arial" pitchFamily="34" charset="0"/>
              <a:buChar char="•"/>
            </a:pPr>
            <a:endParaRPr lang="en-US" dirty="0" smtClean="0"/>
          </a:p>
          <a:p>
            <a:pPr lvl="1">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a:t>
            </a:r>
            <a:endParaRPr lang="en-US" dirty="0"/>
          </a:p>
        </p:txBody>
      </p:sp>
      <p:sp>
        <p:nvSpPr>
          <p:cNvPr id="3" name="Content Placeholder 2"/>
          <p:cNvSpPr>
            <a:spLocks noGrp="1"/>
          </p:cNvSpPr>
          <p:nvPr>
            <p:ph idx="1"/>
          </p:nvPr>
        </p:nvSpPr>
        <p:spPr/>
        <p:txBody>
          <a:bodyPr/>
          <a:lstStyle/>
          <a:p>
            <a:endParaRPr lang="en-US" dirty="0"/>
          </a:p>
        </p:txBody>
      </p:sp>
      <p:pic>
        <p:nvPicPr>
          <p:cNvPr id="20482" name="Picture 2"/>
          <p:cNvPicPr>
            <a:picLocks noChangeAspect="1" noChangeArrowheads="1"/>
          </p:cNvPicPr>
          <p:nvPr/>
        </p:nvPicPr>
        <p:blipFill>
          <a:blip r:embed="rId3" cstate="print"/>
          <a:srcRect/>
          <a:stretch>
            <a:fillRect/>
          </a:stretch>
        </p:blipFill>
        <p:spPr bwMode="auto">
          <a:xfrm>
            <a:off x="1528763" y="2133600"/>
            <a:ext cx="6086475"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Expense - $6k + contingency</a:t>
            </a:r>
          </a:p>
          <a:p>
            <a:pPr lvl="1"/>
            <a:r>
              <a:rPr lang="en-US" dirty="0" smtClean="0"/>
              <a:t>~ $6k of hardware to order</a:t>
            </a:r>
          </a:p>
          <a:p>
            <a:pPr lvl="1"/>
            <a:r>
              <a:rPr lang="en-US" dirty="0" smtClean="0"/>
              <a:t>~ $1k of additional costs for PB integration (longer cable,+)</a:t>
            </a:r>
          </a:p>
          <a:p>
            <a:pPr lvl="1"/>
            <a:r>
              <a:rPr lang="en-US" dirty="0" smtClean="0"/>
              <a:t>~$3k  of additional spare parts we’d prefer to have on hand, but have held off on</a:t>
            </a:r>
          </a:p>
          <a:p>
            <a:r>
              <a:rPr lang="en-US" dirty="0" smtClean="0"/>
              <a:t>Labor ~ 120 days of Engineering</a:t>
            </a:r>
          </a:p>
          <a:p>
            <a:pPr lvl="1"/>
            <a:r>
              <a:rPr lang="en-US" dirty="0" smtClean="0"/>
              <a:t>25 days for Hobson</a:t>
            </a:r>
          </a:p>
          <a:p>
            <a:pPr lvl="1"/>
            <a:r>
              <a:rPr lang="en-US" dirty="0" smtClean="0"/>
              <a:t>10 days for Cazenave</a:t>
            </a:r>
          </a:p>
          <a:p>
            <a:pPr lvl="1"/>
            <a:r>
              <a:rPr lang="en-US" dirty="0" smtClean="0"/>
              <a:t>30 days for McEwen</a:t>
            </a:r>
          </a:p>
          <a:p>
            <a:pPr lvl="1"/>
            <a:r>
              <a:rPr lang="en-US" dirty="0" smtClean="0"/>
              <a:t>25 days for Kieft</a:t>
            </a:r>
          </a:p>
          <a:p>
            <a:pPr lvl="1"/>
            <a:r>
              <a:rPr lang="en-US" dirty="0" smtClean="0"/>
              <a:t>20 days for Erikson</a:t>
            </a:r>
          </a:p>
          <a:p>
            <a:pPr lvl="1"/>
            <a:r>
              <a:rPr lang="en-US" dirty="0" smtClean="0"/>
              <a:t>10 days for Hoover</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nvPr>
        </p:nvGraphicFramePr>
        <p:xfrm>
          <a:off x="1767678" y="1541503"/>
          <a:ext cx="5608644" cy="4643357"/>
        </p:xfrm>
        <a:graphic>
          <a:graphicData uri="http://schemas.openxmlformats.org/drawingml/2006/table">
            <a:tbl>
              <a:tblPr/>
              <a:tblGrid>
                <a:gridCol w="2342851"/>
                <a:gridCol w="1135928"/>
                <a:gridCol w="425973"/>
                <a:gridCol w="425973"/>
                <a:gridCol w="425973"/>
                <a:gridCol w="425973"/>
                <a:gridCol w="425973"/>
              </a:tblGrid>
              <a:tr h="133117">
                <a:tc>
                  <a:txBody>
                    <a:bodyPr/>
                    <a:lstStyle/>
                    <a:p>
                      <a:pPr algn="l" fontAlgn="b"/>
                      <a:r>
                        <a:rPr lang="en-US" sz="800" b="0" i="0" u="none" strike="noStrike">
                          <a:solidFill>
                            <a:srgbClr val="000000"/>
                          </a:solidFill>
                          <a:latin typeface="Calibri"/>
                        </a:rPr>
                        <a:t>List of electrical components</a:t>
                      </a: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r>
              <a:tr h="133117">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Component name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vendor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quantity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spare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cost</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total cost</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Lead time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Webrelay 10-Industrial Plus</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control by web</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$500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$1,000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Temperature/Humidity sensor (wall mount) X-DTHS-WM</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control by web</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$94</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$188</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Temperature sensor X-DTS-U</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control by web</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Ground Fault interuptor GR-2601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Littelfuse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$708</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$708</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4w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700" b="0" i="0" u="none" strike="noStrike">
                          <a:solidFill>
                            <a:srgbClr val="000000"/>
                          </a:solidFill>
                          <a:latin typeface="Arial"/>
                        </a:rPr>
                        <a:t>Ground Fault  sensor PGG-0400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Littelfuse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$792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$792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4w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H150-300 power supply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American power design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$360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$720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Wireless ethernet modem 195E series</a:t>
                      </a:r>
                    </a:p>
                  </a:txBody>
                  <a:tcPr marL="6656" marR="6656" marT="665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Esteem</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mbari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BH8F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$107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$107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IL8M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$69</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$138</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MCBH8F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$105</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$315</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MCIL8M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$76</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$228</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MCBH4F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$213</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MCIL4M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$40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$120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MCBH16F Connector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Subconn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Sunsaver-10L-24V</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Morningstar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$81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$81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CUI-VYB10W-Q24-S5-T power supply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CUI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CUI-VYB20W-Q24-S12-T power supply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CUI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$74</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Ethernet Serial Server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B&amp;B electronics</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mbari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Ethernet switch ESW105</a:t>
                      </a:r>
                    </a:p>
                  </a:txBody>
                  <a:tcPr marL="6656" marR="6656" marT="665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B&amp;B electronics</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mbari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VI-26N-EU-B1 power supply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Vicor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$172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$344</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2-3w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VI-263-EU-B1 power supply</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Vicor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$172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$344</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2-3w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VI-A66-EQ filter module</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Vicor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$60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$60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2-3w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Bus Mod ternimal block 18952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Vicor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2-3w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Bus Mod ternimal block 06322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Vicor</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$32</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$64</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2-3w</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Patton GSHDSL-3241 modem</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Patton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$417</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stock</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Power Supply PCB</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Francois/Jose MBARI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Solar Panels</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Ezservo EZSV23</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all motion</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$325</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r>
                        <a:rPr lang="en-US" sz="800" b="0" i="0" u="none" strike="noStrike">
                          <a:solidFill>
                            <a:srgbClr val="000000"/>
                          </a:solidFill>
                          <a:latin typeface="Calibri"/>
                        </a:rPr>
                        <a:t>ODI interlock PCB</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Brett/Jose MBARI</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1</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800" b="0" i="0" u="none" strike="noStrike">
                          <a:solidFill>
                            <a:srgbClr val="000000"/>
                          </a:solidFill>
                          <a:latin typeface="Calibri"/>
                        </a:rPr>
                        <a:t>$0</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117">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US" sz="800" b="0" i="0" u="none" strike="noStrike">
                          <a:solidFill>
                            <a:srgbClr val="000000"/>
                          </a:solidFill>
                          <a:latin typeface="Calibri"/>
                        </a:rPr>
                        <a:t>$5,565</a:t>
                      </a:r>
                    </a:p>
                  </a:txBody>
                  <a:tcPr marL="6656" marR="6656" marT="66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latin typeface="Calibri"/>
                      </a:endParaRPr>
                    </a:p>
                  </a:txBody>
                  <a:tcPr marL="6656" marR="6656" marT="665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r>
              <a:tr h="133117">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a:noFill/>
                    </a:lnT>
                    <a:lnB>
                      <a:noFill/>
                    </a:lnB>
                  </a:tcPr>
                </a:tc>
                <a:tc>
                  <a:txBody>
                    <a:bodyPr/>
                    <a:lstStyle/>
                    <a:p>
                      <a:pPr algn="l" fontAlgn="b"/>
                      <a:endParaRPr lang="en-US" sz="800" b="0" i="0" u="none" strike="noStrike">
                        <a:solidFill>
                          <a:srgbClr val="000000"/>
                        </a:solidFill>
                        <a:latin typeface="Calibri"/>
                      </a:endParaRPr>
                    </a:p>
                  </a:txBody>
                  <a:tcPr marL="6656" marR="6656" marT="665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dirty="0">
                        <a:solidFill>
                          <a:srgbClr val="000000"/>
                        </a:solidFill>
                        <a:latin typeface="Calibri"/>
                      </a:endParaRPr>
                    </a:p>
                  </a:txBody>
                  <a:tcPr marL="6656" marR="6656" marT="6656"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PB/AUV Dock Deployment</a:t>
            </a:r>
            <a:endParaRPr lang="en-US" dirty="0"/>
          </a:p>
        </p:txBody>
      </p:sp>
      <p:sp>
        <p:nvSpPr>
          <p:cNvPr id="3" name="Content Placeholder 2"/>
          <p:cNvSpPr>
            <a:spLocks noGrp="1"/>
          </p:cNvSpPr>
          <p:nvPr>
            <p:ph idx="1"/>
          </p:nvPr>
        </p:nvSpPr>
        <p:spPr>
          <a:xfrm>
            <a:off x="457200" y="1600200"/>
            <a:ext cx="8686800" cy="5257800"/>
          </a:xfrm>
        </p:spPr>
        <p:txBody>
          <a:bodyPr/>
          <a:lstStyle/>
          <a:p>
            <a:endParaRPr lang="en-US" dirty="0"/>
          </a:p>
        </p:txBody>
      </p:sp>
      <p:graphicFrame>
        <p:nvGraphicFramePr>
          <p:cNvPr id="48130" name="Object 2"/>
          <p:cNvGraphicFramePr>
            <a:graphicFrameLocks noChangeAspect="1"/>
          </p:cNvGraphicFramePr>
          <p:nvPr/>
        </p:nvGraphicFramePr>
        <p:xfrm>
          <a:off x="152400" y="1371600"/>
          <a:ext cx="4267200" cy="5344438"/>
        </p:xfrm>
        <a:graphic>
          <a:graphicData uri="http://schemas.openxmlformats.org/presentationml/2006/ole">
            <p:oleObj spid="_x0000_s48130" name="Acrobat Document" r:id="rId4" imgW="3564000" imgH="4464000" progId="AcroExch.Document.7">
              <p:embed/>
            </p:oleObj>
          </a:graphicData>
        </a:graphic>
      </p:graphicFrame>
      <p:graphicFrame>
        <p:nvGraphicFramePr>
          <p:cNvPr id="48131" name="Object 3"/>
          <p:cNvGraphicFramePr>
            <a:graphicFrameLocks noChangeAspect="1"/>
          </p:cNvGraphicFramePr>
          <p:nvPr/>
        </p:nvGraphicFramePr>
        <p:xfrm>
          <a:off x="4724400" y="1371600"/>
          <a:ext cx="4235450" cy="5304674"/>
        </p:xfrm>
        <a:graphic>
          <a:graphicData uri="http://schemas.openxmlformats.org/presentationml/2006/ole">
            <p:oleObj spid="_x0000_s48131" name="Acrobat Document" r:id="rId5" imgW="3564000" imgH="4464000" progId="AcroExch.Document.7">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295400"/>
            <a:ext cx="8153400" cy="4154984"/>
          </a:xfrm>
          <a:prstGeom prst="rect">
            <a:avLst/>
          </a:prstGeom>
          <a:noFill/>
        </p:spPr>
        <p:txBody>
          <a:bodyPr wrap="square" rtlCol="0">
            <a:spAutoFit/>
          </a:bodyPr>
          <a:lstStyle/>
          <a:p>
            <a:pPr>
              <a:buFont typeface="Arial" pitchFamily="34" charset="0"/>
              <a:buChar char="•"/>
            </a:pPr>
            <a:r>
              <a:rPr lang="en-US" sz="2800" dirty="0" smtClean="0"/>
              <a:t> Phase 1 – under existing funding</a:t>
            </a:r>
          </a:p>
          <a:p>
            <a:pPr lvl="1">
              <a:buFont typeface="Arial" pitchFamily="34" charset="0"/>
              <a:buChar char="•"/>
            </a:pPr>
            <a:r>
              <a:rPr lang="en-US" dirty="0" smtClean="0"/>
              <a:t> Demonstrate AUV Docking with the AUV Tethys</a:t>
            </a:r>
          </a:p>
          <a:p>
            <a:pPr lvl="1">
              <a:buFont typeface="Arial" pitchFamily="34" charset="0"/>
              <a:buChar char="•"/>
            </a:pPr>
            <a:r>
              <a:rPr lang="en-US" dirty="0" smtClean="0"/>
              <a:t> On a stand-alone mooring</a:t>
            </a:r>
          </a:p>
          <a:p>
            <a:pPr lvl="1">
              <a:buFont typeface="Arial" pitchFamily="34" charset="0"/>
              <a:buChar char="•"/>
            </a:pPr>
            <a:r>
              <a:rPr lang="en-US" dirty="0" smtClean="0"/>
              <a:t> Demo reliable docking, power transfer, and </a:t>
            </a:r>
            <a:r>
              <a:rPr lang="en-US" dirty="0" err="1" smtClean="0"/>
              <a:t>comms</a:t>
            </a:r>
            <a:r>
              <a:rPr lang="en-US" dirty="0" smtClean="0"/>
              <a:t> to shore</a:t>
            </a:r>
          </a:p>
          <a:p>
            <a:pPr>
              <a:buFont typeface="Arial" pitchFamily="34" charset="0"/>
              <a:buChar char="•"/>
            </a:pPr>
            <a:endParaRPr lang="en-US" dirty="0" smtClean="0"/>
          </a:p>
          <a:p>
            <a:pPr>
              <a:buFont typeface="Arial" pitchFamily="34" charset="0"/>
              <a:buChar char="•"/>
            </a:pPr>
            <a:r>
              <a:rPr lang="en-US" sz="2800" dirty="0" smtClean="0"/>
              <a:t> Phase 2 </a:t>
            </a:r>
          </a:p>
          <a:p>
            <a:pPr lvl="1">
              <a:buFont typeface="Arial" pitchFamily="34" charset="0"/>
              <a:buChar char="•"/>
            </a:pPr>
            <a:r>
              <a:rPr lang="en-US" dirty="0" smtClean="0"/>
              <a:t> Integrate with Power buoy in a stand-alone moored configuration</a:t>
            </a:r>
          </a:p>
          <a:p>
            <a:pPr lvl="1">
              <a:buFont typeface="Arial" pitchFamily="34" charset="0"/>
              <a:buChar char="•"/>
            </a:pPr>
            <a:r>
              <a:rPr lang="en-US" dirty="0" smtClean="0"/>
              <a:t> This will require a project extension with add-on funding</a:t>
            </a:r>
          </a:p>
          <a:p>
            <a:pPr lvl="1"/>
            <a:endParaRPr lang="en-US" dirty="0" smtClean="0"/>
          </a:p>
          <a:p>
            <a:pPr>
              <a:buFont typeface="Arial" pitchFamily="34" charset="0"/>
              <a:buChar char="•"/>
            </a:pPr>
            <a:r>
              <a:rPr lang="en-US" sz="2800" dirty="0" smtClean="0"/>
              <a:t> Phase 3</a:t>
            </a:r>
          </a:p>
          <a:p>
            <a:pPr lvl="1">
              <a:buFont typeface="Arial" pitchFamily="34" charset="0"/>
              <a:buChar char="•"/>
            </a:pPr>
            <a:r>
              <a:rPr lang="en-US" dirty="0" smtClean="0"/>
              <a:t> Integrate AUV dock on the power buoy riser cable</a:t>
            </a:r>
          </a:p>
          <a:p>
            <a:pPr lvl="1">
              <a:buFont typeface="Arial" pitchFamily="34" charset="0"/>
              <a:buChar char="•"/>
            </a:pPr>
            <a:r>
              <a:rPr lang="en-US" dirty="0" smtClean="0"/>
              <a:t> This will require a project extension with add-on funding</a:t>
            </a:r>
          </a:p>
          <a:p>
            <a:pPr lvl="1">
              <a:buFont typeface="Arial" pitchFamily="34" charset="0"/>
              <a:buChar char="•"/>
            </a:pPr>
            <a:endParaRPr lang="en-US" dirty="0"/>
          </a:p>
        </p:txBody>
      </p:sp>
      <p:sp>
        <p:nvSpPr>
          <p:cNvPr id="3" name="TextBox 2"/>
          <p:cNvSpPr txBox="1"/>
          <p:nvPr/>
        </p:nvSpPr>
        <p:spPr>
          <a:xfrm>
            <a:off x="1066800" y="304800"/>
            <a:ext cx="7620000" cy="769441"/>
          </a:xfrm>
          <a:prstGeom prst="rect">
            <a:avLst/>
          </a:prstGeom>
          <a:noFill/>
        </p:spPr>
        <p:txBody>
          <a:bodyPr wrap="square" rtlCol="0">
            <a:spAutoFit/>
          </a:bodyPr>
          <a:lstStyle/>
          <a:p>
            <a:r>
              <a:rPr lang="en-US" sz="4400" dirty="0" smtClean="0"/>
              <a:t>Overall Project Objectives</a:t>
            </a:r>
            <a:endParaRPr lang="en-US" sz="4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Grp="1" noChangeAspect="1"/>
          </p:cNvGraphicFramePr>
          <p:nvPr/>
        </p:nvGraphicFramePr>
        <p:xfrm>
          <a:off x="304800" y="304800"/>
          <a:ext cx="876300" cy="457200"/>
        </p:xfrm>
        <a:graphic>
          <a:graphicData uri="http://schemas.openxmlformats.org/presentationml/2006/ole">
            <p:oleObj spid="_x0000_s46082" name="Picture" r:id="rId4" imgW="1749240" imgH="914400" progId="StaticMetafile">
              <p:embed/>
            </p:oleObj>
          </a:graphicData>
        </a:graphic>
      </p:graphicFrame>
      <p:sp>
        <p:nvSpPr>
          <p:cNvPr id="5123" name="Rectangle 2"/>
          <p:cNvSpPr>
            <a:spLocks noGrp="1" noChangeArrowheads="1"/>
          </p:cNvSpPr>
          <p:nvPr>
            <p:ph type="title"/>
          </p:nvPr>
        </p:nvSpPr>
        <p:spPr>
          <a:xfrm>
            <a:off x="762000" y="0"/>
            <a:ext cx="7772400" cy="1143000"/>
          </a:xfrm>
        </p:spPr>
        <p:txBody>
          <a:bodyPr/>
          <a:lstStyle/>
          <a:p>
            <a:r>
              <a:rPr lang="en-US" b="1" dirty="0" smtClean="0"/>
              <a:t>LRAUV Nose</a:t>
            </a:r>
            <a:endParaRPr lang="en-US" dirty="0" smtClean="0"/>
          </a:p>
        </p:txBody>
      </p:sp>
      <p:sp>
        <p:nvSpPr>
          <p:cNvPr id="5124" name="Rectangle 3"/>
          <p:cNvSpPr>
            <a:spLocks noGrp="1" noChangeArrowheads="1"/>
          </p:cNvSpPr>
          <p:nvPr>
            <p:ph type="body" idx="1"/>
          </p:nvPr>
        </p:nvSpPr>
        <p:spPr>
          <a:xfrm>
            <a:off x="762000" y="1295400"/>
            <a:ext cx="1600200" cy="4114800"/>
          </a:xfrm>
        </p:spPr>
        <p:txBody>
          <a:bodyPr/>
          <a:lstStyle/>
          <a:p>
            <a:pPr>
              <a:buNone/>
            </a:pPr>
            <a:endParaRPr lang="en-US" dirty="0" smtClean="0"/>
          </a:p>
        </p:txBody>
      </p:sp>
      <p:pic>
        <p:nvPicPr>
          <p:cNvPr id="8" name="Picture 7" descr="LRAUV_Docking_Assy-Nose.JPG"/>
          <p:cNvPicPr>
            <a:picLocks noChangeAspect="1"/>
          </p:cNvPicPr>
          <p:nvPr/>
        </p:nvPicPr>
        <p:blipFill>
          <a:blip r:embed="rId5" cstate="print"/>
          <a:srcRect t="7732" b="14777"/>
          <a:stretch>
            <a:fillRect/>
          </a:stretch>
        </p:blipFill>
        <p:spPr>
          <a:xfrm>
            <a:off x="152400" y="1371600"/>
            <a:ext cx="8728364" cy="48006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Grp="1" noChangeAspect="1"/>
          </p:cNvGraphicFramePr>
          <p:nvPr/>
        </p:nvGraphicFramePr>
        <p:xfrm>
          <a:off x="304800" y="304800"/>
          <a:ext cx="876300" cy="457200"/>
        </p:xfrm>
        <a:graphic>
          <a:graphicData uri="http://schemas.openxmlformats.org/presentationml/2006/ole">
            <p:oleObj spid="_x0000_s47106" name="Picture" r:id="rId4" imgW="1749240" imgH="914400" progId="StaticMetafile">
              <p:embed/>
            </p:oleObj>
          </a:graphicData>
        </a:graphic>
      </p:graphicFrame>
      <p:sp>
        <p:nvSpPr>
          <p:cNvPr id="5123" name="Rectangle 2"/>
          <p:cNvSpPr>
            <a:spLocks noGrp="1" noChangeArrowheads="1"/>
          </p:cNvSpPr>
          <p:nvPr>
            <p:ph type="title"/>
          </p:nvPr>
        </p:nvSpPr>
        <p:spPr>
          <a:xfrm>
            <a:off x="762000" y="0"/>
            <a:ext cx="7772400" cy="1143000"/>
          </a:xfrm>
        </p:spPr>
        <p:txBody>
          <a:bodyPr/>
          <a:lstStyle/>
          <a:p>
            <a:r>
              <a:rPr lang="en-US" b="1" dirty="0" smtClean="0"/>
              <a:t>LRAUV </a:t>
            </a:r>
            <a:r>
              <a:rPr lang="en-US" b="1" dirty="0" err="1" smtClean="0"/>
              <a:t>Nose_Bottom</a:t>
            </a:r>
            <a:r>
              <a:rPr lang="en-US" b="1" dirty="0" smtClean="0"/>
              <a:t> View</a:t>
            </a:r>
            <a:endParaRPr lang="en-US" dirty="0" smtClean="0"/>
          </a:p>
        </p:txBody>
      </p:sp>
      <p:sp>
        <p:nvSpPr>
          <p:cNvPr id="5124" name="Rectangle 3"/>
          <p:cNvSpPr>
            <a:spLocks noGrp="1" noChangeArrowheads="1"/>
          </p:cNvSpPr>
          <p:nvPr>
            <p:ph type="body" idx="1"/>
          </p:nvPr>
        </p:nvSpPr>
        <p:spPr>
          <a:xfrm>
            <a:off x="762000" y="1295400"/>
            <a:ext cx="1600200" cy="4114800"/>
          </a:xfrm>
        </p:spPr>
        <p:txBody>
          <a:bodyPr/>
          <a:lstStyle/>
          <a:p>
            <a:pPr>
              <a:buNone/>
            </a:pPr>
            <a:endParaRPr lang="en-US" dirty="0" smtClean="0"/>
          </a:p>
        </p:txBody>
      </p:sp>
      <p:pic>
        <p:nvPicPr>
          <p:cNvPr id="6" name="Picture 5" descr="LRAUV_Docking_Assy-Mech_Bottom.JPG"/>
          <p:cNvPicPr>
            <a:picLocks noChangeAspect="1"/>
          </p:cNvPicPr>
          <p:nvPr/>
        </p:nvPicPr>
        <p:blipFill>
          <a:blip r:embed="rId5" cstate="print"/>
          <a:srcRect l="9181" t="22222" r="5398" b="20000"/>
          <a:stretch>
            <a:fillRect/>
          </a:stretch>
        </p:blipFill>
        <p:spPr>
          <a:xfrm>
            <a:off x="152400" y="1447800"/>
            <a:ext cx="8839200" cy="461988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p:cNvSpPr>
            <a:spLocks noGrp="1"/>
          </p:cNvSpPr>
          <p:nvPr>
            <p:ph type="dt" sz="quarter" idx="10"/>
          </p:nvPr>
        </p:nvSpPr>
        <p:spPr>
          <a:xfrm>
            <a:off x="7543800" y="6537325"/>
            <a:ext cx="1600200" cy="320675"/>
          </a:xfrm>
          <a:noFill/>
        </p:spPr>
        <p:txBody>
          <a:bodyPr/>
          <a:lstStyle/>
          <a:p>
            <a:r>
              <a:rPr lang="en-US" smtClean="0"/>
              <a:t>March 22, 2012</a:t>
            </a:r>
          </a:p>
        </p:txBody>
      </p:sp>
      <p:graphicFrame>
        <p:nvGraphicFramePr>
          <p:cNvPr id="3" name="Object 4"/>
          <p:cNvGraphicFramePr>
            <a:graphicFrameLocks noChangeAspect="1"/>
          </p:cNvGraphicFramePr>
          <p:nvPr/>
        </p:nvGraphicFramePr>
        <p:xfrm>
          <a:off x="1752600" y="1219200"/>
          <a:ext cx="6553200" cy="5089525"/>
        </p:xfrm>
        <a:graphic>
          <a:graphicData uri="http://schemas.openxmlformats.org/presentationml/2006/ole">
            <p:oleObj spid="_x0000_s3074" name="Visio" r:id="rId4" imgW="9818649" imgH="7624220" progId="Visio.Drawing.11">
              <p:embed/>
            </p:oleObj>
          </a:graphicData>
        </a:graphic>
      </p:graphicFrame>
      <p:pic>
        <p:nvPicPr>
          <p:cNvPr id="4" name="Picture 9" descr="Power Buoy 2 Diagram"/>
          <p:cNvPicPr>
            <a:picLocks noChangeAspect="1" noChangeArrowheads="1"/>
          </p:cNvPicPr>
          <p:nvPr/>
        </p:nvPicPr>
        <p:blipFill>
          <a:blip r:embed="rId5" cstate="print"/>
          <a:srcRect/>
          <a:stretch>
            <a:fillRect/>
          </a:stretch>
        </p:blipFill>
        <p:spPr bwMode="auto">
          <a:xfrm>
            <a:off x="838200" y="1189038"/>
            <a:ext cx="1470025" cy="5211762"/>
          </a:xfrm>
          <a:prstGeom prst="rect">
            <a:avLst/>
          </a:prstGeom>
          <a:noFill/>
          <a:ln w="9525">
            <a:noFill/>
            <a:miter lim="800000"/>
            <a:headEnd/>
            <a:tailEnd/>
          </a:ln>
        </p:spPr>
      </p:pic>
      <p:sp>
        <p:nvSpPr>
          <p:cNvPr id="5" name="Line 16"/>
          <p:cNvSpPr>
            <a:spLocks noChangeShapeType="1"/>
          </p:cNvSpPr>
          <p:nvPr/>
        </p:nvSpPr>
        <p:spPr bwMode="auto">
          <a:xfrm>
            <a:off x="2209800" y="1447800"/>
            <a:ext cx="2743200" cy="381000"/>
          </a:xfrm>
          <a:prstGeom prst="line">
            <a:avLst/>
          </a:prstGeom>
          <a:noFill/>
          <a:ln w="19050">
            <a:solidFill>
              <a:schemeClr val="tx1"/>
            </a:solidFill>
            <a:round/>
            <a:headEnd type="stealth" w="lg" len="lg"/>
            <a:tailEnd type="stealth" w="lg" len="lg"/>
          </a:ln>
        </p:spPr>
        <p:txBody>
          <a:bodyPr/>
          <a:lstStyle/>
          <a:p>
            <a:endParaRPr lang="en-US"/>
          </a:p>
        </p:txBody>
      </p:sp>
      <p:sp>
        <p:nvSpPr>
          <p:cNvPr id="6" name="Line 17"/>
          <p:cNvSpPr>
            <a:spLocks noChangeShapeType="1"/>
          </p:cNvSpPr>
          <p:nvPr/>
        </p:nvSpPr>
        <p:spPr bwMode="auto">
          <a:xfrm>
            <a:off x="1828800" y="3962400"/>
            <a:ext cx="3276600" cy="0"/>
          </a:xfrm>
          <a:prstGeom prst="line">
            <a:avLst/>
          </a:prstGeom>
          <a:noFill/>
          <a:ln w="19050">
            <a:solidFill>
              <a:schemeClr val="tx1"/>
            </a:solidFill>
            <a:round/>
            <a:headEnd type="stealth" w="lg" len="lg"/>
            <a:tailEnd type="stealth" w="lg" len="lg"/>
          </a:ln>
        </p:spPr>
        <p:txBody>
          <a:bodyPr/>
          <a:lstStyle/>
          <a:p>
            <a:endParaRPr lang="en-US"/>
          </a:p>
        </p:txBody>
      </p:sp>
      <p:sp>
        <p:nvSpPr>
          <p:cNvPr id="7" name="Line 18"/>
          <p:cNvSpPr>
            <a:spLocks noChangeShapeType="1"/>
          </p:cNvSpPr>
          <p:nvPr/>
        </p:nvSpPr>
        <p:spPr bwMode="auto">
          <a:xfrm flipV="1">
            <a:off x="2209800" y="5638800"/>
            <a:ext cx="2819400" cy="609600"/>
          </a:xfrm>
          <a:prstGeom prst="line">
            <a:avLst/>
          </a:prstGeom>
          <a:noFill/>
          <a:ln w="19050">
            <a:solidFill>
              <a:schemeClr val="tx1"/>
            </a:solidFill>
            <a:round/>
            <a:headEnd type="stealth" w="lg" len="lg"/>
            <a:tailEnd type="stealth" w="lg" len="lg"/>
          </a:ln>
        </p:spPr>
        <p:txBody>
          <a:bodyPr/>
          <a:lstStyle/>
          <a:p>
            <a:endParaRPr lang="en-US"/>
          </a:p>
        </p:txBody>
      </p:sp>
      <p:sp>
        <p:nvSpPr>
          <p:cNvPr id="8" name="Line 19"/>
          <p:cNvSpPr>
            <a:spLocks noChangeShapeType="1"/>
          </p:cNvSpPr>
          <p:nvPr/>
        </p:nvSpPr>
        <p:spPr bwMode="auto">
          <a:xfrm>
            <a:off x="273050" y="1600200"/>
            <a:ext cx="1828800" cy="0"/>
          </a:xfrm>
          <a:prstGeom prst="line">
            <a:avLst/>
          </a:prstGeom>
          <a:noFill/>
          <a:ln w="12700">
            <a:solidFill>
              <a:srgbClr val="000066"/>
            </a:solidFill>
            <a:round/>
            <a:headEnd/>
            <a:tailEnd/>
          </a:ln>
        </p:spPr>
        <p:txBody>
          <a:bodyPr/>
          <a:lstStyle/>
          <a:p>
            <a:endParaRPr lang="en-US"/>
          </a:p>
        </p:txBody>
      </p:sp>
      <p:sp>
        <p:nvSpPr>
          <p:cNvPr id="9" name="Freeform 21"/>
          <p:cNvSpPr>
            <a:spLocks/>
          </p:cNvSpPr>
          <p:nvPr/>
        </p:nvSpPr>
        <p:spPr bwMode="auto">
          <a:xfrm>
            <a:off x="1066800" y="5029200"/>
            <a:ext cx="1066800" cy="88900"/>
          </a:xfrm>
          <a:custGeom>
            <a:avLst/>
            <a:gdLst>
              <a:gd name="T0" fmla="*/ 0 w 672"/>
              <a:gd name="T1" fmla="*/ 76200 h 56"/>
              <a:gd name="T2" fmla="*/ 304800 w 672"/>
              <a:gd name="T3" fmla="*/ 0 h 56"/>
              <a:gd name="T4" fmla="*/ 533400 w 672"/>
              <a:gd name="T5" fmla="*/ 76200 h 56"/>
              <a:gd name="T6" fmla="*/ 838200 w 672"/>
              <a:gd name="T7" fmla="*/ 76200 h 56"/>
              <a:gd name="T8" fmla="*/ 1066800 w 672"/>
              <a:gd name="T9" fmla="*/ 0 h 56"/>
              <a:gd name="T10" fmla="*/ 0 60000 65536"/>
              <a:gd name="T11" fmla="*/ 0 60000 65536"/>
              <a:gd name="T12" fmla="*/ 0 60000 65536"/>
              <a:gd name="T13" fmla="*/ 0 60000 65536"/>
              <a:gd name="T14" fmla="*/ 0 60000 65536"/>
              <a:gd name="T15" fmla="*/ 0 w 672"/>
              <a:gd name="T16" fmla="*/ 0 h 56"/>
              <a:gd name="T17" fmla="*/ 672 w 672"/>
              <a:gd name="T18" fmla="*/ 56 h 56"/>
            </a:gdLst>
            <a:ahLst/>
            <a:cxnLst>
              <a:cxn ang="T10">
                <a:pos x="T0" y="T1"/>
              </a:cxn>
              <a:cxn ang="T11">
                <a:pos x="T2" y="T3"/>
              </a:cxn>
              <a:cxn ang="T12">
                <a:pos x="T4" y="T5"/>
              </a:cxn>
              <a:cxn ang="T13">
                <a:pos x="T6" y="T7"/>
              </a:cxn>
              <a:cxn ang="T14">
                <a:pos x="T8" y="T9"/>
              </a:cxn>
            </a:cxnLst>
            <a:rect l="T15" t="T16" r="T17" b="T18"/>
            <a:pathLst>
              <a:path w="672" h="56">
                <a:moveTo>
                  <a:pt x="0" y="48"/>
                </a:moveTo>
                <a:cubicBezTo>
                  <a:pt x="68" y="24"/>
                  <a:pt x="136" y="0"/>
                  <a:pt x="192" y="0"/>
                </a:cubicBezTo>
                <a:cubicBezTo>
                  <a:pt x="248" y="0"/>
                  <a:pt x="280" y="40"/>
                  <a:pt x="336" y="48"/>
                </a:cubicBezTo>
                <a:cubicBezTo>
                  <a:pt x="392" y="56"/>
                  <a:pt x="472" y="56"/>
                  <a:pt x="528" y="48"/>
                </a:cubicBezTo>
                <a:cubicBezTo>
                  <a:pt x="584" y="40"/>
                  <a:pt x="624" y="8"/>
                  <a:pt x="672" y="0"/>
                </a:cubicBezTo>
              </a:path>
            </a:pathLst>
          </a:custGeom>
          <a:noFill/>
          <a:ln w="9525">
            <a:solidFill>
              <a:schemeClr val="tx1"/>
            </a:solidFill>
            <a:round/>
            <a:headEnd/>
            <a:tailEnd/>
          </a:ln>
        </p:spPr>
        <p:txBody>
          <a:bodyPr/>
          <a:lstStyle/>
          <a:p>
            <a:endParaRPr lang="en-US"/>
          </a:p>
        </p:txBody>
      </p:sp>
      <p:sp>
        <p:nvSpPr>
          <p:cNvPr id="10" name="Freeform 23"/>
          <p:cNvSpPr>
            <a:spLocks/>
          </p:cNvSpPr>
          <p:nvPr/>
        </p:nvSpPr>
        <p:spPr bwMode="auto">
          <a:xfrm>
            <a:off x="1066800" y="5105400"/>
            <a:ext cx="1066800" cy="88900"/>
          </a:xfrm>
          <a:custGeom>
            <a:avLst/>
            <a:gdLst>
              <a:gd name="T0" fmla="*/ 0 w 672"/>
              <a:gd name="T1" fmla="*/ 76200 h 56"/>
              <a:gd name="T2" fmla="*/ 304800 w 672"/>
              <a:gd name="T3" fmla="*/ 0 h 56"/>
              <a:gd name="T4" fmla="*/ 533400 w 672"/>
              <a:gd name="T5" fmla="*/ 76200 h 56"/>
              <a:gd name="T6" fmla="*/ 838200 w 672"/>
              <a:gd name="T7" fmla="*/ 76200 h 56"/>
              <a:gd name="T8" fmla="*/ 1066800 w 672"/>
              <a:gd name="T9" fmla="*/ 0 h 56"/>
              <a:gd name="T10" fmla="*/ 0 60000 65536"/>
              <a:gd name="T11" fmla="*/ 0 60000 65536"/>
              <a:gd name="T12" fmla="*/ 0 60000 65536"/>
              <a:gd name="T13" fmla="*/ 0 60000 65536"/>
              <a:gd name="T14" fmla="*/ 0 60000 65536"/>
              <a:gd name="T15" fmla="*/ 0 w 672"/>
              <a:gd name="T16" fmla="*/ 0 h 56"/>
              <a:gd name="T17" fmla="*/ 672 w 672"/>
              <a:gd name="T18" fmla="*/ 56 h 56"/>
            </a:gdLst>
            <a:ahLst/>
            <a:cxnLst>
              <a:cxn ang="T10">
                <a:pos x="T0" y="T1"/>
              </a:cxn>
              <a:cxn ang="T11">
                <a:pos x="T2" y="T3"/>
              </a:cxn>
              <a:cxn ang="T12">
                <a:pos x="T4" y="T5"/>
              </a:cxn>
              <a:cxn ang="T13">
                <a:pos x="T6" y="T7"/>
              </a:cxn>
              <a:cxn ang="T14">
                <a:pos x="T8" y="T9"/>
              </a:cxn>
            </a:cxnLst>
            <a:rect l="T15" t="T16" r="T17" b="T18"/>
            <a:pathLst>
              <a:path w="672" h="56">
                <a:moveTo>
                  <a:pt x="0" y="48"/>
                </a:moveTo>
                <a:cubicBezTo>
                  <a:pt x="68" y="24"/>
                  <a:pt x="136" y="0"/>
                  <a:pt x="192" y="0"/>
                </a:cubicBezTo>
                <a:cubicBezTo>
                  <a:pt x="248" y="0"/>
                  <a:pt x="280" y="40"/>
                  <a:pt x="336" y="48"/>
                </a:cubicBezTo>
                <a:cubicBezTo>
                  <a:pt x="392" y="56"/>
                  <a:pt x="472" y="56"/>
                  <a:pt x="528" y="48"/>
                </a:cubicBezTo>
                <a:cubicBezTo>
                  <a:pt x="584" y="40"/>
                  <a:pt x="624" y="8"/>
                  <a:pt x="672" y="0"/>
                </a:cubicBezTo>
              </a:path>
            </a:pathLst>
          </a:custGeom>
          <a:noFill/>
          <a:ln w="9525">
            <a:solidFill>
              <a:schemeClr val="tx1"/>
            </a:solidFill>
            <a:round/>
            <a:headEnd/>
            <a:tailEnd/>
          </a:ln>
        </p:spPr>
        <p:txBody>
          <a:bodyPr/>
          <a:lstStyle/>
          <a:p>
            <a:endParaRPr lang="en-US"/>
          </a:p>
        </p:txBody>
      </p:sp>
      <p:sp>
        <p:nvSpPr>
          <p:cNvPr id="11" name="Rectangle 2"/>
          <p:cNvSpPr>
            <a:spLocks noChangeArrowheads="1"/>
          </p:cNvSpPr>
          <p:nvPr/>
        </p:nvSpPr>
        <p:spPr bwMode="auto">
          <a:xfrm>
            <a:off x="457200" y="58738"/>
            <a:ext cx="8229600" cy="931862"/>
          </a:xfrm>
          <a:prstGeom prst="rect">
            <a:avLst/>
          </a:prstGeom>
          <a:noFill/>
          <a:ln w="9525">
            <a:noFill/>
            <a:miter lim="800000"/>
            <a:headEnd/>
            <a:tailEnd/>
          </a:ln>
        </p:spPr>
        <p:txBody>
          <a:bodyPr anchor="ctr"/>
          <a:lstStyle/>
          <a:p>
            <a:pPr algn="ctr" eaLnBrk="1" hangingPunct="1"/>
            <a:r>
              <a:rPr lang="en-US" sz="2800">
                <a:solidFill>
                  <a:srgbClr val="000066"/>
                </a:solidFill>
              </a:rPr>
              <a:t>Wave-Buoy Components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8400" y="-76200"/>
            <a:ext cx="5715000" cy="769441"/>
          </a:xfrm>
          <a:prstGeom prst="rect">
            <a:avLst/>
          </a:prstGeom>
          <a:noFill/>
        </p:spPr>
        <p:txBody>
          <a:bodyPr wrap="square" rtlCol="0">
            <a:spAutoFit/>
          </a:bodyPr>
          <a:lstStyle/>
          <a:p>
            <a:r>
              <a:rPr lang="en-US" sz="4400" dirty="0" smtClean="0"/>
              <a:t>Requirements</a:t>
            </a:r>
            <a:endParaRPr lang="en-US" sz="4400" dirty="0"/>
          </a:p>
        </p:txBody>
      </p:sp>
      <p:sp>
        <p:nvSpPr>
          <p:cNvPr id="4" name="TextBox 3"/>
          <p:cNvSpPr txBox="1"/>
          <p:nvPr/>
        </p:nvSpPr>
        <p:spPr>
          <a:xfrm>
            <a:off x="228600" y="609600"/>
            <a:ext cx="8839200" cy="5909310"/>
          </a:xfrm>
          <a:prstGeom prst="rect">
            <a:avLst/>
          </a:prstGeom>
          <a:noFill/>
        </p:spPr>
        <p:txBody>
          <a:bodyPr wrap="square" rtlCol="0">
            <a:spAutoFit/>
          </a:bodyPr>
          <a:lstStyle/>
          <a:p>
            <a:pPr marL="346075" indent="-346075"/>
            <a:r>
              <a:rPr lang="en-US" dirty="0" smtClean="0"/>
              <a:t>1.0 An AUV Docking Station (ADS) is needed that can use power from the RASP </a:t>
            </a:r>
          </a:p>
          <a:p>
            <a:pPr marL="346075" indent="-346075"/>
            <a:r>
              <a:rPr lang="en-US" dirty="0" smtClean="0"/>
              <a:t>1.2 The AUV Docking Station shall be compatible with the AUV Tethys and can be adapted for other AUVs.  </a:t>
            </a:r>
          </a:p>
          <a:p>
            <a:pPr marL="346075" indent="-346075"/>
            <a:r>
              <a:rPr lang="en-US" dirty="0" smtClean="0"/>
              <a:t>1.3 The design shall strive to minimize the ADS payload required on the AUV</a:t>
            </a:r>
          </a:p>
          <a:p>
            <a:pPr marL="346075" indent="-346075"/>
            <a:r>
              <a:rPr lang="en-US" dirty="0" smtClean="0"/>
              <a:t>1.4 The ADS design shall support autonomous docking, though supervisory control is preferred for this effort</a:t>
            </a:r>
          </a:p>
          <a:p>
            <a:pPr marL="346075" indent="-346075"/>
            <a:r>
              <a:rPr lang="en-US" b="1" dirty="0" smtClean="0"/>
              <a:t>Electrical Derived Requirements</a:t>
            </a:r>
          </a:p>
          <a:p>
            <a:pPr marL="346075" indent="-346075"/>
            <a:r>
              <a:rPr lang="en-US" dirty="0" smtClean="0"/>
              <a:t>2.0 The ADS shall interface with the PB electrical system: 24 volts at 15 amps max and </a:t>
            </a:r>
            <a:r>
              <a:rPr lang="en-US" dirty="0" err="1" smtClean="0"/>
              <a:t>ethernet</a:t>
            </a:r>
            <a:r>
              <a:rPr lang="en-US" dirty="0" smtClean="0"/>
              <a:t> communications</a:t>
            </a:r>
          </a:p>
          <a:p>
            <a:pPr marL="346075" indent="-346075"/>
            <a:r>
              <a:rPr lang="en-US" dirty="0" smtClean="0"/>
              <a:t>2.1 The ADS can be developed as a stand-alone moored system before integration with the PB</a:t>
            </a:r>
          </a:p>
          <a:p>
            <a:pPr marL="346075" indent="-346075"/>
            <a:r>
              <a:rPr lang="en-US" dirty="0" smtClean="0"/>
              <a:t>2.2 The ADS shall be capable of charging the AUV at 10 amps and 17.5 volts</a:t>
            </a:r>
          </a:p>
          <a:p>
            <a:pPr marL="346075" indent="-346075"/>
            <a:r>
              <a:rPr lang="en-US" dirty="0" smtClean="0"/>
              <a:t>2.3 The ADS shall support data transfer between the dock and the buoy at 1 Mbps </a:t>
            </a:r>
          </a:p>
          <a:p>
            <a:pPr marL="346075" indent="-346075"/>
            <a:r>
              <a:rPr lang="en-US" dirty="0" smtClean="0"/>
              <a:t>2.4 The ADS shall provide shore operators with the following:</a:t>
            </a:r>
          </a:p>
          <a:p>
            <a:pPr marL="346075" indent="-346075"/>
            <a:r>
              <a:rPr lang="en-US" dirty="0" smtClean="0"/>
              <a:t>	2.4.1 Heading of the dock</a:t>
            </a:r>
          </a:p>
          <a:p>
            <a:pPr marL="346075" indent="-346075"/>
            <a:r>
              <a:rPr lang="en-US" dirty="0" smtClean="0"/>
              <a:t>	2.3.2 Ability to open and close an AUV latch – and verify the vehicle is latched and plugged in and that the latch/connector is fully open or fully closed</a:t>
            </a:r>
          </a:p>
          <a:p>
            <a:pPr marL="346075" indent="-346075"/>
            <a:r>
              <a:rPr lang="en-US" dirty="0" smtClean="0"/>
              <a:t>	2.4.1 Ability to start and stop battery charging</a:t>
            </a:r>
          </a:p>
          <a:p>
            <a:pPr marL="346075" indent="-346075"/>
            <a:r>
              <a:rPr lang="en-US" dirty="0" smtClean="0"/>
              <a:t>2.5The ADS shall provide a isolation relay to ensure plug in connectors are never energized unless the AUV is docked</a:t>
            </a:r>
          </a:p>
          <a:p>
            <a:pPr marL="346075" indent="-346075"/>
            <a:r>
              <a:rPr lang="en-US" dirty="0" smtClean="0"/>
              <a:t>2.6 The ADS shall have a GFI if lethal voltages are used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a:bodyPr>
          <a:lstStyle/>
          <a:p>
            <a:r>
              <a:rPr lang="en-US" dirty="0" smtClean="0">
                <a:latin typeface="+mn-lt"/>
              </a:rPr>
              <a:t>PB AUV Docking CONOPS</a:t>
            </a:r>
            <a:endParaRPr lang="en-US" dirty="0">
              <a:latin typeface="+mn-lt"/>
            </a:endParaRPr>
          </a:p>
        </p:txBody>
      </p:sp>
      <p:sp>
        <p:nvSpPr>
          <p:cNvPr id="3" name="Content Placeholder 2"/>
          <p:cNvSpPr>
            <a:spLocks noGrp="1"/>
          </p:cNvSpPr>
          <p:nvPr>
            <p:ph idx="1"/>
          </p:nvPr>
        </p:nvSpPr>
        <p:spPr>
          <a:xfrm>
            <a:off x="228600" y="762000"/>
            <a:ext cx="8915400" cy="5029200"/>
          </a:xfrm>
        </p:spPr>
        <p:txBody>
          <a:bodyPr>
            <a:noAutofit/>
          </a:bodyPr>
          <a:lstStyle/>
          <a:p>
            <a:r>
              <a:rPr lang="en-US" sz="1600" dirty="0" smtClean="0"/>
              <a:t>Shore-side operators initiate Docking</a:t>
            </a:r>
          </a:p>
          <a:p>
            <a:pPr lvl="1"/>
            <a:r>
              <a:rPr lang="en-US" sz="1600" dirty="0" smtClean="0"/>
              <a:t>Query dock heading, select an appropriate homing start point and send vehicle there</a:t>
            </a:r>
          </a:p>
          <a:p>
            <a:pPr lvl="1"/>
            <a:r>
              <a:rPr lang="en-US" sz="1600" dirty="0" smtClean="0"/>
              <a:t>Open the dock by sending a message to the dock HPU to lower the pin.  Confirm it is open by monitoring the status of the open reed switch</a:t>
            </a:r>
          </a:p>
          <a:p>
            <a:pPr lvl="1"/>
            <a:r>
              <a:rPr lang="en-US" sz="1600" dirty="0" smtClean="0"/>
              <a:t>Initiate the AUV docking mission</a:t>
            </a:r>
          </a:p>
          <a:p>
            <a:r>
              <a:rPr lang="en-US" sz="1600" dirty="0" smtClean="0"/>
              <a:t>AUV dives and flies to the dock’s position and acoustically interrogates the dock-mounted A-modem, which responds with the dock’s compass heading. The AUV determines the range and bearing to the dock based on the acoustic time of flight and the angle with which the acoustic response hits a USBL array on the vehicle.  The AUV controls its altitude off the seafloor to match the known dock altitude.</a:t>
            </a:r>
          </a:p>
          <a:p>
            <a:r>
              <a:rPr lang="en-US" sz="1600" dirty="0" smtClean="0"/>
              <a:t>AUV determines whether it is in the dock</a:t>
            </a:r>
          </a:p>
          <a:p>
            <a:pPr lvl="1"/>
            <a:r>
              <a:rPr lang="en-US" sz="1600" dirty="0" smtClean="0"/>
              <a:t>Range isn’t changing, “Docked” reed switch on AUV is activated by a fixed magnet in the dock</a:t>
            </a:r>
          </a:p>
          <a:p>
            <a:r>
              <a:rPr lang="en-US" sz="1600" dirty="0" smtClean="0"/>
              <a:t>AUV sends a message to shore via the acoustic modem that it is in the Docked position</a:t>
            </a:r>
          </a:p>
          <a:p>
            <a:r>
              <a:rPr lang="en-US" sz="1600" dirty="0" smtClean="0"/>
              <a:t>Shore-side operators send a message to the dock HPU to raise the latch pin.  The “dock open” reed switch opens and the HPU overloads when the docking connector is plugged into the AUV which happens before the “dock closed” reed switch is activated.</a:t>
            </a:r>
          </a:p>
          <a:p>
            <a:r>
              <a:rPr lang="en-US" sz="1600" dirty="0" smtClean="0"/>
              <a:t>If the connector is properly inserted the “mate good” input on the dock relay board will be detected and there should be </a:t>
            </a:r>
            <a:r>
              <a:rPr lang="en-US" sz="1600" dirty="0" err="1" smtClean="0"/>
              <a:t>ethernet</a:t>
            </a:r>
            <a:r>
              <a:rPr lang="en-US" sz="1600" dirty="0" smtClean="0"/>
              <a:t> connectivity to the AUV </a:t>
            </a:r>
          </a:p>
          <a:p>
            <a:r>
              <a:rPr lang="en-US" sz="1600" dirty="0" smtClean="0"/>
              <a:t>Battery charging could commence by enabling the AUV Charge power supply in the dock</a:t>
            </a:r>
          </a:p>
          <a:p>
            <a:r>
              <a:rPr lang="en-US" sz="1600" dirty="0" smtClean="0"/>
              <a:t>Battery charging status is monitored over the </a:t>
            </a:r>
            <a:r>
              <a:rPr lang="en-US" sz="1600" dirty="0" err="1" smtClean="0"/>
              <a:t>ethernet</a:t>
            </a:r>
            <a:r>
              <a:rPr lang="en-US" sz="1600" dirty="0" smtClean="0"/>
              <a:t> telemetry link between shore and the AUV</a:t>
            </a:r>
          </a:p>
          <a:p>
            <a:r>
              <a:rPr lang="en-US" sz="1600" dirty="0" smtClean="0"/>
              <a:t>After charging, the AUV is commanded to begin the Un-docking mission  and the docking connector is opened and the AUV drives in reverse for 20 (?) seconds and ballasts positive to drift up and free of the dock before thrusting forward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8" descr="PB-ConeDock_UW"/>
          <p:cNvPicPr>
            <a:picLocks noChangeAspect="1" noChangeArrowheads="1"/>
          </p:cNvPicPr>
          <p:nvPr/>
        </p:nvPicPr>
        <p:blipFill>
          <a:blip r:embed="rId3" cstate="print"/>
          <a:srcRect/>
          <a:stretch>
            <a:fillRect/>
          </a:stretch>
        </p:blipFill>
        <p:spPr bwMode="auto">
          <a:xfrm>
            <a:off x="152400" y="838200"/>
            <a:ext cx="6629400" cy="4199741"/>
          </a:xfrm>
          <a:prstGeom prst="rect">
            <a:avLst/>
          </a:prstGeom>
          <a:noFill/>
          <a:ln w="9525">
            <a:noFill/>
            <a:miter lim="800000"/>
            <a:headEnd/>
            <a:tailEnd/>
          </a:ln>
        </p:spPr>
      </p:pic>
      <p:sp>
        <p:nvSpPr>
          <p:cNvPr id="4" name="TextBox 3"/>
          <p:cNvSpPr txBox="1"/>
          <p:nvPr/>
        </p:nvSpPr>
        <p:spPr>
          <a:xfrm>
            <a:off x="6629400" y="3200400"/>
            <a:ext cx="2362200" cy="923330"/>
          </a:xfrm>
          <a:prstGeom prst="rect">
            <a:avLst/>
          </a:prstGeom>
          <a:noFill/>
        </p:spPr>
        <p:txBody>
          <a:bodyPr wrap="square" rtlCol="0">
            <a:spAutoFit/>
          </a:bodyPr>
          <a:lstStyle/>
          <a:p>
            <a:r>
              <a:rPr lang="en-US" dirty="0" smtClean="0"/>
              <a:t>Combined Latch, Power and Electrical Connector</a:t>
            </a:r>
            <a:endParaRPr lang="en-US" dirty="0"/>
          </a:p>
        </p:txBody>
      </p:sp>
      <p:sp>
        <p:nvSpPr>
          <p:cNvPr id="5" name="TextBox 4"/>
          <p:cNvSpPr txBox="1"/>
          <p:nvPr/>
        </p:nvSpPr>
        <p:spPr>
          <a:xfrm>
            <a:off x="2590800" y="914400"/>
            <a:ext cx="2133600" cy="381000"/>
          </a:xfrm>
          <a:prstGeom prst="rect">
            <a:avLst/>
          </a:prstGeom>
          <a:noFill/>
        </p:spPr>
        <p:txBody>
          <a:bodyPr wrap="square" rtlCol="0">
            <a:spAutoFit/>
          </a:bodyPr>
          <a:lstStyle/>
          <a:p>
            <a:r>
              <a:rPr lang="en-US" dirty="0" smtClean="0"/>
              <a:t>Acoustic Modem</a:t>
            </a:r>
            <a:endParaRPr lang="en-US" dirty="0"/>
          </a:p>
        </p:txBody>
      </p:sp>
      <p:sp>
        <p:nvSpPr>
          <p:cNvPr id="6" name="TextBox 5"/>
          <p:cNvSpPr txBox="1"/>
          <p:nvPr/>
        </p:nvSpPr>
        <p:spPr>
          <a:xfrm>
            <a:off x="4419600" y="685800"/>
            <a:ext cx="1981200" cy="646331"/>
          </a:xfrm>
          <a:prstGeom prst="rect">
            <a:avLst/>
          </a:prstGeom>
          <a:noFill/>
        </p:spPr>
        <p:txBody>
          <a:bodyPr wrap="square" rtlCol="0">
            <a:spAutoFit/>
          </a:bodyPr>
          <a:lstStyle/>
          <a:p>
            <a:r>
              <a:rPr lang="en-US" dirty="0" smtClean="0"/>
              <a:t>In-Dock Reed Switch</a:t>
            </a:r>
            <a:endParaRPr lang="en-US" dirty="0"/>
          </a:p>
        </p:txBody>
      </p:sp>
      <p:sp>
        <p:nvSpPr>
          <p:cNvPr id="7" name="TextBox 6"/>
          <p:cNvSpPr txBox="1"/>
          <p:nvPr/>
        </p:nvSpPr>
        <p:spPr>
          <a:xfrm>
            <a:off x="3733800" y="3505200"/>
            <a:ext cx="990600" cy="646331"/>
          </a:xfrm>
          <a:prstGeom prst="rect">
            <a:avLst/>
          </a:prstGeom>
          <a:noFill/>
        </p:spPr>
        <p:txBody>
          <a:bodyPr wrap="square" rtlCol="0">
            <a:spAutoFit/>
          </a:bodyPr>
          <a:lstStyle/>
          <a:p>
            <a:r>
              <a:rPr lang="en-US" dirty="0" smtClean="0"/>
              <a:t>Camera + Light</a:t>
            </a:r>
            <a:endParaRPr lang="en-US" dirty="0"/>
          </a:p>
        </p:txBody>
      </p:sp>
      <p:sp>
        <p:nvSpPr>
          <p:cNvPr id="8" name="TextBox 7"/>
          <p:cNvSpPr txBox="1"/>
          <p:nvPr/>
        </p:nvSpPr>
        <p:spPr>
          <a:xfrm>
            <a:off x="3810000" y="4876800"/>
            <a:ext cx="3124200" cy="646331"/>
          </a:xfrm>
          <a:prstGeom prst="rect">
            <a:avLst/>
          </a:prstGeom>
          <a:noFill/>
        </p:spPr>
        <p:txBody>
          <a:bodyPr wrap="square" rtlCol="0">
            <a:spAutoFit/>
          </a:bodyPr>
          <a:lstStyle/>
          <a:p>
            <a:r>
              <a:rPr lang="en-US" dirty="0" smtClean="0"/>
              <a:t>Subsea Electronics Housing (not shown)</a:t>
            </a:r>
            <a:endParaRPr lang="en-US" dirty="0"/>
          </a:p>
        </p:txBody>
      </p:sp>
      <p:pic>
        <p:nvPicPr>
          <p:cNvPr id="9" name="Picture 8" descr="A-201148-11_ChargeComm_V3.JPG"/>
          <p:cNvPicPr>
            <a:picLocks noChangeAspect="1"/>
          </p:cNvPicPr>
          <p:nvPr/>
        </p:nvPicPr>
        <p:blipFill>
          <a:blip r:embed="rId4" cstate="print"/>
          <a:srcRect l="15000" t="7794" r="36667" b="4372"/>
          <a:stretch>
            <a:fillRect/>
          </a:stretch>
        </p:blipFill>
        <p:spPr>
          <a:xfrm>
            <a:off x="7086600" y="228600"/>
            <a:ext cx="1320140" cy="1752600"/>
          </a:xfrm>
          <a:prstGeom prst="rect">
            <a:avLst/>
          </a:prstGeom>
        </p:spPr>
      </p:pic>
      <p:pic>
        <p:nvPicPr>
          <p:cNvPr id="10" name="Picture 9" descr="A-201232-11_ChargeMech_V1.JPG"/>
          <p:cNvPicPr>
            <a:picLocks noChangeAspect="1"/>
          </p:cNvPicPr>
          <p:nvPr/>
        </p:nvPicPr>
        <p:blipFill>
          <a:blip r:embed="rId5" cstate="print"/>
          <a:srcRect l="11364" t="1111" r="7929" b="8889"/>
          <a:stretch>
            <a:fillRect/>
          </a:stretch>
        </p:blipFill>
        <p:spPr>
          <a:xfrm>
            <a:off x="7239000" y="1981200"/>
            <a:ext cx="1414874" cy="1219200"/>
          </a:xfrm>
          <a:prstGeom prst="rect">
            <a:avLst/>
          </a:prstGeom>
        </p:spPr>
      </p:pic>
      <p:sp>
        <p:nvSpPr>
          <p:cNvPr id="11" name="Rectangle 10"/>
          <p:cNvSpPr/>
          <p:nvPr/>
        </p:nvSpPr>
        <p:spPr>
          <a:xfrm>
            <a:off x="6553200" y="0"/>
            <a:ext cx="24384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410200" y="2895600"/>
            <a:ext cx="1295400" cy="1200329"/>
          </a:xfrm>
          <a:prstGeom prst="rect">
            <a:avLst/>
          </a:prstGeom>
          <a:noFill/>
        </p:spPr>
        <p:txBody>
          <a:bodyPr wrap="square" rtlCol="0">
            <a:spAutoFit/>
          </a:bodyPr>
          <a:lstStyle/>
          <a:p>
            <a:r>
              <a:rPr lang="en-US" dirty="0" smtClean="0"/>
              <a:t>Latch Actuator HPU Housing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SCN3088.JPG"/>
          <p:cNvPicPr>
            <a:picLocks noChangeAspect="1"/>
          </p:cNvPicPr>
          <p:nvPr/>
        </p:nvPicPr>
        <p:blipFill>
          <a:blip r:embed="rId3" cstate="print"/>
          <a:srcRect l="29167" t="38889" r="40833" b="23333"/>
          <a:stretch>
            <a:fillRect/>
          </a:stretch>
        </p:blipFill>
        <p:spPr>
          <a:xfrm rot="5400000">
            <a:off x="552450" y="1809750"/>
            <a:ext cx="4800600" cy="4533900"/>
          </a:xfrm>
          <a:prstGeom prst="rect">
            <a:avLst/>
          </a:prstGeom>
        </p:spPr>
      </p:pic>
      <p:pic>
        <p:nvPicPr>
          <p:cNvPr id="6" name="Picture 5" descr="DSCN3073.JPG"/>
          <p:cNvPicPr>
            <a:picLocks noChangeAspect="1"/>
          </p:cNvPicPr>
          <p:nvPr/>
        </p:nvPicPr>
        <p:blipFill>
          <a:blip r:embed="rId4" cstate="print"/>
          <a:stretch>
            <a:fillRect/>
          </a:stretch>
        </p:blipFill>
        <p:spPr>
          <a:xfrm>
            <a:off x="5588000" y="3276600"/>
            <a:ext cx="3556000" cy="2667000"/>
          </a:xfrm>
          <a:prstGeom prst="rect">
            <a:avLst/>
          </a:prstGeom>
        </p:spPr>
      </p:pic>
      <p:sp>
        <p:nvSpPr>
          <p:cNvPr id="7" name="TextBox 6"/>
          <p:cNvSpPr txBox="1"/>
          <p:nvPr/>
        </p:nvSpPr>
        <p:spPr>
          <a:xfrm>
            <a:off x="1447800" y="381000"/>
            <a:ext cx="6934200" cy="769441"/>
          </a:xfrm>
          <a:prstGeom prst="rect">
            <a:avLst/>
          </a:prstGeom>
          <a:noFill/>
        </p:spPr>
        <p:txBody>
          <a:bodyPr wrap="square" rtlCol="0">
            <a:spAutoFit/>
          </a:bodyPr>
          <a:lstStyle/>
          <a:p>
            <a:r>
              <a:rPr lang="en-US" sz="4400" dirty="0" smtClean="0"/>
              <a:t>AUV Dock Surface Buoy</a:t>
            </a:r>
            <a:endParaRPr lang="en-US" sz="4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1"/>
          <p:cNvSpPr>
            <a:spLocks noGrp="1"/>
          </p:cNvSpPr>
          <p:nvPr>
            <p:ph type="dt" sz="quarter" idx="10"/>
          </p:nvPr>
        </p:nvSpPr>
        <p:spPr>
          <a:noFill/>
        </p:spPr>
        <p:txBody>
          <a:bodyPr/>
          <a:lstStyle/>
          <a:p>
            <a:r>
              <a:rPr lang="en-US" smtClean="0"/>
              <a:t>March 22, 2012</a:t>
            </a:r>
          </a:p>
        </p:txBody>
      </p:sp>
      <p:sp>
        <p:nvSpPr>
          <p:cNvPr id="35843" name="Content Placeholder 2"/>
          <p:cNvSpPr>
            <a:spLocks/>
          </p:cNvSpPr>
          <p:nvPr/>
        </p:nvSpPr>
        <p:spPr bwMode="auto">
          <a:xfrm>
            <a:off x="228600" y="1143000"/>
            <a:ext cx="8229600" cy="2438400"/>
          </a:xfrm>
          <a:prstGeom prst="rect">
            <a:avLst/>
          </a:prstGeom>
          <a:noFill/>
          <a:ln w="9525">
            <a:noFill/>
            <a:miter lim="800000"/>
            <a:headEnd/>
            <a:tailEnd/>
          </a:ln>
        </p:spPr>
        <p:txBody>
          <a:bodyPr/>
          <a:lstStyle/>
          <a:p>
            <a:pPr marL="342900" indent="-342900" eaLnBrk="1" hangingPunct="1">
              <a:spcBef>
                <a:spcPct val="20000"/>
              </a:spcBef>
            </a:pPr>
            <a:r>
              <a:rPr lang="en-US" sz="3200">
                <a:solidFill>
                  <a:srgbClr val="000066"/>
                </a:solidFill>
              </a:rPr>
              <a:t> </a:t>
            </a:r>
          </a:p>
          <a:p>
            <a:pPr marL="342900" indent="-342900" eaLnBrk="1" hangingPunct="1">
              <a:spcBef>
                <a:spcPct val="20000"/>
              </a:spcBef>
            </a:pPr>
            <a:endParaRPr lang="en-US" sz="3200">
              <a:solidFill>
                <a:srgbClr val="000066"/>
              </a:solidFill>
            </a:endParaRPr>
          </a:p>
        </p:txBody>
      </p:sp>
      <p:pic>
        <p:nvPicPr>
          <p:cNvPr id="35845" name="Picture 4" descr="AUV Dock Buoy1.JPG"/>
          <p:cNvPicPr>
            <a:picLocks noChangeAspect="1"/>
          </p:cNvPicPr>
          <p:nvPr/>
        </p:nvPicPr>
        <p:blipFill>
          <a:blip r:embed="rId3" cstate="print"/>
          <a:srcRect/>
          <a:stretch>
            <a:fillRect/>
          </a:stretch>
        </p:blipFill>
        <p:spPr bwMode="auto">
          <a:xfrm>
            <a:off x="5486400" y="1295400"/>
            <a:ext cx="3556000" cy="2667000"/>
          </a:xfrm>
          <a:prstGeom prst="rect">
            <a:avLst/>
          </a:prstGeom>
          <a:noFill/>
          <a:ln w="9525">
            <a:noFill/>
            <a:miter lim="800000"/>
            <a:headEnd/>
            <a:tailEnd/>
          </a:ln>
        </p:spPr>
      </p:pic>
      <p:sp>
        <p:nvSpPr>
          <p:cNvPr id="35846" name="TextBox 5"/>
          <p:cNvSpPr txBox="1">
            <a:spLocks noChangeArrowheads="1"/>
          </p:cNvSpPr>
          <p:nvPr/>
        </p:nvSpPr>
        <p:spPr bwMode="auto">
          <a:xfrm>
            <a:off x="0" y="609600"/>
            <a:ext cx="5562600" cy="6186309"/>
          </a:xfrm>
          <a:prstGeom prst="rect">
            <a:avLst/>
          </a:prstGeom>
          <a:noFill/>
          <a:ln w="9525">
            <a:noFill/>
            <a:miter lim="800000"/>
            <a:headEnd/>
            <a:tailEnd/>
          </a:ln>
        </p:spPr>
        <p:txBody>
          <a:bodyPr wrap="square">
            <a:spAutoFit/>
          </a:bodyPr>
          <a:lstStyle/>
          <a:p>
            <a:pPr marL="342900" indent="-342900">
              <a:buFont typeface="Arial" charset="0"/>
              <a:buChar char="•"/>
            </a:pPr>
            <a:r>
              <a:rPr lang="en-US" dirty="0" smtClean="0"/>
              <a:t>Homing sensor was problematic</a:t>
            </a:r>
          </a:p>
          <a:p>
            <a:pPr marL="800100" lvl="1" indent="-342900">
              <a:buFont typeface="Arial" charset="0"/>
              <a:buChar char="•"/>
            </a:pPr>
            <a:r>
              <a:rPr lang="en-US" dirty="0" smtClean="0"/>
              <a:t>Bad calibration, a few bugs, and multi-path issues</a:t>
            </a:r>
          </a:p>
          <a:p>
            <a:pPr marL="800100" lvl="1" indent="-342900">
              <a:buFont typeface="Arial" charset="0"/>
              <a:buChar char="•"/>
            </a:pPr>
            <a:r>
              <a:rPr lang="en-US" dirty="0" smtClean="0"/>
              <a:t>New calibration should resolve critical issues</a:t>
            </a:r>
          </a:p>
          <a:p>
            <a:pPr marL="342900" indent="-342900">
              <a:buFont typeface="Arial" charset="0"/>
              <a:buChar char="•"/>
            </a:pPr>
            <a:r>
              <a:rPr lang="en-US" dirty="0" smtClean="0"/>
              <a:t>Algorithms </a:t>
            </a:r>
            <a:r>
              <a:rPr lang="en-US" dirty="0"/>
              <a:t>to locate and home to </a:t>
            </a:r>
            <a:r>
              <a:rPr lang="en-US" dirty="0" smtClean="0"/>
              <a:t>the dock are working</a:t>
            </a:r>
            <a:endParaRPr lang="en-US" dirty="0"/>
          </a:p>
          <a:p>
            <a:pPr marL="342900" indent="-342900">
              <a:buFont typeface="Arial" charset="0"/>
              <a:buChar char="•"/>
            </a:pPr>
            <a:r>
              <a:rPr lang="en-US" dirty="0" smtClean="0"/>
              <a:t>Test </a:t>
            </a:r>
            <a:r>
              <a:rPr lang="en-US" dirty="0"/>
              <a:t>Deployment “Mock </a:t>
            </a:r>
            <a:r>
              <a:rPr lang="en-US" dirty="0" smtClean="0"/>
              <a:t>Dock” is complete</a:t>
            </a:r>
            <a:endParaRPr lang="en-US" dirty="0"/>
          </a:p>
          <a:p>
            <a:pPr marL="800100" lvl="1" indent="-342900">
              <a:buFont typeface="Arial" charset="0"/>
              <a:buChar char="•"/>
            </a:pPr>
            <a:r>
              <a:rPr lang="en-US" dirty="0" smtClean="0"/>
              <a:t>Vehicle </a:t>
            </a:r>
            <a:r>
              <a:rPr lang="en-US" dirty="0"/>
              <a:t>passed within 1m of </a:t>
            </a:r>
            <a:r>
              <a:rPr lang="en-US" dirty="0" smtClean="0"/>
              <a:t>1.2m target </a:t>
            </a:r>
            <a:r>
              <a:rPr lang="en-US" dirty="0"/>
              <a:t>8/10 times last </a:t>
            </a:r>
            <a:r>
              <a:rPr lang="en-US" dirty="0" smtClean="0"/>
              <a:t>deployment – real dock is 2m diameter</a:t>
            </a:r>
          </a:p>
          <a:p>
            <a:pPr marL="800100" lvl="1" indent="-342900">
              <a:buFont typeface="Arial" charset="0"/>
              <a:buChar char="•"/>
            </a:pPr>
            <a:r>
              <a:rPr lang="en-US" dirty="0" smtClean="0"/>
              <a:t>900 MHz Radio link was a problem; 2.4 GHz works well</a:t>
            </a:r>
          </a:p>
          <a:p>
            <a:pPr marL="800100" lvl="1" indent="-342900">
              <a:buFont typeface="Arial" charset="0"/>
              <a:buChar char="•"/>
            </a:pPr>
            <a:r>
              <a:rPr lang="en-US" dirty="0" smtClean="0"/>
              <a:t>Cable telemetry is intermittent</a:t>
            </a:r>
          </a:p>
          <a:p>
            <a:pPr marL="800100" lvl="1" indent="-342900">
              <a:buFont typeface="Arial" charset="0"/>
              <a:buChar char="•"/>
            </a:pPr>
            <a:r>
              <a:rPr lang="en-US" dirty="0" smtClean="0"/>
              <a:t>Camera worked OK when telemetry worked</a:t>
            </a:r>
          </a:p>
          <a:p>
            <a:pPr marL="1257300" lvl="2" indent="-342900">
              <a:buFont typeface="Arial" charset="0"/>
              <a:buChar char="•"/>
            </a:pPr>
            <a:r>
              <a:rPr lang="en-US" dirty="0" smtClean="0"/>
              <a:t>60m acrylic housing needs to be changed</a:t>
            </a:r>
          </a:p>
          <a:p>
            <a:pPr marL="1257300" lvl="2" indent="-342900">
              <a:buFont typeface="Arial" charset="0"/>
              <a:buChar char="•"/>
            </a:pPr>
            <a:r>
              <a:rPr lang="en-US" dirty="0" smtClean="0"/>
              <a:t>Using old still camera housing</a:t>
            </a:r>
          </a:p>
          <a:p>
            <a:pPr marL="800100" lvl="1" indent="-342900">
              <a:buFont typeface="Arial" charset="0"/>
              <a:buChar char="•"/>
            </a:pPr>
            <a:r>
              <a:rPr lang="en-US" dirty="0" smtClean="0"/>
              <a:t>Batteries were marginal</a:t>
            </a:r>
          </a:p>
          <a:p>
            <a:pPr marL="1257300" lvl="2" indent="-342900">
              <a:buFont typeface="Arial" charset="0"/>
              <a:buChar char="•"/>
            </a:pPr>
            <a:r>
              <a:rPr lang="en-US" dirty="0" smtClean="0"/>
              <a:t>105 A-hr were ~70 A-hr, then submerged in cold water;</a:t>
            </a:r>
          </a:p>
          <a:p>
            <a:pPr marL="1257300" lvl="2" indent="-342900">
              <a:buFont typeface="Arial" charset="0"/>
              <a:buChar char="•"/>
            </a:pPr>
            <a:r>
              <a:rPr lang="en-US" dirty="0" smtClean="0"/>
              <a:t>Oil leak in one</a:t>
            </a:r>
          </a:p>
          <a:p>
            <a:pPr marL="800100" lvl="1" indent="-342900">
              <a:buFont typeface="Arial" charset="0"/>
              <a:buChar char="•"/>
            </a:pPr>
            <a:r>
              <a:rPr lang="en-US" dirty="0" smtClean="0"/>
              <a:t>Solar charged OK; need to change panels to 24 volt</a:t>
            </a:r>
          </a:p>
          <a:p>
            <a:pPr marL="800100" lvl="1" indent="-342900">
              <a:buFont typeface="Arial" charset="0"/>
              <a:buChar char="•"/>
            </a:pPr>
            <a:r>
              <a:rPr lang="en-US" dirty="0" smtClean="0"/>
              <a:t>Mooring survived 3 months – knock on wood</a:t>
            </a:r>
            <a:endParaRPr lang="en-US" dirty="0"/>
          </a:p>
        </p:txBody>
      </p:sp>
      <p:sp>
        <p:nvSpPr>
          <p:cNvPr id="35848" name="TextBox 8"/>
          <p:cNvSpPr txBox="1">
            <a:spLocks noChangeArrowheads="1"/>
          </p:cNvSpPr>
          <p:nvPr/>
        </p:nvSpPr>
        <p:spPr bwMode="auto">
          <a:xfrm>
            <a:off x="2971800" y="0"/>
            <a:ext cx="3187860" cy="646331"/>
          </a:xfrm>
          <a:prstGeom prst="rect">
            <a:avLst/>
          </a:prstGeom>
          <a:noFill/>
          <a:ln w="9525">
            <a:noFill/>
            <a:miter lim="800000"/>
            <a:headEnd/>
            <a:tailEnd/>
          </a:ln>
        </p:spPr>
        <p:txBody>
          <a:bodyPr wrap="none">
            <a:spAutoFit/>
          </a:bodyPr>
          <a:lstStyle/>
          <a:p>
            <a:r>
              <a:rPr lang="en-US" sz="3600" dirty="0"/>
              <a:t>AUV </a:t>
            </a:r>
            <a:r>
              <a:rPr lang="en-US" sz="3600" dirty="0" smtClean="0"/>
              <a:t>Mock Dock</a:t>
            </a:r>
            <a:endParaRPr lang="en-US" sz="3600" dirty="0"/>
          </a:p>
        </p:txBody>
      </p:sp>
      <p:pic>
        <p:nvPicPr>
          <p:cNvPr id="7" name="Picture 6" descr="DSCN3078.JPG"/>
          <p:cNvPicPr>
            <a:picLocks noChangeAspect="1"/>
          </p:cNvPicPr>
          <p:nvPr/>
        </p:nvPicPr>
        <p:blipFill>
          <a:blip r:embed="rId4" cstate="print"/>
          <a:srcRect r="11539" b="12820"/>
          <a:stretch>
            <a:fillRect/>
          </a:stretch>
        </p:blipFill>
        <p:spPr>
          <a:xfrm>
            <a:off x="5943600" y="4191000"/>
            <a:ext cx="2886634" cy="2133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t>AUV Electrical Overview</a:t>
            </a:r>
            <a:endParaRPr lang="en-US" dirty="0"/>
          </a:p>
        </p:txBody>
      </p:sp>
      <p:sp>
        <p:nvSpPr>
          <p:cNvPr id="3" name="Content Placeholder 2"/>
          <p:cNvSpPr>
            <a:spLocks noGrp="1"/>
          </p:cNvSpPr>
          <p:nvPr>
            <p:ph idx="1"/>
          </p:nvPr>
        </p:nvSpPr>
        <p:spPr/>
        <p:txBody>
          <a:bodyPr/>
          <a:lstStyle/>
          <a:p>
            <a:endParaRPr lang="en-US"/>
          </a:p>
        </p:txBody>
      </p:sp>
      <p:graphicFrame>
        <p:nvGraphicFramePr>
          <p:cNvPr id="24577" name="Object 1"/>
          <p:cNvGraphicFramePr>
            <a:graphicFrameLocks noChangeAspect="1"/>
          </p:cNvGraphicFramePr>
          <p:nvPr/>
        </p:nvGraphicFramePr>
        <p:xfrm>
          <a:off x="457200" y="838200"/>
          <a:ext cx="9184478" cy="5943600"/>
        </p:xfrm>
        <a:graphic>
          <a:graphicData uri="http://schemas.openxmlformats.org/presentationml/2006/ole">
            <p:oleObj spid="_x0000_s24577" name="Acrobat Document" r:id="rId4" imgW="5508000" imgH="3564000" progId="AcroExch.Document.7">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AUV Dock Buoy Box</a:t>
            </a:r>
            <a:endParaRPr lang="en-US" dirty="0"/>
          </a:p>
        </p:txBody>
      </p:sp>
      <p:sp>
        <p:nvSpPr>
          <p:cNvPr id="3" name="Content Placeholder 2"/>
          <p:cNvSpPr>
            <a:spLocks noGrp="1"/>
          </p:cNvSpPr>
          <p:nvPr>
            <p:ph idx="1"/>
          </p:nvPr>
        </p:nvSpPr>
        <p:spPr/>
        <p:txBody>
          <a:bodyPr/>
          <a:lstStyle/>
          <a:p>
            <a:endParaRPr lang="en-US"/>
          </a:p>
        </p:txBody>
      </p:sp>
      <p:graphicFrame>
        <p:nvGraphicFramePr>
          <p:cNvPr id="22530" name="Object 2"/>
          <p:cNvGraphicFramePr>
            <a:graphicFrameLocks noChangeAspect="1"/>
          </p:cNvGraphicFramePr>
          <p:nvPr/>
        </p:nvGraphicFramePr>
        <p:xfrm>
          <a:off x="457200" y="990600"/>
          <a:ext cx="8458200" cy="5638800"/>
        </p:xfrm>
        <a:graphic>
          <a:graphicData uri="http://schemas.openxmlformats.org/presentationml/2006/ole">
            <p:oleObj spid="_x0000_s22530" name="Acrobat Document" r:id="rId4" imgW="32892480" imgH="21980160" progId="AcroExch.Document.7">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814</TotalTime>
  <Words>2056</Words>
  <Application>Microsoft Office PowerPoint</Application>
  <PresentationFormat>On-screen Show (4:3)</PresentationFormat>
  <Paragraphs>894</Paragraphs>
  <Slides>22</Slides>
  <Notes>22</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22</vt:i4>
      </vt:variant>
    </vt:vector>
  </HeadingPairs>
  <TitlesOfParts>
    <vt:vector size="26" baseType="lpstr">
      <vt:lpstr>Office Theme</vt:lpstr>
      <vt:lpstr>Visio</vt:lpstr>
      <vt:lpstr>Acrobat Document</vt:lpstr>
      <vt:lpstr>Picture</vt:lpstr>
      <vt:lpstr>Power Buoy AUV Docking  Electrical Review</vt:lpstr>
      <vt:lpstr>Slide 2</vt:lpstr>
      <vt:lpstr>Slide 3</vt:lpstr>
      <vt:lpstr>PB AUV Docking CONOPS</vt:lpstr>
      <vt:lpstr>Slide 5</vt:lpstr>
      <vt:lpstr>Slide 6</vt:lpstr>
      <vt:lpstr>Slide 7</vt:lpstr>
      <vt:lpstr>AUV Electrical Overview</vt:lpstr>
      <vt:lpstr>AUV Dock Buoy Box</vt:lpstr>
      <vt:lpstr>AUV Dock Subsea Electronics</vt:lpstr>
      <vt:lpstr>AUV Connector (ODI) Interlock Relay</vt:lpstr>
      <vt:lpstr>Power Budget and Power Supply Sizing</vt:lpstr>
      <vt:lpstr>Slide 13</vt:lpstr>
      <vt:lpstr>Slide 14</vt:lpstr>
      <vt:lpstr>Schedule</vt:lpstr>
      <vt:lpstr>Costs</vt:lpstr>
      <vt:lpstr>Slide 17</vt:lpstr>
      <vt:lpstr>Slide 18</vt:lpstr>
      <vt:lpstr>PB/AUV Dock Deployment</vt:lpstr>
      <vt:lpstr>LRAUV Nose</vt:lpstr>
      <vt:lpstr>LRAUV Nose_Bottom View</vt:lpstr>
      <vt:lpstr>Slide 22</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Buoy AUV Docking  Electrical Review</dc:title>
  <dc:creator>hobson</dc:creator>
  <cp:lastModifiedBy>hobson</cp:lastModifiedBy>
  <cp:revision>53</cp:revision>
  <dcterms:created xsi:type="dcterms:W3CDTF">2012-04-03T00:40:49Z</dcterms:created>
  <dcterms:modified xsi:type="dcterms:W3CDTF">2012-04-04T03:58:48Z</dcterms:modified>
</cp:coreProperties>
</file>