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25"/>
  </p:notesMasterIdLst>
  <p:sldIdLst>
    <p:sldId id="346" r:id="rId2"/>
    <p:sldId id="328" r:id="rId3"/>
    <p:sldId id="326" r:id="rId4"/>
    <p:sldId id="319" r:id="rId5"/>
    <p:sldId id="337" r:id="rId6"/>
    <p:sldId id="342" r:id="rId7"/>
    <p:sldId id="343" r:id="rId8"/>
    <p:sldId id="344" r:id="rId9"/>
    <p:sldId id="332" r:id="rId10"/>
    <p:sldId id="335" r:id="rId11"/>
    <p:sldId id="330" r:id="rId12"/>
    <p:sldId id="340" r:id="rId13"/>
    <p:sldId id="341" r:id="rId14"/>
    <p:sldId id="331" r:id="rId15"/>
    <p:sldId id="334" r:id="rId16"/>
    <p:sldId id="347" r:id="rId17"/>
    <p:sldId id="348" r:id="rId18"/>
    <p:sldId id="345" r:id="rId19"/>
    <p:sldId id="336" r:id="rId20"/>
    <p:sldId id="314" r:id="rId21"/>
    <p:sldId id="323" r:id="rId22"/>
    <p:sldId id="324" r:id="rId23"/>
    <p:sldId id="320" r:id="rId24"/>
  </p:sldIdLst>
  <p:sldSz cx="9144000" cy="6858000" type="screen4x3"/>
  <p:notesSz cx="6985000" cy="9271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19">
          <p15:clr>
            <a:srgbClr val="A4A3A4"/>
          </p15:clr>
        </p15:guide>
        <p15:guide id="2" pos="22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565" autoAdjust="0"/>
    <p:restoredTop sz="94725" autoAdjust="0"/>
  </p:normalViewPr>
  <p:slideViewPr>
    <p:cSldViewPr>
      <p:cViewPr varScale="1">
        <p:scale>
          <a:sx n="133" d="100"/>
          <a:sy n="133" d="100"/>
        </p:scale>
        <p:origin x="216" y="5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68" y="-90"/>
      </p:cViewPr>
      <p:guideLst>
        <p:guide orient="horz" pos="2919"/>
        <p:guide pos="220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D6C9AD71-6D6F-1817-E281-01327392C04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577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endParaRPr lang="en-US" altLang="en-US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89D35366-B1DA-79C2-BEAD-223E7B426B9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59225" y="0"/>
            <a:ext cx="302577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endParaRPr lang="en-US" altLang="en-US"/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id="{D34D1EEC-8E05-7783-2EB6-A732ED2641D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4750" y="695325"/>
            <a:ext cx="463550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4581" name="Rectangle 5">
            <a:extLst>
              <a:ext uri="{FF2B5EF4-FFF2-40B4-BE49-F238E27FC236}">
                <a16:creationId xmlns:a16="http://schemas.microsoft.com/office/drawing/2014/main" id="{5B525A11-A8EC-DF37-D38D-3B84FE12F3C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863" y="4403725"/>
            <a:ext cx="5121275" cy="417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4582" name="Rectangle 6">
            <a:extLst>
              <a:ext uri="{FF2B5EF4-FFF2-40B4-BE49-F238E27FC236}">
                <a16:creationId xmlns:a16="http://schemas.microsoft.com/office/drawing/2014/main" id="{B49DF40D-36EE-1FDE-0320-C0A8C4EBEE1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7450"/>
            <a:ext cx="302577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b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endParaRPr lang="en-US" altLang="en-US"/>
          </a:p>
        </p:txBody>
      </p:sp>
      <p:sp>
        <p:nvSpPr>
          <p:cNvPr id="24583" name="Rectangle 7">
            <a:extLst>
              <a:ext uri="{FF2B5EF4-FFF2-40B4-BE49-F238E27FC236}">
                <a16:creationId xmlns:a16="http://schemas.microsoft.com/office/drawing/2014/main" id="{2B3D3F53-466E-9ED2-A386-8ABD0DA868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9225" y="8807450"/>
            <a:ext cx="302577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77" tIns="46538" rIns="93077" bIns="46538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fld id="{439167CB-60B3-D54F-8702-F06941590BF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1E459A4B-BD53-2051-047A-A9FE1422478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77863" y="1266825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88FDAD02-6C1B-6D6B-A33F-3A4942016EA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017838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73732" name="Rectangle 4">
            <a:extLst>
              <a:ext uri="{FF2B5EF4-FFF2-40B4-BE49-F238E27FC236}">
                <a16:creationId xmlns:a16="http://schemas.microsoft.com/office/drawing/2014/main" id="{51F8E92B-53E6-75D4-8906-8833630717D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400"/>
            </a:lvl1pPr>
          </a:lstStyle>
          <a:p>
            <a:r>
              <a:rPr lang="en-US" altLang="en-US"/>
              <a:t>28 Nov 2023</a:t>
            </a:r>
          </a:p>
        </p:txBody>
      </p:sp>
      <p:sp>
        <p:nvSpPr>
          <p:cNvPr id="73733" name="Rectangle 5">
            <a:extLst>
              <a:ext uri="{FF2B5EF4-FFF2-40B4-BE49-F238E27FC236}">
                <a16:creationId xmlns:a16="http://schemas.microsoft.com/office/drawing/2014/main" id="{F95A3A53-0266-031D-E0BE-4FC0E5DEFB7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RSM</a:t>
            </a:r>
          </a:p>
        </p:txBody>
      </p:sp>
      <p:sp>
        <p:nvSpPr>
          <p:cNvPr id="73734" name="Rectangle 6">
            <a:extLst>
              <a:ext uri="{FF2B5EF4-FFF2-40B4-BE49-F238E27FC236}">
                <a16:creationId xmlns:a16="http://schemas.microsoft.com/office/drawing/2014/main" id="{F33F04A9-FDC8-4492-1912-D9860FD90BF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0585AB3-AA30-AB4C-B07D-5430C079A14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584B8-7EB2-4BA0-457E-079EF79E8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73BD57-08CC-C75F-1F9D-DE0BEFB470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C4291A-5C48-7D9F-A1BB-EA81BFF7A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28 Nov 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7A461-77D5-BC39-C024-54242057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RSM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016EB7-7E45-8DF7-AC71-0445B0ED0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B32FD8-F9C2-9445-B69E-265F2FFDE4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7342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66370C-9BB4-856E-209C-CC29FA902C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185738"/>
            <a:ext cx="1944688" cy="59261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F3C48A-D1AE-C3C0-C060-B4925D7CB4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77863" y="185738"/>
            <a:ext cx="5684837" cy="5926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1646E6-8AD9-260D-7BDC-BEF6EF84F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28 Nov 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BD6FA3-8C98-54B8-65E9-DE2BB0F66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RSM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94FC3D-B5C4-3483-E51F-5D47CA11F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EBBA2-ED61-0F48-B4C3-304BF20F3D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8322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CB6E1-B6E2-3933-46DB-D01F1B614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23610-6371-F87D-C426-CDD1FEDE68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C2287F-0A57-70A6-36EB-A197197B3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5 Mar 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344923-B3C3-9C57-C7E8-8E5CBB321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RSM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552D8-7709-BA6A-69D1-20E5196E5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7BC2E6-12C0-F043-8C5F-D50011017D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1229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B600E-FE1C-1F41-ABFE-767EFD84D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7F3192-0E96-1B9B-0776-7EAB0BEF04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3E101D-82D0-1CA2-058B-DF3069C24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28 Nov 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639F2A-7831-6EDC-F73D-4EA06AF8C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RSM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483DA1-5322-E75A-23C0-A6F9DF700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F8D04A-9EE3-2A41-8C2E-A947EEC3F82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4527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726CD-1F0D-6EE3-0273-88AAE0C81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8D98-F530-824D-1927-2A2F5B1152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863" y="1204913"/>
            <a:ext cx="3810000" cy="4906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3BA1FF-F6B6-3F8A-FCD1-56145AF350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0263" y="1204913"/>
            <a:ext cx="3810000" cy="4906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735FD8-00DB-2533-7F9F-815D97052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28 Nov 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05E9D5-EDC8-A598-494D-D64197F73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RSM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45C2BF-229D-D61C-D595-842B83DD9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6C543B-C8EE-F44C-A46D-C9E29FE432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4960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79573-FCB0-8835-254F-80F4CF9A9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4434FF-DB73-3440-C7C8-16B8C6268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EAD84-C9AC-698B-A45B-8DE8BBE9E8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4773C4-E2FF-B811-A64A-184A08E8FB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390EED-A2A3-D8C0-B0C0-2D5AA0245D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64EAB3-C465-3C24-E02F-E12409B74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28 Nov 2023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718D28-694E-505C-0356-13963A1E1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RSM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AA483D-924B-6754-3D5E-A6F38BBF8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8E9763-7427-6E46-97A8-86B8403C70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691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02DE9-D1FD-D330-D6C3-2DA66C539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15587E-79B4-0B55-65B6-ACB776F73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28 Nov 2023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03F92B-B5D3-F2EF-B9E1-36DC6443F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RSM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C296E2-33FE-E967-81C4-BBDBCB675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B53823-6F4D-DB44-8E67-BDC1E41571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9957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31E6F6-7767-C5A1-F0F2-07A4B69F9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28 Nov 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E77023-B840-7ECB-A258-685EFE16E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RSM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E3C1B5-0279-6988-3503-5A20BFF31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3F6AF6-F4F6-8E48-A295-80E4E407E7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7125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6D731-8E65-9E0B-67A2-E79792540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B9B23-D15F-853A-25C7-A4535D69D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13A909-D198-C3AC-8EE2-340ECC0B7E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D9DFCB-B763-E43B-2C67-4EBE79D92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28 Nov 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3A25C8-388C-624C-F78A-8E7A02858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RSM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E94CF1-8060-78AC-B883-E464A1D7E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CA0591-913C-7C41-A908-D10E49ED70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3433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E1132-A709-61A4-A15A-BB5EB2BCC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302688-8D67-58B7-7100-FBA4FC135F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6935D4-AAD5-32CB-634B-B9AB60808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11802A-7CCA-F311-8677-9464BF5BB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28 Nov 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AE2C2B-6EA1-63D6-1F0D-23EE871A4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RSM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2FC92F-6B7C-1210-5E58-494EF7067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96B157-36B4-4744-80F2-03CE9E216E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2165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9A17A36-E488-7A1F-458A-F74E8AB754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95325" y="185738"/>
            <a:ext cx="7764463" cy="89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102F628-D73A-A9A5-F63F-2D792D9375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77863" y="1204913"/>
            <a:ext cx="7772400" cy="490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BDB3F82-E6EF-4605-C49C-A039FA7D08A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/>
            </a:lvl1pPr>
          </a:lstStyle>
          <a:p>
            <a:r>
              <a:rPr lang="en-US" altLang="en-US"/>
              <a:t>28 Nov 2023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5A2A15B-56D8-1135-536F-7048F13244F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n-US" altLang="en-US"/>
              <a:t>RSM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B296366-339B-E829-2DEE-1B11025C1F8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0B9582B-0BC2-4C48-9A7F-5E5CE8B35B66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9" name="Line 15">
            <a:extLst>
              <a:ext uri="{FF2B5EF4-FFF2-40B4-BE49-F238E27FC236}">
                <a16:creationId xmlns:a16="http://schemas.microsoft.com/office/drawing/2014/main" id="{1B7CE41C-D6E9-488A-DA1D-3E8A756CF95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84225" y="914400"/>
            <a:ext cx="8359775" cy="4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999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anose="02020603050405020304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anose="02020603050405020304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anose="02020603050405020304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anose="02020603050405020304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anose="02020603050405020304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anose="02020603050405020304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anose="02020603050405020304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9999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1D27F-7073-BEC4-2F84-98C4C22E50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State of Homing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030FBA-F0AA-F570-B8E8-8B90A1A569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559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63D6CDE-D25B-64B9-042E-74155F1F6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dirty="0"/>
              <a:t>28 Nov 2023</a:t>
            </a:r>
          </a:p>
        </p:txBody>
      </p:sp>
      <p:sp>
        <p:nvSpPr>
          <p:cNvPr id="141314" name="Rectangle 2">
            <a:extLst>
              <a:ext uri="{FF2B5EF4-FFF2-40B4-BE49-F238E27FC236}">
                <a16:creationId xmlns:a16="http://schemas.microsoft.com/office/drawing/2014/main" id="{8704FAE3-2612-5ACD-E3EA-0F9FC6E725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What is Causing Dock Walk?</a:t>
            </a:r>
          </a:p>
        </p:txBody>
      </p:sp>
      <p:sp>
        <p:nvSpPr>
          <p:cNvPr id="141315" name="Rectangle 3">
            <a:extLst>
              <a:ext uri="{FF2B5EF4-FFF2-40B4-BE49-F238E27FC236}">
                <a16:creationId xmlns:a16="http://schemas.microsoft.com/office/drawing/2014/main" id="{A6BCC5AC-EFE0-2E0E-AA52-3EADA58EB9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8001000" cy="44958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3200" dirty="0"/>
              <a:t>Simulate Sensor and Navigation Error:</a:t>
            </a:r>
          </a:p>
          <a:p>
            <a:r>
              <a:rPr lang="en-US" altLang="en-US" sz="3200" dirty="0"/>
              <a:t>DAT: range &amp; misalignment.</a:t>
            </a:r>
          </a:p>
          <a:p>
            <a:r>
              <a:rPr lang="en-US" altLang="en-US" sz="3200" dirty="0"/>
              <a:t>DAT: delay.</a:t>
            </a:r>
          </a:p>
          <a:p>
            <a:r>
              <a:rPr lang="en-US" altLang="en-US" sz="3200" dirty="0"/>
              <a:t>Nav:  yaw delay.</a:t>
            </a:r>
          </a:p>
          <a:p>
            <a:r>
              <a:rPr lang="en-US" altLang="en-US" sz="3200" dirty="0"/>
              <a:t>Nav: </a:t>
            </a:r>
            <a:r>
              <a:rPr lang="en-US" altLang="en-US" sz="3200" dirty="0" err="1"/>
              <a:t>Dvl</a:t>
            </a:r>
            <a:r>
              <a:rPr lang="en-US" altLang="en-US" sz="3200" dirty="0"/>
              <a:t> velocity scale factor.</a:t>
            </a: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3CE15D-6A8F-3AEA-0461-91A684BE0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3849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63D6CDE-D25B-64B9-042E-74155F1F6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dirty="0"/>
              <a:t>28 Nov 2023</a:t>
            </a:r>
          </a:p>
        </p:txBody>
      </p:sp>
      <p:sp>
        <p:nvSpPr>
          <p:cNvPr id="141314" name="Rectangle 2">
            <a:extLst>
              <a:ext uri="{FF2B5EF4-FFF2-40B4-BE49-F238E27FC236}">
                <a16:creationId xmlns:a16="http://schemas.microsoft.com/office/drawing/2014/main" id="{8704FAE3-2612-5ACD-E3EA-0F9FC6E725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Dock Walk:  Simulation Results</a:t>
            </a:r>
          </a:p>
        </p:txBody>
      </p:sp>
      <p:sp>
        <p:nvSpPr>
          <p:cNvPr id="141315" name="Rectangle 3">
            <a:extLst>
              <a:ext uri="{FF2B5EF4-FFF2-40B4-BE49-F238E27FC236}">
                <a16:creationId xmlns:a16="http://schemas.microsoft.com/office/drawing/2014/main" id="{A6BCC5AC-EFE0-2E0E-AA52-3EADA58EB9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8153400" cy="4495800"/>
          </a:xfrm>
        </p:spPr>
        <p:txBody>
          <a:bodyPr/>
          <a:lstStyle/>
          <a:p>
            <a:r>
              <a:rPr lang="en-US" altLang="en-US" sz="3200" dirty="0">
                <a:solidFill>
                  <a:srgbClr val="FF0000"/>
                </a:solidFill>
              </a:rPr>
              <a:t>50% lateral </a:t>
            </a:r>
            <a:r>
              <a:rPr lang="en-US" altLang="en-US" sz="3200" dirty="0" err="1">
                <a:solidFill>
                  <a:srgbClr val="FF0000"/>
                </a:solidFill>
              </a:rPr>
              <a:t>Dvl</a:t>
            </a:r>
            <a:r>
              <a:rPr lang="en-US" altLang="en-US" sz="3200" dirty="0"/>
              <a:t>:</a:t>
            </a:r>
          </a:p>
          <a:p>
            <a:pPr lvl="1"/>
            <a:r>
              <a:rPr lang="en-US" altLang="en-US" sz="2800" dirty="0" err="1"/>
              <a:t>Dvl</a:t>
            </a:r>
            <a:r>
              <a:rPr lang="en-US" altLang="en-US" sz="2800" dirty="0"/>
              <a:t> possibly has nonlinearity around zero.</a:t>
            </a:r>
          </a:p>
          <a:p>
            <a:pPr lvl="1"/>
            <a:r>
              <a:rPr lang="en-US" altLang="en-US" sz="2800" dirty="0"/>
              <a:t>Northerly Start: </a:t>
            </a:r>
            <a:r>
              <a:rPr lang="en-US" sz="2800" dirty="0">
                <a:effectLst/>
              </a:rPr>
              <a:t>20240312T213652.</a:t>
            </a:r>
            <a:endParaRPr lang="en-US" altLang="en-US" sz="2800" dirty="0"/>
          </a:p>
          <a:p>
            <a:pPr lvl="1"/>
            <a:r>
              <a:rPr lang="en-US" altLang="en-US" sz="2800" dirty="0"/>
              <a:t>Southerly Start: </a:t>
            </a:r>
            <a:r>
              <a:rPr lang="en-US" sz="2800" dirty="0">
                <a:effectLst/>
              </a:rPr>
              <a:t>20240312T182612.</a:t>
            </a:r>
          </a:p>
          <a:p>
            <a:r>
              <a:rPr lang="en-US" altLang="en-US" sz="3200" dirty="0"/>
              <a:t>Show data:</a:t>
            </a:r>
          </a:p>
          <a:p>
            <a:pPr marL="0" indent="0">
              <a:buNone/>
            </a:pP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3CE15D-6A8F-3AEA-0461-91A684BE0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7815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66C64-8621-B924-AD83-B218CDE3A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Docking Simulation - Cross Current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0F73BB-2FD4-E74E-28E3-E848C2AD7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5 Mar 2024</a:t>
            </a: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54264F-9A8D-E72E-9553-F77DBDE00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12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1B12A5-2FC5-FA84-68F9-9F55997EE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166261"/>
            <a:ext cx="8748633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798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B6A08-6766-54B4-0445-BBA012510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Docking Simulation – Up Current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64CF3A-A40E-F0F5-63E1-CD7DD3E9F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5 Mar 2024</a:t>
            </a: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107B13-7151-39AB-4A14-AC7D90173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13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9C82C6-5D38-0ADC-F394-5F5D340E5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084263"/>
            <a:ext cx="8765962" cy="522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712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63D6CDE-D25B-64B9-042E-74155F1F6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dirty="0"/>
              <a:t>28 Nov 2023</a:t>
            </a:r>
          </a:p>
        </p:txBody>
      </p:sp>
      <p:sp>
        <p:nvSpPr>
          <p:cNvPr id="141314" name="Rectangle 2">
            <a:extLst>
              <a:ext uri="{FF2B5EF4-FFF2-40B4-BE49-F238E27FC236}">
                <a16:creationId xmlns:a16="http://schemas.microsoft.com/office/drawing/2014/main" id="{8704FAE3-2612-5ACD-E3EA-0F9FC6E725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1.  Proposed Solutions:</a:t>
            </a:r>
          </a:p>
        </p:txBody>
      </p:sp>
      <p:sp>
        <p:nvSpPr>
          <p:cNvPr id="141315" name="Rectangle 3">
            <a:extLst>
              <a:ext uri="{FF2B5EF4-FFF2-40B4-BE49-F238E27FC236}">
                <a16:creationId xmlns:a16="http://schemas.microsoft.com/office/drawing/2014/main" id="{A6BCC5AC-EFE0-2E0E-AA52-3EADA58EB9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8001000" cy="44958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en-US" sz="3200" dirty="0"/>
              <a:t>Feed DAT bearing directly into PN/PP:</a:t>
            </a:r>
          </a:p>
          <a:p>
            <a:pPr lvl="1"/>
            <a:r>
              <a:rPr lang="en-US" altLang="en-US" sz="2800" dirty="0"/>
              <a:t>Eliminates Nav error source.</a:t>
            </a:r>
          </a:p>
          <a:p>
            <a:pPr lvl="1"/>
            <a:r>
              <a:rPr lang="en-US" altLang="en-US" sz="2800" dirty="0"/>
              <a:t>Expect better performance in one-way mode.</a:t>
            </a:r>
          </a:p>
          <a:p>
            <a:pPr lvl="1"/>
            <a:r>
              <a:rPr lang="en-US" altLang="en-US" sz="2800" dirty="0"/>
              <a:t>May need filtering.</a:t>
            </a:r>
          </a:p>
          <a:p>
            <a:pPr lvl="1"/>
            <a:r>
              <a:rPr lang="en-US" altLang="en-US" sz="2800" dirty="0"/>
              <a:t>How to latch bearing 10 meters out?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sz="3200" dirty="0"/>
              <a:t>Use Buoy Location to Reset Nav:</a:t>
            </a:r>
          </a:p>
          <a:p>
            <a:pPr marL="914400" lvl="1" indent="-514350"/>
            <a:r>
              <a:rPr lang="en-US" altLang="en-US" sz="2800" dirty="0"/>
              <a:t>May need additional filter/estimator.</a:t>
            </a:r>
          </a:p>
          <a:p>
            <a:pPr marL="914400" lvl="1" indent="-514350"/>
            <a:r>
              <a:rPr lang="en-US" altLang="en-US" sz="2800" dirty="0"/>
              <a:t>Suited to simulation.</a:t>
            </a:r>
          </a:p>
          <a:p>
            <a:pPr marL="914400" lvl="1" indent="-514350"/>
            <a:endParaRPr lang="en-US" altLang="en-US" sz="2800" dirty="0"/>
          </a:p>
          <a:p>
            <a:pPr marL="0" indent="0">
              <a:buNone/>
            </a:pP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3CE15D-6A8F-3AEA-0461-91A684BE0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1525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63D6CDE-D25B-64B9-042E-74155F1F6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dirty="0"/>
              <a:t>28 Nov 2023</a:t>
            </a:r>
          </a:p>
        </p:txBody>
      </p:sp>
      <p:sp>
        <p:nvSpPr>
          <p:cNvPr id="141314" name="Rectangle 2">
            <a:extLst>
              <a:ext uri="{FF2B5EF4-FFF2-40B4-BE49-F238E27FC236}">
                <a16:creationId xmlns:a16="http://schemas.microsoft.com/office/drawing/2014/main" id="{8704FAE3-2612-5ACD-E3EA-0F9FC6E725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3. Point Spread: Two Ways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3CE15D-6A8F-3AEA-0461-91A684BE0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7" name="5-Point Star 6">
            <a:extLst>
              <a:ext uri="{FF2B5EF4-FFF2-40B4-BE49-F238E27FC236}">
                <a16:creationId xmlns:a16="http://schemas.microsoft.com/office/drawing/2014/main" id="{24E2D13D-F272-6868-932E-E8C795D1E3E1}"/>
              </a:ext>
            </a:extLst>
          </p:cNvPr>
          <p:cNvSpPr/>
          <p:nvPr/>
        </p:nvSpPr>
        <p:spPr bwMode="auto">
          <a:xfrm>
            <a:off x="6135700" y="1494629"/>
            <a:ext cx="152398" cy="152400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FA4E892-8B20-C794-D925-8EDB70109101}"/>
              </a:ext>
            </a:extLst>
          </p:cNvPr>
          <p:cNvSpPr/>
          <p:nvPr/>
        </p:nvSpPr>
        <p:spPr bwMode="auto">
          <a:xfrm rot="5400000">
            <a:off x="1714500" y="1790700"/>
            <a:ext cx="152400" cy="685803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2" name="5-Point Star 11">
            <a:extLst>
              <a:ext uri="{FF2B5EF4-FFF2-40B4-BE49-F238E27FC236}">
                <a16:creationId xmlns:a16="http://schemas.microsoft.com/office/drawing/2014/main" id="{F519D928-FE1A-42C7-D54F-4F1EC40C8CB3}"/>
              </a:ext>
            </a:extLst>
          </p:cNvPr>
          <p:cNvSpPr/>
          <p:nvPr/>
        </p:nvSpPr>
        <p:spPr bwMode="auto">
          <a:xfrm>
            <a:off x="6353068" y="1862599"/>
            <a:ext cx="152398" cy="152400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7" name="5-Point Star 16">
            <a:extLst>
              <a:ext uri="{FF2B5EF4-FFF2-40B4-BE49-F238E27FC236}">
                <a16:creationId xmlns:a16="http://schemas.microsoft.com/office/drawing/2014/main" id="{8B6209D5-77E9-40D3-CFD8-191B03D2349E}"/>
              </a:ext>
            </a:extLst>
          </p:cNvPr>
          <p:cNvSpPr/>
          <p:nvPr/>
        </p:nvSpPr>
        <p:spPr bwMode="auto">
          <a:xfrm>
            <a:off x="5720210" y="1909364"/>
            <a:ext cx="152398" cy="152400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9" name="5-Point Star 18">
            <a:extLst>
              <a:ext uri="{FF2B5EF4-FFF2-40B4-BE49-F238E27FC236}">
                <a16:creationId xmlns:a16="http://schemas.microsoft.com/office/drawing/2014/main" id="{413EC63C-4F20-171C-B52E-B2AAFE24B398}"/>
              </a:ext>
            </a:extLst>
          </p:cNvPr>
          <p:cNvSpPr/>
          <p:nvPr/>
        </p:nvSpPr>
        <p:spPr bwMode="auto">
          <a:xfrm>
            <a:off x="6609741" y="2234263"/>
            <a:ext cx="152398" cy="152400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0" name="5-Point Star 19">
            <a:extLst>
              <a:ext uri="{FF2B5EF4-FFF2-40B4-BE49-F238E27FC236}">
                <a16:creationId xmlns:a16="http://schemas.microsoft.com/office/drawing/2014/main" id="{D5538C9E-4530-7830-6DD6-E2D17E216F7B}"/>
              </a:ext>
            </a:extLst>
          </p:cNvPr>
          <p:cNvSpPr/>
          <p:nvPr/>
        </p:nvSpPr>
        <p:spPr bwMode="auto">
          <a:xfrm>
            <a:off x="5988917" y="2620168"/>
            <a:ext cx="152398" cy="152400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1" name="5-Point Star 20">
            <a:extLst>
              <a:ext uri="{FF2B5EF4-FFF2-40B4-BE49-F238E27FC236}">
                <a16:creationId xmlns:a16="http://schemas.microsoft.com/office/drawing/2014/main" id="{52731AC9-9D28-A09D-9ECA-974974CABF12}"/>
              </a:ext>
            </a:extLst>
          </p:cNvPr>
          <p:cNvSpPr/>
          <p:nvPr/>
        </p:nvSpPr>
        <p:spPr bwMode="auto">
          <a:xfrm>
            <a:off x="6135700" y="2013440"/>
            <a:ext cx="152398" cy="15240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C8860C6-6055-3191-C48D-5A95A542AD6D}"/>
              </a:ext>
            </a:extLst>
          </p:cNvPr>
          <p:cNvCxnSpPr>
            <a:endCxn id="20" idx="0"/>
          </p:cNvCxnSpPr>
          <p:nvPr/>
        </p:nvCxnSpPr>
        <p:spPr bwMode="auto">
          <a:xfrm flipH="1">
            <a:off x="6065116" y="2089640"/>
            <a:ext cx="158812" cy="53052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82B781F-79A2-E354-5797-449352DA1BF9}"/>
              </a:ext>
            </a:extLst>
          </p:cNvPr>
          <p:cNvCxnSpPr/>
          <p:nvPr/>
        </p:nvCxnSpPr>
        <p:spPr bwMode="auto">
          <a:xfrm>
            <a:off x="1868500" y="4495800"/>
            <a:ext cx="48006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5-Point Star 37">
            <a:extLst>
              <a:ext uri="{FF2B5EF4-FFF2-40B4-BE49-F238E27FC236}">
                <a16:creationId xmlns:a16="http://schemas.microsoft.com/office/drawing/2014/main" id="{E91B6077-874A-6482-9442-FC49CA787506}"/>
              </a:ext>
            </a:extLst>
          </p:cNvPr>
          <p:cNvSpPr/>
          <p:nvPr/>
        </p:nvSpPr>
        <p:spPr bwMode="auto">
          <a:xfrm>
            <a:off x="6135700" y="3849334"/>
            <a:ext cx="152398" cy="152400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B595E5F-8F3F-3577-BD45-1565592EA045}"/>
              </a:ext>
            </a:extLst>
          </p:cNvPr>
          <p:cNvSpPr/>
          <p:nvPr/>
        </p:nvSpPr>
        <p:spPr bwMode="auto">
          <a:xfrm rot="5400000">
            <a:off x="1707929" y="4159469"/>
            <a:ext cx="161925" cy="682187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40" name="5-Point Star 39">
            <a:extLst>
              <a:ext uri="{FF2B5EF4-FFF2-40B4-BE49-F238E27FC236}">
                <a16:creationId xmlns:a16="http://schemas.microsoft.com/office/drawing/2014/main" id="{4B8AB78D-D194-56D0-121A-A5A14F19F37E}"/>
              </a:ext>
            </a:extLst>
          </p:cNvPr>
          <p:cNvSpPr/>
          <p:nvPr/>
        </p:nvSpPr>
        <p:spPr bwMode="auto">
          <a:xfrm>
            <a:off x="6400393" y="4200223"/>
            <a:ext cx="152398" cy="152400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41" name="5-Point Star 40">
            <a:extLst>
              <a:ext uri="{FF2B5EF4-FFF2-40B4-BE49-F238E27FC236}">
                <a16:creationId xmlns:a16="http://schemas.microsoft.com/office/drawing/2014/main" id="{F135ACA7-252A-55D0-7448-872F090B8590}"/>
              </a:ext>
            </a:extLst>
          </p:cNvPr>
          <p:cNvSpPr/>
          <p:nvPr/>
        </p:nvSpPr>
        <p:spPr bwMode="auto">
          <a:xfrm>
            <a:off x="5720210" y="4264069"/>
            <a:ext cx="152398" cy="152400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42" name="5-Point Star 41">
            <a:extLst>
              <a:ext uri="{FF2B5EF4-FFF2-40B4-BE49-F238E27FC236}">
                <a16:creationId xmlns:a16="http://schemas.microsoft.com/office/drawing/2014/main" id="{613E465A-4720-9DC1-4DCD-E65DBDC2C476}"/>
              </a:ext>
            </a:extLst>
          </p:cNvPr>
          <p:cNvSpPr/>
          <p:nvPr/>
        </p:nvSpPr>
        <p:spPr bwMode="auto">
          <a:xfrm>
            <a:off x="6609741" y="4588968"/>
            <a:ext cx="152398" cy="152400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43" name="5-Point Star 42">
            <a:extLst>
              <a:ext uri="{FF2B5EF4-FFF2-40B4-BE49-F238E27FC236}">
                <a16:creationId xmlns:a16="http://schemas.microsoft.com/office/drawing/2014/main" id="{459570FD-D537-9D5A-F079-64647ABAE340}"/>
              </a:ext>
            </a:extLst>
          </p:cNvPr>
          <p:cNvSpPr/>
          <p:nvPr/>
        </p:nvSpPr>
        <p:spPr bwMode="auto">
          <a:xfrm>
            <a:off x="5988917" y="4974873"/>
            <a:ext cx="152398" cy="152400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44" name="5-Point Star 43">
            <a:extLst>
              <a:ext uri="{FF2B5EF4-FFF2-40B4-BE49-F238E27FC236}">
                <a16:creationId xmlns:a16="http://schemas.microsoft.com/office/drawing/2014/main" id="{A92A26C4-68AC-5B58-3DE6-0916003A0F9D}"/>
              </a:ext>
            </a:extLst>
          </p:cNvPr>
          <p:cNvSpPr/>
          <p:nvPr/>
        </p:nvSpPr>
        <p:spPr bwMode="auto">
          <a:xfrm>
            <a:off x="6160959" y="4419600"/>
            <a:ext cx="152398" cy="125950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06F66595-5B6F-C338-400A-F0BD0E1F1873}"/>
              </a:ext>
            </a:extLst>
          </p:cNvPr>
          <p:cNvCxnSpPr>
            <a:endCxn id="43" idx="0"/>
          </p:cNvCxnSpPr>
          <p:nvPr/>
        </p:nvCxnSpPr>
        <p:spPr bwMode="auto">
          <a:xfrm>
            <a:off x="6065116" y="4520545"/>
            <a:ext cx="0" cy="45432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13EB87AC-2B84-891A-250C-8F5C02665A81}"/>
              </a:ext>
            </a:extLst>
          </p:cNvPr>
          <p:cNvCxnSpPr>
            <a:endCxn id="40" idx="3"/>
          </p:cNvCxnSpPr>
          <p:nvPr/>
        </p:nvCxnSpPr>
        <p:spPr bwMode="auto">
          <a:xfrm flipV="1">
            <a:off x="6499938" y="4352623"/>
            <a:ext cx="401" cy="15084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91845EA2-795A-9B25-10F7-C688A3AC59CB}"/>
              </a:ext>
            </a:extLst>
          </p:cNvPr>
          <p:cNvSpPr/>
          <p:nvPr/>
        </p:nvSpPr>
        <p:spPr bwMode="auto">
          <a:xfrm>
            <a:off x="1371600" y="2029726"/>
            <a:ext cx="76200" cy="220823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1BB5060-BB4F-4843-DEE3-A7C151D4C494}"/>
              </a:ext>
            </a:extLst>
          </p:cNvPr>
          <p:cNvSpPr/>
          <p:nvPr/>
        </p:nvSpPr>
        <p:spPr bwMode="auto">
          <a:xfrm>
            <a:off x="1395346" y="4386629"/>
            <a:ext cx="76200" cy="220823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DB00C2B-60A3-193B-224B-D2CF3778EFED}"/>
              </a:ext>
            </a:extLst>
          </p:cNvPr>
          <p:cNvSpPr txBox="1"/>
          <p:nvPr/>
        </p:nvSpPr>
        <p:spPr>
          <a:xfrm>
            <a:off x="3352800" y="2923034"/>
            <a:ext cx="12025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Use Radii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0A30F97-EC97-0C34-A8A4-D9551307D1B2}"/>
              </a:ext>
            </a:extLst>
          </p:cNvPr>
          <p:cNvSpPr txBox="1"/>
          <p:nvPr/>
        </p:nvSpPr>
        <p:spPr>
          <a:xfrm>
            <a:off x="3369427" y="5357070"/>
            <a:ext cx="23326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Use Lateral Distance</a:t>
            </a:r>
          </a:p>
        </p:txBody>
      </p:sp>
    </p:spTree>
    <p:extLst>
      <p:ext uri="{BB962C8B-B14F-4D97-AF65-F5344CB8AC3E}">
        <p14:creationId xmlns:p14="http://schemas.microsoft.com/office/powerpoint/2010/main" val="32942846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7AEF6-9BA3-C0B9-DDFF-3797A906F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85738"/>
            <a:ext cx="8458199" cy="898525"/>
          </a:xfrm>
        </p:spPr>
        <p:txBody>
          <a:bodyPr/>
          <a:lstStyle/>
          <a:p>
            <a:r>
              <a:rPr lang="en-US" dirty="0"/>
              <a:t>Tethys Log: Down/Cross Current with Dock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DCF7AA-6CE8-8688-17D6-84BF8F895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5 Mar 2024</a:t>
            </a: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896536-8BE8-3DBE-02E5-45D95128E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16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727FDA-DEF3-2D5C-97E6-9EFD7A8E0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084264"/>
            <a:ext cx="8886456" cy="533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114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7AEF6-9BA3-C0B9-DDFF-3797A906F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85738"/>
            <a:ext cx="8458199" cy="898525"/>
          </a:xfrm>
        </p:spPr>
        <p:txBody>
          <a:bodyPr/>
          <a:lstStyle/>
          <a:p>
            <a:r>
              <a:rPr lang="en-US" dirty="0"/>
              <a:t>Tethys Log: Down/Cross Current with Dock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DCF7AA-6CE8-8688-17D6-84BF8F895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5 Mar 2024</a:t>
            </a: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896536-8BE8-3DBE-02E5-45D95128E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17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AE4C0A-0579-EB85-F5A8-A188E3946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990601"/>
            <a:ext cx="8606882" cy="527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48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6424E-816D-4505-EE6D-F12DED892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To Do: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B8DA8F-2725-135B-501C-6BB822058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081055"/>
            <a:ext cx="8305800" cy="4906962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Implement bearing-only control with switch.</a:t>
            </a:r>
          </a:p>
          <a:p>
            <a:pPr lvl="1"/>
            <a:r>
              <a:rPr lang="en-US" sz="2400" dirty="0"/>
              <a:t>Latch filtered bearing at 10 meters out.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Implement dock-referenced nav updates with switch.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Simulate docks with higher bandwidth control.</a:t>
            </a:r>
          </a:p>
          <a:p>
            <a:pPr lvl="1"/>
            <a:r>
              <a:rPr lang="en-US" sz="2400" dirty="0"/>
              <a:t>Larger fins.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Fix gain scheduling to resume original gains after rollout.</a:t>
            </a:r>
          </a:p>
          <a:p>
            <a:pPr marL="0" indent="0">
              <a:buNone/>
            </a:pPr>
            <a:endParaRPr lang="en-US" sz="2800"/>
          </a:p>
          <a:p>
            <a:pPr marL="0" indent="0">
              <a:buNone/>
            </a:pPr>
            <a:r>
              <a:rPr lang="en-US" sz="2800"/>
              <a:t>Note</a:t>
            </a:r>
            <a:r>
              <a:rPr lang="en-US" sz="2800" dirty="0"/>
              <a:t>:  All of the above well suited </a:t>
            </a:r>
            <a:r>
              <a:rPr lang="en-US" sz="2800"/>
              <a:t>to simulation!</a:t>
            </a:r>
            <a:endParaRPr lang="en-US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7AFFF1-238A-F3C3-6DFA-29BB298FB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5 Mar 2024</a:t>
            </a: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A76FDB-7540-0FF8-7529-8659FBE99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2653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909EF-483A-4724-C983-A97358165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End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6FE27-213B-545A-97DC-DA51E929D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5 Mar 2024</a:t>
            </a: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6A803C-4A52-749C-64FB-BAC29762D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4802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63D6CDE-D25B-64B9-042E-74155F1F6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dirty="0"/>
              <a:t>28 Nov 2023</a:t>
            </a:r>
          </a:p>
        </p:txBody>
      </p:sp>
      <p:sp>
        <p:nvSpPr>
          <p:cNvPr id="141314" name="Rectangle 2">
            <a:extLst>
              <a:ext uri="{FF2B5EF4-FFF2-40B4-BE49-F238E27FC236}">
                <a16:creationId xmlns:a16="http://schemas.microsoft.com/office/drawing/2014/main" id="{8704FAE3-2612-5ACD-E3EA-0F9FC6E725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Where Are We Now?</a:t>
            </a:r>
          </a:p>
        </p:txBody>
      </p:sp>
      <p:sp>
        <p:nvSpPr>
          <p:cNvPr id="141315" name="Rectangle 3">
            <a:extLst>
              <a:ext uri="{FF2B5EF4-FFF2-40B4-BE49-F238E27FC236}">
                <a16:creationId xmlns:a16="http://schemas.microsoft.com/office/drawing/2014/main" id="{A6BCC5AC-EFE0-2E0E-AA52-3EADA58EB9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8001000" cy="4495800"/>
          </a:xfrm>
        </p:spPr>
        <p:txBody>
          <a:bodyPr/>
          <a:lstStyle/>
          <a:p>
            <a:r>
              <a:rPr lang="en-US" altLang="en-US" sz="3200" dirty="0"/>
              <a:t>Nov 2023:  Dock/miss ratio was 1 in 6.</a:t>
            </a:r>
          </a:p>
          <a:p>
            <a:r>
              <a:rPr lang="en-US" altLang="en-US" sz="3200" dirty="0"/>
              <a:t>Objective:  Do better.</a:t>
            </a:r>
          </a:p>
          <a:p>
            <a:r>
              <a:rPr lang="en-US" altLang="en-US" sz="3200" dirty="0"/>
              <a:t>Jan 2024:  Hit miss ratio was 1 in 3.</a:t>
            </a:r>
          </a:p>
          <a:p>
            <a:r>
              <a:rPr lang="en-US" altLang="en-US" sz="3200" dirty="0"/>
              <a:t>Progress due to several incremental fixes.</a:t>
            </a:r>
          </a:p>
          <a:p>
            <a:endParaRPr lang="en-US" altLang="en-US" sz="3200" dirty="0"/>
          </a:p>
          <a:p>
            <a:pPr marL="0" indent="0">
              <a:buNone/>
            </a:pP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3CE15D-6A8F-3AEA-0461-91A684BE0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0864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B1ECD63-4E64-9581-6473-D7F6CE1EF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28 Nov 2023</a:t>
            </a:r>
          </a:p>
        </p:txBody>
      </p:sp>
      <p:sp>
        <p:nvSpPr>
          <p:cNvPr id="135170" name="Rectangle 2">
            <a:extLst>
              <a:ext uri="{FF2B5EF4-FFF2-40B4-BE49-F238E27FC236}">
                <a16:creationId xmlns:a16="http://schemas.microsoft.com/office/drawing/2014/main" id="{70BAE2E8-47EF-589D-9E72-10EE551958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Navigation Error</a:t>
            </a:r>
          </a:p>
        </p:txBody>
      </p:sp>
      <p:sp>
        <p:nvSpPr>
          <p:cNvPr id="135171" name="Rectangle 3">
            <a:extLst>
              <a:ext uri="{FF2B5EF4-FFF2-40B4-BE49-F238E27FC236}">
                <a16:creationId xmlns:a16="http://schemas.microsoft.com/office/drawing/2014/main" id="{CF36A61C-0626-08A1-64DF-318B7F9086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Consider last 10 meters:</a:t>
            </a:r>
          </a:p>
          <a:p>
            <a:pPr lvl="1"/>
            <a:r>
              <a:rPr lang="en-US" altLang="en-US" dirty="0"/>
              <a:t>Assume nav error = 2% DT.</a:t>
            </a:r>
          </a:p>
          <a:p>
            <a:pPr lvl="1"/>
            <a:r>
              <a:rPr lang="en-US" altLang="en-US" dirty="0"/>
              <a:t>10 * .02 = 20 cm.</a:t>
            </a:r>
          </a:p>
          <a:p>
            <a:pPr lvl="1"/>
            <a:r>
              <a:rPr lang="en-US" altLang="en-US" dirty="0"/>
              <a:t>Aperture center is offset to the arm side ~15 cm.</a:t>
            </a:r>
          </a:p>
          <a:p>
            <a:pPr lvl="1"/>
            <a:r>
              <a:rPr lang="en-US" altLang="en-US" dirty="0"/>
              <a:t>Vehicle aperture = (+ 39, -9 ) cm, 48 cm edge-to-edge.</a:t>
            </a:r>
          </a:p>
          <a:p>
            <a:pPr lvl="1"/>
            <a:r>
              <a:rPr lang="en-US" altLang="en-US" dirty="0"/>
              <a:t>9/20 = 45%  or about 1 in 2 on the left side.</a:t>
            </a:r>
          </a:p>
          <a:p>
            <a:pPr marL="457200" lvl="1" indent="0">
              <a:buNone/>
            </a:pPr>
            <a:endParaRPr lang="en-US" altLang="en-US" dirty="0"/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984A79-96F3-6BC7-AEA8-7DB0264AE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63D6CDE-D25B-64B9-042E-74155F1F6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28 Nov 2023</a:t>
            </a:r>
          </a:p>
        </p:txBody>
      </p:sp>
      <p:sp>
        <p:nvSpPr>
          <p:cNvPr id="141314" name="Rectangle 2">
            <a:extLst>
              <a:ext uri="{FF2B5EF4-FFF2-40B4-BE49-F238E27FC236}">
                <a16:creationId xmlns:a16="http://schemas.microsoft.com/office/drawing/2014/main" id="{8704FAE3-2612-5ACD-E3EA-0F9FC6E725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77863" y="37672"/>
            <a:ext cx="8220075" cy="898525"/>
          </a:xfrm>
        </p:spPr>
        <p:txBody>
          <a:bodyPr/>
          <a:lstStyle/>
          <a:p>
            <a:pPr algn="ctr"/>
            <a:r>
              <a:rPr lang="en-US" altLang="en-US" dirty="0"/>
              <a:t>Causes: Homing Error Sources in H Plane</a:t>
            </a:r>
          </a:p>
        </p:txBody>
      </p:sp>
      <p:sp>
        <p:nvSpPr>
          <p:cNvPr id="141315" name="Rectangle 3">
            <a:extLst>
              <a:ext uri="{FF2B5EF4-FFF2-40B4-BE49-F238E27FC236}">
                <a16:creationId xmlns:a16="http://schemas.microsoft.com/office/drawing/2014/main" id="{A6BCC5AC-EFE0-2E0E-AA52-3EADA58EB9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Sensor error – DAT</a:t>
            </a:r>
          </a:p>
          <a:p>
            <a:pPr lvl="1"/>
            <a:r>
              <a:rPr lang="en-US" altLang="en-US" dirty="0"/>
              <a:t>How is SOS set?</a:t>
            </a:r>
          </a:p>
          <a:p>
            <a:pPr lvl="1"/>
            <a:r>
              <a:rPr lang="en-US" altLang="en-US" dirty="0"/>
              <a:t>Roll angle</a:t>
            </a:r>
          </a:p>
          <a:p>
            <a:r>
              <a:rPr lang="en-US" altLang="en-US" dirty="0"/>
              <a:t>Navigation error</a:t>
            </a:r>
          </a:p>
          <a:p>
            <a:r>
              <a:rPr lang="en-US" altLang="en-US" dirty="0"/>
              <a:t>Latency in homing loop</a:t>
            </a:r>
          </a:p>
          <a:p>
            <a:r>
              <a:rPr lang="en-US" altLang="en-US" dirty="0"/>
              <a:t>PN algorithm</a:t>
            </a:r>
          </a:p>
          <a:p>
            <a:r>
              <a:rPr lang="en-US" altLang="en-US" dirty="0"/>
              <a:t>Bugs in code</a:t>
            </a:r>
          </a:p>
          <a:p>
            <a:pPr lvl="1"/>
            <a:r>
              <a:rPr lang="en-US" altLang="en-US" dirty="0"/>
              <a:t>Median reset bug</a:t>
            </a:r>
          </a:p>
          <a:p>
            <a:pPr lvl="1"/>
            <a:r>
              <a:rPr lang="en-US" altLang="en-US" dirty="0"/>
              <a:t>One-way bug(?)</a:t>
            </a:r>
          </a:p>
          <a:p>
            <a:r>
              <a:rPr lang="en-US" altLang="en-US" dirty="0"/>
              <a:t>Dock motion – watch circle</a:t>
            </a:r>
          </a:p>
          <a:p>
            <a:pPr lvl="1"/>
            <a:r>
              <a:rPr lang="en-US" altLang="en-US" dirty="0"/>
              <a:t>How fast can it move?</a:t>
            </a:r>
          </a:p>
          <a:p>
            <a:r>
              <a:rPr lang="en-US" altLang="en-US" dirty="0"/>
              <a:t>More?</a:t>
            </a:r>
          </a:p>
          <a:p>
            <a:endParaRPr lang="en-US" alt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88592B-7172-3D0B-91F8-27F0DB880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52124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B1ECD63-4E64-9581-6473-D7F6CE1EF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28 Nov 2023</a:t>
            </a:r>
          </a:p>
        </p:txBody>
      </p:sp>
      <p:sp>
        <p:nvSpPr>
          <p:cNvPr id="135170" name="Rectangle 2">
            <a:extLst>
              <a:ext uri="{FF2B5EF4-FFF2-40B4-BE49-F238E27FC236}">
                <a16:creationId xmlns:a16="http://schemas.microsoft.com/office/drawing/2014/main" id="{70BAE2E8-47EF-589D-9E72-10EE551958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Nav and Sensor Error</a:t>
            </a:r>
          </a:p>
        </p:txBody>
      </p:sp>
      <p:sp>
        <p:nvSpPr>
          <p:cNvPr id="135171" name="Rectangle 3">
            <a:extLst>
              <a:ext uri="{FF2B5EF4-FFF2-40B4-BE49-F238E27FC236}">
                <a16:creationId xmlns:a16="http://schemas.microsoft.com/office/drawing/2014/main" id="{CF36A61C-0626-08A1-64DF-318B7F9086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Simple kinematic simulation.</a:t>
            </a:r>
          </a:p>
          <a:p>
            <a:r>
              <a:rPr lang="en-US" altLang="en-US" dirty="0"/>
              <a:t>All error sources removed except nav and sensor.</a:t>
            </a:r>
          </a:p>
          <a:p>
            <a:r>
              <a:rPr lang="en-US" altLang="en-US" dirty="0"/>
              <a:t>Pure pursuit control assumed perfect.</a:t>
            </a:r>
          </a:p>
          <a:p>
            <a:pPr marL="457200" lvl="1" indent="0">
              <a:buNone/>
            </a:pPr>
            <a:endParaRPr lang="en-US" altLang="en-US" dirty="0"/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984A79-96F3-6BC7-AEA8-7DB0264AE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05829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6CE0341-7F99-EC5D-4B99-1C2ACCF70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28 Nov 2023</a:t>
            </a:r>
          </a:p>
        </p:txBody>
      </p:sp>
      <p:sp>
        <p:nvSpPr>
          <p:cNvPr id="142338" name="Rectangle 2">
            <a:extLst>
              <a:ext uri="{FF2B5EF4-FFF2-40B4-BE49-F238E27FC236}">
                <a16:creationId xmlns:a16="http://schemas.microsoft.com/office/drawing/2014/main" id="{67163F4F-FEAF-9419-D416-FF1B0CE0F9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/>
              <a:t>Supplementary Information</a:t>
            </a:r>
          </a:p>
        </p:txBody>
      </p:sp>
      <p:sp>
        <p:nvSpPr>
          <p:cNvPr id="142339" name="Rectangle 3">
            <a:extLst>
              <a:ext uri="{FF2B5EF4-FFF2-40B4-BE49-F238E27FC236}">
                <a16:creationId xmlns:a16="http://schemas.microsoft.com/office/drawing/2014/main" id="{C8CD82C6-4F04-4314-F69F-68E6E19573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Reynolds:</a:t>
            </a:r>
          </a:p>
          <a:p>
            <a:pPr lvl="1"/>
            <a:r>
              <a:rPr lang="en-US" altLang="en-US"/>
              <a:t>1 m/s =&gt; Re = 1.42e6</a:t>
            </a:r>
          </a:p>
          <a:p>
            <a:pPr lvl="1"/>
            <a:r>
              <a:rPr lang="en-US" altLang="en-US"/>
              <a:t>.35 m/s =&gt; Re = 4.98e5</a:t>
            </a:r>
          </a:p>
          <a:p>
            <a:endParaRPr lang="en-US" alt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D160A7-599E-7E18-C365-8C790A780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B1ECD63-4E64-9581-6473-D7F6CE1EF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28 Nov 2023</a:t>
            </a:r>
          </a:p>
        </p:txBody>
      </p:sp>
      <p:sp>
        <p:nvSpPr>
          <p:cNvPr id="135170" name="Rectangle 2">
            <a:extLst>
              <a:ext uri="{FF2B5EF4-FFF2-40B4-BE49-F238E27FC236}">
                <a16:creationId xmlns:a16="http://schemas.microsoft.com/office/drawing/2014/main" id="{70BAE2E8-47EF-589D-9E72-10EE551958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Fixes So Far:</a:t>
            </a:r>
          </a:p>
        </p:txBody>
      </p:sp>
      <p:sp>
        <p:nvSpPr>
          <p:cNvPr id="135171" name="Rectangle 3">
            <a:extLst>
              <a:ext uri="{FF2B5EF4-FFF2-40B4-BE49-F238E27FC236}">
                <a16:creationId xmlns:a16="http://schemas.microsoft.com/office/drawing/2014/main" id="{CF36A61C-0626-08A1-64DF-318B7F9086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924800" cy="4906962"/>
          </a:xfrm>
        </p:spPr>
        <p:txBody>
          <a:bodyPr/>
          <a:lstStyle/>
          <a:p>
            <a:r>
              <a:rPr lang="en-US" altLang="en-US" sz="2800" dirty="0"/>
              <a:t>Fixed </a:t>
            </a:r>
            <a:r>
              <a:rPr lang="en-US" altLang="en-US" sz="2800" dirty="0" err="1"/>
              <a:t>rangeClosing</a:t>
            </a:r>
            <a:r>
              <a:rPr lang="en-US" altLang="en-US" sz="2800" dirty="0"/>
              <a:t>()</a:t>
            </a:r>
          </a:p>
          <a:p>
            <a:r>
              <a:rPr lang="en-US" altLang="en-US" sz="2800" dirty="0"/>
              <a:t>PP was latching the last dock location 2 m out, needed 10.</a:t>
            </a:r>
          </a:p>
          <a:p>
            <a:r>
              <a:rPr lang="en-US" altLang="en-US" sz="2800" dirty="0"/>
              <a:t>Corrected median filter initialization to eliminate delay.</a:t>
            </a:r>
          </a:p>
          <a:p>
            <a:r>
              <a:rPr lang="en-US" altLang="en-US" sz="2800" dirty="0"/>
              <a:t>Integrator windup now correctly handled.</a:t>
            </a:r>
          </a:p>
          <a:p>
            <a:r>
              <a:rPr lang="en-US" altLang="en-US" sz="2800" dirty="0"/>
              <a:t>Bandwidth/gains increased (not finished).</a:t>
            </a:r>
          </a:p>
          <a:p>
            <a:r>
              <a:rPr lang="en-US" altLang="en-US" sz="2800" dirty="0"/>
              <a:t>Vehicle consistently approaching up-current (not tested at sea yet)</a:t>
            </a:r>
          </a:p>
          <a:p>
            <a:pPr lvl="1"/>
            <a:endParaRPr lang="en-US" alt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984A79-96F3-6BC7-AEA8-7DB0264AE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9949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63D6CDE-D25B-64B9-042E-74155F1F6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dirty="0"/>
              <a:t>5 Mar 2024</a:t>
            </a:r>
          </a:p>
        </p:txBody>
      </p:sp>
      <p:sp>
        <p:nvSpPr>
          <p:cNvPr id="141314" name="Rectangle 2">
            <a:extLst>
              <a:ext uri="{FF2B5EF4-FFF2-40B4-BE49-F238E27FC236}">
                <a16:creationId xmlns:a16="http://schemas.microsoft.com/office/drawing/2014/main" id="{8704FAE3-2612-5ACD-E3EA-0F9FC6E725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Remaining Problems and Questions:</a:t>
            </a:r>
          </a:p>
        </p:txBody>
      </p:sp>
      <p:sp>
        <p:nvSpPr>
          <p:cNvPr id="141315" name="Rectangle 3">
            <a:extLst>
              <a:ext uri="{FF2B5EF4-FFF2-40B4-BE49-F238E27FC236}">
                <a16:creationId xmlns:a16="http://schemas.microsoft.com/office/drawing/2014/main" id="{A6BCC5AC-EFE0-2E0E-AA52-3EADA58EB9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8001000" cy="44958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en-US" sz="3200" dirty="0"/>
              <a:t>Dock “walks” as vehicle approaches (why)?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sz="3200" dirty="0"/>
              <a:t>Why does the vehicle hook and the end?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sz="3200" dirty="0"/>
              <a:t>What is the size of the point spread?</a:t>
            </a:r>
          </a:p>
          <a:p>
            <a:pPr marL="914400" lvl="1" indent="-514350"/>
            <a:r>
              <a:rPr lang="en-US" altLang="en-US" sz="2800" dirty="0"/>
              <a:t>Masked by the median filter</a:t>
            </a:r>
          </a:p>
          <a:p>
            <a:endParaRPr lang="en-US" altLang="en-US" sz="3200" dirty="0"/>
          </a:p>
          <a:p>
            <a:pPr marL="0" indent="0">
              <a:buNone/>
            </a:pP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3CE15D-6A8F-3AEA-0461-91A684BE0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63D6CDE-D25B-64B9-042E-74155F1F6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dirty="0"/>
              <a:t>28 Nov 2023</a:t>
            </a:r>
          </a:p>
        </p:txBody>
      </p:sp>
      <p:sp>
        <p:nvSpPr>
          <p:cNvPr id="141314" name="Rectangle 2">
            <a:extLst>
              <a:ext uri="{FF2B5EF4-FFF2-40B4-BE49-F238E27FC236}">
                <a16:creationId xmlns:a16="http://schemas.microsoft.com/office/drawing/2014/main" id="{8704FAE3-2612-5ACD-E3EA-0F9FC6E725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1.  Dock Walk: Data</a:t>
            </a:r>
          </a:p>
        </p:txBody>
      </p:sp>
      <p:sp>
        <p:nvSpPr>
          <p:cNvPr id="141315" name="Rectangle 3">
            <a:extLst>
              <a:ext uri="{FF2B5EF4-FFF2-40B4-BE49-F238E27FC236}">
                <a16:creationId xmlns:a16="http://schemas.microsoft.com/office/drawing/2014/main" id="{A6BCC5AC-EFE0-2E0E-AA52-3EADA58EB9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8153400" cy="4495800"/>
          </a:xfrm>
        </p:spPr>
        <p:txBody>
          <a:bodyPr/>
          <a:lstStyle/>
          <a:p>
            <a:r>
              <a:rPr lang="en-US" altLang="en-US" sz="3200" dirty="0"/>
              <a:t>12 Jan run:</a:t>
            </a:r>
          </a:p>
          <a:p>
            <a:pPr lvl="1"/>
            <a:r>
              <a:rPr lang="en-US" altLang="en-US" sz="2800" dirty="0"/>
              <a:t>Dock usually walks in the direction of the turn.</a:t>
            </a:r>
          </a:p>
          <a:p>
            <a:pPr lvl="1"/>
            <a:r>
              <a:rPr lang="en-US" altLang="en-US" sz="2400" dirty="0"/>
              <a:t>20240112T171341.  7-10% DT</a:t>
            </a:r>
          </a:p>
          <a:p>
            <a:pPr lvl="1"/>
            <a:r>
              <a:rPr lang="en-US" altLang="en-US" sz="2400" dirty="0"/>
              <a:t>20240112T042707.  3-9% DT</a:t>
            </a:r>
          </a:p>
          <a:p>
            <a:r>
              <a:rPr lang="en-US" altLang="en-US" sz="3200" dirty="0"/>
              <a:t>Show data:</a:t>
            </a:r>
          </a:p>
          <a:p>
            <a:pPr marL="0" indent="0">
              <a:buNone/>
            </a:pPr>
            <a:endParaRPr lang="en-US" altLang="en-US" sz="3200" dirty="0"/>
          </a:p>
          <a:p>
            <a:pPr marL="0" indent="0">
              <a:buNone/>
            </a:pP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3CE15D-6A8F-3AEA-0461-91A684BE0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7192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B2B98-3DD5-7956-6816-36B843F0B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248" y="185738"/>
            <a:ext cx="8843503" cy="898525"/>
          </a:xfrm>
        </p:spPr>
        <p:txBody>
          <a:bodyPr/>
          <a:lstStyle/>
          <a:p>
            <a:pPr algn="ctr"/>
            <a:r>
              <a:rPr lang="en-US" dirty="0"/>
              <a:t>Tethys Log: Down/Cross Current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DC7127-FC80-4A19-E446-B4240B91A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5 Mar 2024</a:t>
            </a: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0CA0B3-0B07-AEC7-E889-ABAB0E7D6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6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90143D-CF47-E2C9-7124-5576638CF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990600"/>
            <a:ext cx="8917552" cy="534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042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B2B98-3DD5-7956-6816-36B843F0B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Tethys Log: Up current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DC7127-FC80-4A19-E446-B4240B91A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5 Mar 2024</a:t>
            </a: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0CA0B3-0B07-AEC7-E889-ABAB0E7D6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7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083567-BA33-4E48-2355-50DB7D79D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990600"/>
            <a:ext cx="8807918" cy="527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691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B2B98-3DD5-7956-6816-36B843F0B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85738"/>
            <a:ext cx="8839200" cy="898525"/>
          </a:xfrm>
        </p:spPr>
        <p:txBody>
          <a:bodyPr/>
          <a:lstStyle/>
          <a:p>
            <a:pPr algn="ctr"/>
            <a:r>
              <a:rPr lang="en-US" dirty="0"/>
              <a:t>Tethys Log: Down/Cross Current with Dock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DC7127-FC80-4A19-E446-B4240B91A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5 Mar 2024</a:t>
            </a:r>
            <a:endParaRPr lang="en-US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0CA0B3-0B07-AEC7-E889-ABAB0E7D6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8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5F1958-8742-9A73-B761-B51AC8DAB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595" y="972954"/>
            <a:ext cx="8608810" cy="526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395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63D6CDE-D25B-64B9-042E-74155F1F6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 dirty="0"/>
              <a:t>28 Nov 2023</a:t>
            </a:r>
          </a:p>
        </p:txBody>
      </p:sp>
      <p:sp>
        <p:nvSpPr>
          <p:cNvPr id="141314" name="Rectangle 2">
            <a:extLst>
              <a:ext uri="{FF2B5EF4-FFF2-40B4-BE49-F238E27FC236}">
                <a16:creationId xmlns:a16="http://schemas.microsoft.com/office/drawing/2014/main" id="{8704FAE3-2612-5ACD-E3EA-0F9FC6E725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2.   Hook at the End: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3CE15D-6A8F-3AEA-0461-91A684BE0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C2E6-12C0-F043-8C5F-D50011017DED}" type="slidenum">
              <a:rPr lang="en-US" altLang="en-US" smtClean="0"/>
              <a:pPr/>
              <a:t>9</a:t>
            </a:fld>
            <a:endParaRPr lang="en-US" alt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9C1FCEC-34AD-BD1F-40B4-1700C28A33AF}"/>
              </a:ext>
            </a:extLst>
          </p:cNvPr>
          <p:cNvCxnSpPr>
            <a:cxnSpLocks/>
          </p:cNvCxnSpPr>
          <p:nvPr/>
        </p:nvCxnSpPr>
        <p:spPr bwMode="auto">
          <a:xfrm>
            <a:off x="3838572" y="1905000"/>
            <a:ext cx="0" cy="4191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5-Point Star 6">
            <a:extLst>
              <a:ext uri="{FF2B5EF4-FFF2-40B4-BE49-F238E27FC236}">
                <a16:creationId xmlns:a16="http://schemas.microsoft.com/office/drawing/2014/main" id="{24E2D13D-F272-6868-932E-E8C795D1E3E1}"/>
              </a:ext>
            </a:extLst>
          </p:cNvPr>
          <p:cNvSpPr/>
          <p:nvPr/>
        </p:nvSpPr>
        <p:spPr bwMode="auto">
          <a:xfrm>
            <a:off x="4043682" y="1828800"/>
            <a:ext cx="152398" cy="152400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FA4E892-8B20-C794-D925-8EDB70109101}"/>
              </a:ext>
            </a:extLst>
          </p:cNvPr>
          <p:cNvSpPr/>
          <p:nvPr/>
        </p:nvSpPr>
        <p:spPr bwMode="auto">
          <a:xfrm>
            <a:off x="3742053" y="5963304"/>
            <a:ext cx="193038" cy="615296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24F012-4C29-8504-3873-0BD2B71B4370}"/>
              </a:ext>
            </a:extLst>
          </p:cNvPr>
          <p:cNvSpPr txBox="1"/>
          <p:nvPr/>
        </p:nvSpPr>
        <p:spPr>
          <a:xfrm>
            <a:off x="3391217" y="1290935"/>
            <a:ext cx="1252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 =1 m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98B5837-A3E0-06C3-6172-5F2A9F890678}"/>
              </a:ext>
            </a:extLst>
          </p:cNvPr>
          <p:cNvCxnSpPr>
            <a:stCxn id="10" idx="0"/>
          </p:cNvCxnSpPr>
          <p:nvPr/>
        </p:nvCxnSpPr>
        <p:spPr bwMode="auto">
          <a:xfrm flipV="1">
            <a:off x="3838572" y="1981200"/>
            <a:ext cx="281309" cy="398210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9FC0A6E-A3CB-0DE3-2C73-B0FD191210D1}"/>
                  </a:ext>
                </a:extLst>
              </p:cNvPr>
              <p:cNvSpPr txBox="1"/>
              <p:nvPr/>
            </p:nvSpPr>
            <p:spPr>
              <a:xfrm>
                <a:off x="4531517" y="5634335"/>
                <a:ext cx="37777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R=100 m,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= .01 = .57 deg.</a:t>
                </a: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9FC0A6E-A3CB-0DE3-2C73-B0FD191210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1517" y="5634335"/>
                <a:ext cx="3777760" cy="461665"/>
              </a:xfrm>
              <a:prstGeom prst="rect">
                <a:avLst/>
              </a:prstGeom>
              <a:blipFill>
                <a:blip r:embed="rId2"/>
                <a:stretch>
                  <a:fillRect l="-2341" t="-10526" r="-1338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3A33AA7-1651-40B7-48CA-3FF5F02FCB26}"/>
                  </a:ext>
                </a:extLst>
              </p:cNvPr>
              <p:cNvSpPr txBox="1"/>
              <p:nvPr/>
            </p:nvSpPr>
            <p:spPr>
              <a:xfrm>
                <a:off x="4419600" y="2022845"/>
                <a:ext cx="38896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R=10 m,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dirty="0"/>
                  <a:t> = .1 = 5.7 deg.</a:t>
                </a: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3A33AA7-1651-40B7-48CA-3FF5F02FCB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600" y="2022845"/>
                <a:ext cx="3889677" cy="461665"/>
              </a:xfrm>
              <a:prstGeom prst="rect">
                <a:avLst/>
              </a:prstGeom>
              <a:blipFill>
                <a:blip r:embed="rId3"/>
                <a:stretch>
                  <a:fillRect l="-2606" t="-10811" b="-29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1BD3E12-7C18-90ED-08C6-D66579CB2389}"/>
              </a:ext>
            </a:extLst>
          </p:cNvPr>
          <p:cNvCxnSpPr>
            <a:endCxn id="7" idx="2"/>
          </p:cNvCxnSpPr>
          <p:nvPr/>
        </p:nvCxnSpPr>
        <p:spPr bwMode="auto">
          <a:xfrm flipV="1">
            <a:off x="3838572" y="1981200"/>
            <a:ext cx="234216" cy="4080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EECFE8E8-5A9C-6095-0A47-4E1932C55FE4}"/>
              </a:ext>
            </a:extLst>
          </p:cNvPr>
          <p:cNvSpPr/>
          <p:nvPr/>
        </p:nvSpPr>
        <p:spPr bwMode="auto">
          <a:xfrm flipV="1">
            <a:off x="3714744" y="6578599"/>
            <a:ext cx="247656" cy="60352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DEA19FF-62B1-7EA6-2DFF-FFA89B3E93A1}"/>
              </a:ext>
            </a:extLst>
          </p:cNvPr>
          <p:cNvSpPr txBox="1"/>
          <p:nvPr/>
        </p:nvSpPr>
        <p:spPr>
          <a:xfrm>
            <a:off x="3485826" y="3271734"/>
            <a:ext cx="328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A7B3CCF-DE21-9295-DDE5-563DD48C99F0}"/>
              </a:ext>
            </a:extLst>
          </p:cNvPr>
          <p:cNvCxnSpPr/>
          <p:nvPr/>
        </p:nvCxnSpPr>
        <p:spPr bwMode="auto">
          <a:xfrm>
            <a:off x="3838572" y="1752600"/>
            <a:ext cx="35750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" name="Arc 30">
            <a:extLst>
              <a:ext uri="{FF2B5EF4-FFF2-40B4-BE49-F238E27FC236}">
                <a16:creationId xmlns:a16="http://schemas.microsoft.com/office/drawing/2014/main" id="{182EE635-0583-9165-6347-CEFD12482D80}"/>
              </a:ext>
            </a:extLst>
          </p:cNvPr>
          <p:cNvSpPr/>
          <p:nvPr/>
        </p:nvSpPr>
        <p:spPr bwMode="auto">
          <a:xfrm>
            <a:off x="2987003" y="4240184"/>
            <a:ext cx="914400" cy="457201"/>
          </a:xfrm>
          <a:prstGeom prst="arc">
            <a:avLst>
              <a:gd name="adj1" fmla="val 10708593"/>
              <a:gd name="adj2" fmla="val 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C584A58-A378-E63F-CF53-EA830149E2B3}"/>
              </a:ext>
            </a:extLst>
          </p:cNvPr>
          <p:cNvSpPr txBox="1"/>
          <p:nvPr/>
        </p:nvSpPr>
        <p:spPr>
          <a:xfrm>
            <a:off x="4119612" y="2974206"/>
            <a:ext cx="65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244C8AE-9B94-AFD7-D8EC-5543AC8AD3DD}"/>
                  </a:ext>
                </a:extLst>
              </p:cNvPr>
              <p:cNvSpPr txBox="1"/>
              <p:nvPr/>
            </p:nvSpPr>
            <p:spPr>
              <a:xfrm>
                <a:off x="2293952" y="4468784"/>
                <a:ext cx="115025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244C8AE-9B94-AFD7-D8EC-5543AC8AD3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3952" y="4468784"/>
                <a:ext cx="1150251" cy="369332"/>
              </a:xfrm>
              <a:prstGeom prst="rect">
                <a:avLst/>
              </a:prstGeom>
              <a:blipFill>
                <a:blip r:embed="rId4"/>
                <a:stretch>
                  <a:fillRect l="-5435" r="-2174" b="-322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68B9563-7106-8EEE-151F-174742AFAE1F}"/>
                  </a:ext>
                </a:extLst>
              </p:cNvPr>
              <p:cNvSpPr txBox="1"/>
              <p:nvPr/>
            </p:nvSpPr>
            <p:spPr>
              <a:xfrm>
                <a:off x="685800" y="2117850"/>
                <a:ext cx="99283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68B9563-7106-8EEE-151F-174742AFAE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117850"/>
                <a:ext cx="992836" cy="369332"/>
              </a:xfrm>
              <a:prstGeom prst="rect">
                <a:avLst/>
              </a:prstGeom>
              <a:blipFill>
                <a:blip r:embed="rId5"/>
                <a:stretch>
                  <a:fillRect l="-3846" r="-6410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2961543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63284</TotalTime>
  <Words>697</Words>
  <Application>Microsoft Macintosh PowerPoint</Application>
  <PresentationFormat>On-screen Show (4:3)</PresentationFormat>
  <Paragraphs>146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Cambria Math</vt:lpstr>
      <vt:lpstr>Times New Roman</vt:lpstr>
      <vt:lpstr>Blank Presentation</vt:lpstr>
      <vt:lpstr>State of Homing</vt:lpstr>
      <vt:lpstr>Where Are We Now?</vt:lpstr>
      <vt:lpstr>Fixes So Far:</vt:lpstr>
      <vt:lpstr>Remaining Problems and Questions:</vt:lpstr>
      <vt:lpstr>1.  Dock Walk: Data</vt:lpstr>
      <vt:lpstr>Tethys Log: Down/Cross Current</vt:lpstr>
      <vt:lpstr>Tethys Log: Up current</vt:lpstr>
      <vt:lpstr>Tethys Log: Down/Cross Current with Dock</vt:lpstr>
      <vt:lpstr>2.   Hook at the End:</vt:lpstr>
      <vt:lpstr>What is Causing Dock Walk?</vt:lpstr>
      <vt:lpstr>Dock Walk:  Simulation Results</vt:lpstr>
      <vt:lpstr>Docking Simulation - Cross Current</vt:lpstr>
      <vt:lpstr>Docking Simulation – Up Current</vt:lpstr>
      <vt:lpstr>1.  Proposed Solutions:</vt:lpstr>
      <vt:lpstr>3. Point Spread: Two Ways</vt:lpstr>
      <vt:lpstr>Tethys Log: Down/Cross Current with Dock</vt:lpstr>
      <vt:lpstr>Tethys Log: Down/Cross Current with Dock</vt:lpstr>
      <vt:lpstr>To Do:</vt:lpstr>
      <vt:lpstr>End</vt:lpstr>
      <vt:lpstr>Navigation Error</vt:lpstr>
      <vt:lpstr>Causes: Homing Error Sources in H Plane</vt:lpstr>
      <vt:lpstr>Nav and Sensor Error</vt:lpstr>
      <vt:lpstr>Supplementary Information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ALTEX Tailcone Review</dc:title>
  <dc:creator>mbari393</dc:creator>
  <cp:lastModifiedBy>Microsoft Office User</cp:lastModifiedBy>
  <cp:revision>282</cp:revision>
  <cp:lastPrinted>2003-10-17T00:12:25Z</cp:lastPrinted>
  <dcterms:created xsi:type="dcterms:W3CDTF">1999-03-09T18:20:42Z</dcterms:created>
  <dcterms:modified xsi:type="dcterms:W3CDTF">2024-03-19T17:09:34Z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>rob@mbari.org</vt:lpwstr>
  </property>
  <property fmtid="{D5CDD505-2E9C-101B-9397-08002B2CF9AE}" pid="8" name="HomePage">
    <vt:lpwstr>www.mbari.org/~rob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3</vt:i4>
  </property>
  <property fmtid="{D5CDD505-2E9C-101B-9397-08002B2CF9AE}" pid="21" name="OutputDir">
    <vt:lpwstr>D:\RobWeb\pdrhtml</vt:lpwstr>
  </property>
</Properties>
</file>