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3"/>
  </p:notesMasterIdLst>
  <p:sldIdLst>
    <p:sldId id="467" r:id="rId2"/>
    <p:sldId id="483" r:id="rId3"/>
    <p:sldId id="472" r:id="rId4"/>
    <p:sldId id="479" r:id="rId5"/>
    <p:sldId id="481" r:id="rId6"/>
    <p:sldId id="473" r:id="rId7"/>
    <p:sldId id="474" r:id="rId8"/>
    <p:sldId id="475" r:id="rId9"/>
    <p:sldId id="477" r:id="rId10"/>
    <p:sldId id="482" r:id="rId11"/>
    <p:sldId id="48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9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138" y="9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12DB1F-E3FC-4D80-90FF-0645CB6D2F12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9E3F9-785C-4B2E-AE45-508DA8579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507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B5FC56-AB41-4344-BBAC-09C591DAB4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743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B5FC56-AB41-4344-BBAC-09C591DAB4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443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92D54-2BC8-EC57-0330-D446AE5AF3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4DA2E2-4FB5-0111-8827-C8894E7372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018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9EC3B-100E-471C-5DA8-AEFDFBEE0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6482BD-A4C5-15C5-6384-0C58251576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1914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5FADE8-6652-064A-BB6A-3D176F940B8D}" type="datetimeFigureOut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C89BEDB-B950-A14F-81B1-DB49BF1D1EC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Shape 11">
            <a:extLst>
              <a:ext uri="{FF2B5EF4-FFF2-40B4-BE49-F238E27FC236}">
                <a16:creationId xmlns:a16="http://schemas.microsoft.com/office/drawing/2014/main" id="{4FFE51C7-667F-1DD9-24F8-37260B1E9A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lIns="91425" tIns="91425" rIns="91425" bIns="91425" anchor="ctr" anchorCtr="0">
            <a:normAutofit/>
          </a:bodyPr>
          <a:lstStyle>
            <a:lvl1pPr>
              <a:defRPr sz="36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14678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"/>
          <p:cNvSpPr txBox="1">
            <a:spLocks noGrp="1"/>
          </p:cNvSpPr>
          <p:nvPr>
            <p:ph type="body" sz="quarter" idx="21"/>
          </p:nvPr>
        </p:nvSpPr>
        <p:spPr>
          <a:xfrm>
            <a:off x="381000" y="317500"/>
            <a:ext cx="10477500" cy="3175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32385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1800" cap="all" spc="9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IN Alternate Bold"/>
              </a:defRPr>
            </a:lvl1pPr>
          </a:lstStyle>
          <a:p>
            <a:r>
              <a:rPr dirty="0"/>
              <a:t>Text</a:t>
            </a:r>
          </a:p>
        </p:txBody>
      </p:sp>
      <p:sp>
        <p:nvSpPr>
          <p:cNvPr id="63" name="Title Text"/>
          <p:cNvSpPr txBox="1"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/>
          <a:lstStyle/>
          <a:p>
            <a:r>
              <a:rPr dirty="0"/>
              <a:t>Title Text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39869342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"/>
          <p:cNvSpPr txBox="1">
            <a:spLocks noGrp="1"/>
          </p:cNvSpPr>
          <p:nvPr>
            <p:ph type="body" sz="quarter" idx="13"/>
          </p:nvPr>
        </p:nvSpPr>
        <p:spPr>
          <a:xfrm>
            <a:off x="381000" y="317500"/>
            <a:ext cx="10477500" cy="3175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32385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1800" cap="all" spc="9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IN Alternate"/>
              </a:defRPr>
            </a:lvl1pPr>
          </a:lstStyle>
          <a:p>
            <a:r>
              <a:rPr dirty="0"/>
              <a:t>Text</a:t>
            </a:r>
          </a:p>
        </p:txBody>
      </p:sp>
      <p:sp>
        <p:nvSpPr>
          <p:cNvPr id="63" name="Title Text"/>
          <p:cNvSpPr txBox="1"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0639132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7A5FADE8-6652-064A-BB6A-3D176F940B8D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7C89BEDB-B950-A14F-81B1-DB49BF1D1E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730750" y="1568450"/>
            <a:ext cx="914400" cy="914400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67363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7A5FADE8-6652-064A-BB6A-3D176F940B8D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7C89BEDB-B950-A14F-81B1-DB49BF1D1E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730750" y="1568450"/>
            <a:ext cx="914400" cy="914400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70715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7A5FADE8-6652-064A-BB6A-3D176F940B8D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7C89BEDB-B950-A14F-81B1-DB49BF1D1E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730750" y="1568450"/>
            <a:ext cx="914400" cy="914400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331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7A5FADE8-6652-064A-BB6A-3D176F940B8D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7C89BEDB-B950-A14F-81B1-DB49BF1D1E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730750" y="1568450"/>
            <a:ext cx="914400" cy="914400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8039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F1E1D-6101-521A-1EBC-C52E86D7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DB22AC-9B65-6244-C90A-428EEA7A1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9780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B0608-20B5-3E56-F09B-10BB2EB54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0C2310-42CD-4CB5-70AB-127779D74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3590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5EA5B-1709-B182-B364-1F427EFF0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841610-16FA-E30B-3249-9A65BBEF79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B4B13A-AA0D-2D52-F6DE-D0C25871DC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67146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9233A-0C97-B628-6044-AFD1A69C1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88F124-0B3B-9527-981E-01A592DAAD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B75F4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7FB38A-BA1D-B9DC-F59A-AD8B245CE0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0245ED-347E-C0AE-717A-191D72628E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B75F4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5CA4F9-667C-AA12-E288-07A64D2C7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34858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F0E2D-6BBC-1757-6F8C-91312F533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27256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8756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27AA8-E99A-993B-C8CF-A1DD74910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B1F0D2-084C-9CA4-99B0-80288411C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630E76-3969-2874-806B-FB1B48DE2A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9844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407AA-9853-75DE-D896-8388B47B4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8133F6-2CBC-2C75-630C-5600EF53AB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4A4EE6-BCF6-986D-14D3-3A18053B08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32717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DCB041-5875-EA4F-2214-AB1221F34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E4B60C-4904-154A-4145-5A704E927D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Google Shape;12;p31">
            <a:extLst>
              <a:ext uri="{FF2B5EF4-FFF2-40B4-BE49-F238E27FC236}">
                <a16:creationId xmlns:a16="http://schemas.microsoft.com/office/drawing/2014/main" id="{E6A972DA-97C3-E500-24FA-BDFD0CB600B2}"/>
              </a:ext>
            </a:extLst>
          </p:cNvPr>
          <p:cNvSpPr txBox="1">
            <a:spLocks noGrp="1"/>
          </p:cNvSpPr>
          <p:nvPr>
            <p:ph type="sldNum" idx="4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MBARI.org</a:t>
            </a:r>
            <a:endParaRPr dirty="0"/>
          </a:p>
        </p:txBody>
      </p:sp>
      <p:sp>
        <p:nvSpPr>
          <p:cNvPr id="8" name="Google Shape;13;p31">
            <a:extLst>
              <a:ext uri="{FF2B5EF4-FFF2-40B4-BE49-F238E27FC236}">
                <a16:creationId xmlns:a16="http://schemas.microsoft.com/office/drawing/2014/main" id="{8BB140A4-21F0-98BF-5067-B6607E4F2F1F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  <a:ln w="12700" cap="flat" cmpd="sng">
            <a:solidFill>
              <a:srgbClr val="002F4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Picture 10" descr="A picture containing text, outdoor, sign, dark&#10;&#10;Description automatically generated">
            <a:extLst>
              <a:ext uri="{FF2B5EF4-FFF2-40B4-BE49-F238E27FC236}">
                <a16:creationId xmlns:a16="http://schemas.microsoft.com/office/drawing/2014/main" id="{8B758FFC-E2BA-9146-83AF-EE1F69C2E10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6454726"/>
            <a:ext cx="1303639" cy="2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045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rgbClr val="004061"/>
          </a:solidFill>
          <a:latin typeface="Arial Black" panose="020B0604020202020204" pitchFamily="34" charset="0"/>
          <a:ea typeface="+mj-ea"/>
          <a:cs typeface="Arial Black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jp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44"/>
          <p:cNvSpPr txBox="1">
            <a:spLocks/>
          </p:cNvSpPr>
          <p:nvPr/>
        </p:nvSpPr>
        <p:spPr>
          <a:xfrm>
            <a:off x="880700" y="-266974"/>
            <a:ext cx="9727769" cy="11430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8" name="Picture 7" descr="A screenshot of a document&#10;&#10;AI-generated content may be incorrect.">
            <a:extLst>
              <a:ext uri="{FF2B5EF4-FFF2-40B4-BE49-F238E27FC236}">
                <a16:creationId xmlns:a16="http://schemas.microsoft.com/office/drawing/2014/main" id="{5680A238-6849-EFEC-3997-A85C80D3AB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41" y="1301292"/>
            <a:ext cx="10759246" cy="2593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703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192F3-0291-D4C4-18E4-2E52DE5E2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951" y="248173"/>
            <a:ext cx="10972800" cy="768703"/>
          </a:xfrm>
        </p:spPr>
        <p:txBody>
          <a:bodyPr>
            <a:noAutofit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Expected Schedule</a:t>
            </a:r>
            <a:endParaRPr lang="en-US" sz="4800" b="0" dirty="0">
              <a:solidFill>
                <a:srgbClr val="2B97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6653F95-5012-E68D-F549-03DBE14C76D5}"/>
              </a:ext>
            </a:extLst>
          </p:cNvPr>
          <p:cNvSpPr txBox="1">
            <a:spLocks/>
          </p:cNvSpPr>
          <p:nvPr/>
        </p:nvSpPr>
        <p:spPr>
          <a:xfrm>
            <a:off x="278524" y="1331920"/>
            <a:ext cx="10972800" cy="1551723"/>
          </a:xfrm>
          <a:prstGeom prst="rect">
            <a:avLst/>
          </a:prstGeom>
        </p:spPr>
        <p:txBody>
          <a:bodyPr vert="horz" lIns="91425" tIns="91425" rIns="91425" bIns="91425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00406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571500" indent="-571500" algn="l">
              <a:buFont typeface="Courier New" panose="02070309020205020404" pitchFamily="49" charset="0"/>
              <a:buChar char="o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2027 – Continue Wave/Solar supported deployments in Monterey Bay.  Maintain these through the Project Period and demonstrate utility of higher power from Wave-Energy</a:t>
            </a:r>
            <a:endParaRPr lang="en-US" sz="4800" b="0" dirty="0">
              <a:solidFill>
                <a:srgbClr val="2B97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94AB3DF-0597-094D-88BB-8B01E87EE29C}"/>
              </a:ext>
            </a:extLst>
          </p:cNvPr>
          <p:cNvSpPr txBox="1">
            <a:spLocks/>
          </p:cNvSpPr>
          <p:nvPr/>
        </p:nvSpPr>
        <p:spPr>
          <a:xfrm>
            <a:off x="278524" y="3367686"/>
            <a:ext cx="10972800" cy="1551723"/>
          </a:xfrm>
          <a:prstGeom prst="rect">
            <a:avLst/>
          </a:prstGeom>
        </p:spPr>
        <p:txBody>
          <a:bodyPr vert="horz" lIns="91425" tIns="91425" rIns="91425" bIns="91425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00406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571500" indent="-571500" algn="l">
              <a:buFont typeface="Courier New" panose="02070309020205020404" pitchFamily="49" charset="0"/>
              <a:buChar char="o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2027 – Develop target applications concepts for the new technology developments outlined here.  Specific deployments and activities.</a:t>
            </a:r>
            <a:endParaRPr lang="en-US" sz="4800" b="0" dirty="0">
              <a:solidFill>
                <a:srgbClr val="2B97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3F87812-9BDB-6FE0-0FB1-E9308AD65007}"/>
              </a:ext>
            </a:extLst>
          </p:cNvPr>
          <p:cNvSpPr txBox="1">
            <a:spLocks/>
          </p:cNvSpPr>
          <p:nvPr/>
        </p:nvSpPr>
        <p:spPr>
          <a:xfrm>
            <a:off x="278524" y="5050754"/>
            <a:ext cx="10972800" cy="1551723"/>
          </a:xfrm>
          <a:prstGeom prst="rect">
            <a:avLst/>
          </a:prstGeom>
        </p:spPr>
        <p:txBody>
          <a:bodyPr vert="horz" lIns="91425" tIns="91425" rIns="91425" bIns="91425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00406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571500" indent="-571500" algn="l">
              <a:buFont typeface="Courier New" panose="02070309020205020404" pitchFamily="49" charset="0"/>
              <a:buChar char="o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2028-2031 – Execute developments and deployments.</a:t>
            </a:r>
            <a:endParaRPr lang="en-US" sz="4800" b="0" dirty="0">
              <a:solidFill>
                <a:srgbClr val="2B97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446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192F3-0291-D4C4-18E4-2E52DE5E2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8456"/>
            <a:ext cx="10972800" cy="768703"/>
          </a:xfrm>
        </p:spPr>
        <p:txBody>
          <a:bodyPr>
            <a:noAutofit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Related Projects and Required Resources</a:t>
            </a:r>
            <a:endParaRPr lang="en-US" sz="4800" b="0" dirty="0">
              <a:solidFill>
                <a:srgbClr val="2B97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close-up of a document&#10;&#10;AI-generated content may be incorrect.">
            <a:extLst>
              <a:ext uri="{FF2B5EF4-FFF2-40B4-BE49-F238E27FC236}">
                <a16:creationId xmlns:a16="http://schemas.microsoft.com/office/drawing/2014/main" id="{3E51FA49-B07A-676B-8603-EC4D435613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217"/>
          <a:stretch/>
        </p:blipFill>
        <p:spPr>
          <a:xfrm>
            <a:off x="677916" y="1245474"/>
            <a:ext cx="10625959" cy="1963573"/>
          </a:xfrm>
          <a:prstGeom prst="rect">
            <a:avLst/>
          </a:prstGeom>
        </p:spPr>
      </p:pic>
      <p:pic>
        <p:nvPicPr>
          <p:cNvPr id="6" name="Picture 5" descr="A table with numbers and text&#10;&#10;AI-generated content may be incorrect.">
            <a:extLst>
              <a:ext uri="{FF2B5EF4-FFF2-40B4-BE49-F238E27FC236}">
                <a16:creationId xmlns:a16="http://schemas.microsoft.com/office/drawing/2014/main" id="{51D4F98F-6292-8689-620C-7D614F8371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30" y="4045896"/>
            <a:ext cx="10481611" cy="196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225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AAB049-D468-AFAC-838C-6DC1CAAF35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787"/>
          <a:stretch/>
        </p:blipFill>
        <p:spPr>
          <a:xfrm rot="5400000">
            <a:off x="7996795" y="-882906"/>
            <a:ext cx="2538992" cy="4708636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F58371D-BB3C-60E4-9471-F8F3843BF667}"/>
              </a:ext>
            </a:extLst>
          </p:cNvPr>
          <p:cNvGrpSpPr/>
          <p:nvPr/>
        </p:nvGrpSpPr>
        <p:grpSpPr>
          <a:xfrm>
            <a:off x="85503" y="889030"/>
            <a:ext cx="6826470" cy="5359502"/>
            <a:chOff x="1438031" y="148492"/>
            <a:chExt cx="8198338" cy="6174154"/>
          </a:xfrm>
        </p:grpSpPr>
        <p:pic>
          <p:nvPicPr>
            <p:cNvPr id="12" name="image2.jpg">
              <a:extLst>
                <a:ext uri="{FF2B5EF4-FFF2-40B4-BE49-F238E27FC236}">
                  <a16:creationId xmlns:a16="http://schemas.microsoft.com/office/drawing/2014/main" id="{FC341327-CF42-9D19-3870-9E0F1837A0E1}"/>
                </a:ext>
              </a:extLst>
            </p:cNvPr>
            <p:cNvPicPr/>
            <p:nvPr/>
          </p:nvPicPr>
          <p:blipFill rotWithShape="1">
            <a:blip r:embed="rId4"/>
            <a:srcRect l="43457" t="25702" r="24136" b="14109"/>
            <a:stretch/>
          </p:blipFill>
          <p:spPr>
            <a:xfrm>
              <a:off x="2766646" y="148492"/>
              <a:ext cx="4806462" cy="6174154"/>
            </a:xfrm>
            <a:prstGeom prst="rect">
              <a:avLst/>
            </a:prstGeom>
            <a:ln/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A0D4C7E-9ED6-7F51-364E-82761A603A86}"/>
                </a:ext>
              </a:extLst>
            </p:cNvPr>
            <p:cNvSpPr/>
            <p:nvPr/>
          </p:nvSpPr>
          <p:spPr>
            <a:xfrm>
              <a:off x="1438031" y="5931876"/>
              <a:ext cx="8198338" cy="28917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D0A32F1-D0DD-E82E-1CD2-DE103748FADF}"/>
                </a:ext>
              </a:extLst>
            </p:cNvPr>
            <p:cNvSpPr/>
            <p:nvPr/>
          </p:nvSpPr>
          <p:spPr>
            <a:xfrm>
              <a:off x="5376985" y="5244122"/>
              <a:ext cx="3681046" cy="6799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11315EAA-C513-4CCA-97BA-B4431E2C4B7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06347" y="3130295"/>
            <a:ext cx="3567235" cy="335506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63887CF-4384-B45E-710E-949F387B20EF}"/>
              </a:ext>
            </a:extLst>
          </p:cNvPr>
          <p:cNvSpPr txBox="1">
            <a:spLocks/>
          </p:cNvSpPr>
          <p:nvPr/>
        </p:nvSpPr>
        <p:spPr>
          <a:xfrm>
            <a:off x="-386372" y="70125"/>
            <a:ext cx="6274676" cy="9309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800" b="0" dirty="0"/>
              <a:t>Niobium Based Docking</a:t>
            </a:r>
          </a:p>
        </p:txBody>
      </p:sp>
    </p:spTree>
    <p:extLst>
      <p:ext uri="{BB962C8B-B14F-4D97-AF65-F5344CB8AC3E}">
        <p14:creationId xmlns:p14="http://schemas.microsoft.com/office/powerpoint/2010/main" val="3274471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86112" y="1734256"/>
            <a:ext cx="1602059" cy="154645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9098075-691B-4E44-9FCD-8829B05D49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" r="928"/>
          <a:stretch/>
        </p:blipFill>
        <p:spPr>
          <a:xfrm>
            <a:off x="382538" y="1940640"/>
            <a:ext cx="3697333" cy="4764463"/>
          </a:xfrm>
          <a:prstGeom prst="rect">
            <a:avLst/>
          </a:prstGeom>
        </p:spPr>
      </p:pic>
      <p:pic>
        <p:nvPicPr>
          <p:cNvPr id="21" name="Picture 6">
            <a:extLst>
              <a:ext uri="{FF2B5EF4-FFF2-40B4-BE49-F238E27FC236}">
                <a16:creationId xmlns:a16="http://schemas.microsoft.com/office/drawing/2014/main" id="{D561396F-EB94-2C35-6125-39FFCD6E17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561" y="2228193"/>
            <a:ext cx="1333876" cy="4387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94AD7A48-AF86-3908-6F16-CD5EC77765FD}"/>
              </a:ext>
            </a:extLst>
          </p:cNvPr>
          <p:cNvSpPr txBox="1">
            <a:spLocks/>
          </p:cNvSpPr>
          <p:nvPr/>
        </p:nvSpPr>
        <p:spPr>
          <a:xfrm>
            <a:off x="6390290" y="595828"/>
            <a:ext cx="5751748" cy="6031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2026</a:t>
            </a:r>
          </a:p>
          <a:p>
            <a:pPr algn="ctr"/>
            <a:r>
              <a:rPr lang="en-US" sz="2800" b="0" dirty="0"/>
              <a:t>Wave-Energy Support:</a:t>
            </a:r>
          </a:p>
          <a:p>
            <a:pPr algn="ctr"/>
            <a:r>
              <a:rPr lang="en-US" sz="2800" b="0" dirty="0"/>
              <a:t>~225 Watts  </a:t>
            </a:r>
          </a:p>
          <a:p>
            <a:pPr algn="ctr"/>
            <a:r>
              <a:rPr lang="en-US" sz="2800" b="0" dirty="0"/>
              <a:t>Recharge one LRAUV per day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86C751D-8810-D93C-AFE2-401FA8928820}"/>
              </a:ext>
            </a:extLst>
          </p:cNvPr>
          <p:cNvGrpSpPr/>
          <p:nvPr/>
        </p:nvGrpSpPr>
        <p:grpSpPr>
          <a:xfrm>
            <a:off x="8674172" y="3358055"/>
            <a:ext cx="3229883" cy="3052756"/>
            <a:chOff x="1438031" y="148492"/>
            <a:chExt cx="8198338" cy="6174154"/>
          </a:xfrm>
        </p:grpSpPr>
        <p:pic>
          <p:nvPicPr>
            <p:cNvPr id="27" name="image2.jpg">
              <a:extLst>
                <a:ext uri="{FF2B5EF4-FFF2-40B4-BE49-F238E27FC236}">
                  <a16:creationId xmlns:a16="http://schemas.microsoft.com/office/drawing/2014/main" id="{AE3974A8-CA6B-9E0B-B9C0-7B47F2002BA5}"/>
                </a:ext>
              </a:extLst>
            </p:cNvPr>
            <p:cNvPicPr/>
            <p:nvPr/>
          </p:nvPicPr>
          <p:blipFill rotWithShape="1">
            <a:blip r:embed="rId5"/>
            <a:srcRect l="43457" t="25702" r="24136" b="14109"/>
            <a:stretch/>
          </p:blipFill>
          <p:spPr>
            <a:xfrm>
              <a:off x="2766646" y="148492"/>
              <a:ext cx="4806461" cy="6174154"/>
            </a:xfrm>
            <a:prstGeom prst="rect">
              <a:avLst/>
            </a:prstGeom>
            <a:ln/>
          </p:spPr>
        </p:pic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28A5639-2200-C15D-D201-88571D7A15C7}"/>
                </a:ext>
              </a:extLst>
            </p:cNvPr>
            <p:cNvSpPr/>
            <p:nvPr/>
          </p:nvSpPr>
          <p:spPr>
            <a:xfrm>
              <a:off x="1438031" y="5931876"/>
              <a:ext cx="8198338" cy="28917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D260F4C-C791-E21D-DF5D-11154A0E7A61}"/>
                </a:ext>
              </a:extLst>
            </p:cNvPr>
            <p:cNvSpPr/>
            <p:nvPr/>
          </p:nvSpPr>
          <p:spPr>
            <a:xfrm>
              <a:off x="5376985" y="5244122"/>
              <a:ext cx="3681046" cy="6799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Title 1">
            <a:extLst>
              <a:ext uri="{FF2B5EF4-FFF2-40B4-BE49-F238E27FC236}">
                <a16:creationId xmlns:a16="http://schemas.microsoft.com/office/drawing/2014/main" id="{59D21C2D-29CF-4286-5999-E7011EBF78F6}"/>
              </a:ext>
            </a:extLst>
          </p:cNvPr>
          <p:cNvSpPr txBox="1">
            <a:spLocks/>
          </p:cNvSpPr>
          <p:nvPr/>
        </p:nvSpPr>
        <p:spPr>
          <a:xfrm>
            <a:off x="-89338" y="320566"/>
            <a:ext cx="6274676" cy="9309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800" b="0" dirty="0"/>
              <a:t>2022-2026</a:t>
            </a:r>
          </a:p>
          <a:p>
            <a:pPr algn="ctr"/>
            <a:r>
              <a:rPr lang="en-US" sz="2800" b="0" dirty="0"/>
              <a:t>Solar Support:  ~15 Watts  </a:t>
            </a:r>
          </a:p>
          <a:p>
            <a:pPr algn="ctr"/>
            <a:r>
              <a:rPr lang="en-US" sz="2800" b="0" dirty="0"/>
              <a:t>Recharge one LRAUV every 2 weeks</a:t>
            </a:r>
          </a:p>
        </p:txBody>
      </p:sp>
    </p:spTree>
    <p:extLst>
      <p:ext uri="{BB962C8B-B14F-4D97-AF65-F5344CB8AC3E}">
        <p14:creationId xmlns:p14="http://schemas.microsoft.com/office/powerpoint/2010/main" val="2241902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192F3-0291-D4C4-18E4-2E52DE5E2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690" y="182405"/>
            <a:ext cx="10972800" cy="676549"/>
          </a:xfrm>
        </p:spPr>
        <p:txBody>
          <a:bodyPr>
            <a:noAutofit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Current Docking Activities in Monterey Bay</a:t>
            </a:r>
            <a:endParaRPr lang="en-US" sz="4800" b="0" dirty="0">
              <a:solidFill>
                <a:srgbClr val="2B97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map of the ocean&#10;&#10;AI-generated content may be incorrect.">
            <a:extLst>
              <a:ext uri="{FF2B5EF4-FFF2-40B4-BE49-F238E27FC236}">
                <a16:creationId xmlns:a16="http://schemas.microsoft.com/office/drawing/2014/main" id="{33E8AEAD-2D99-D137-1B91-BD4F186D08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62" y="1408386"/>
            <a:ext cx="5841938" cy="489500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7A65A43-7EF6-2A42-5181-7E154DC7DB30}"/>
              </a:ext>
            </a:extLst>
          </p:cNvPr>
          <p:cNvSpPr txBox="1">
            <a:spLocks/>
          </p:cNvSpPr>
          <p:nvPr/>
        </p:nvSpPr>
        <p:spPr>
          <a:xfrm>
            <a:off x="7903780" y="965504"/>
            <a:ext cx="3284482" cy="676549"/>
          </a:xfrm>
          <a:prstGeom prst="rect">
            <a:avLst/>
          </a:prstGeom>
        </p:spPr>
        <p:txBody>
          <a:bodyPr vert="horz" lIns="91425" tIns="91425" rIns="91425" bIns="91425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00406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NOWRDC - 2026</a:t>
            </a:r>
            <a:endParaRPr lang="en-US" b="0" dirty="0">
              <a:solidFill>
                <a:srgbClr val="2B97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s://lh7-us.googleusercontent.com/_JYr86RghfCGmgK9HHtokc_g4VZwdLWb5xZt8lcwkwu65P6_-Db-Pfq9VotjdpZBIBEU2ChTtXmgw-gYWopolH0RIFs-rBeKhpL8fFK90NqnOHhS93y9VuVI76jcLFVXFi_sII0ocoyI1ArAPtWGNflK0w=s2048">
            <a:extLst>
              <a:ext uri="{FF2B5EF4-FFF2-40B4-BE49-F238E27FC236}">
                <a16:creationId xmlns:a16="http://schemas.microsoft.com/office/drawing/2014/main" id="{8630755A-E53B-619B-5B8C-B54B3AC9B3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7" t="13200" r="7354" b="13938"/>
          <a:stretch/>
        </p:blipFill>
        <p:spPr bwMode="auto">
          <a:xfrm>
            <a:off x="0" y="2230553"/>
            <a:ext cx="5916396" cy="3525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26AA5DE-5715-4287-D177-B4923B9C8CDD}"/>
              </a:ext>
            </a:extLst>
          </p:cNvPr>
          <p:cNvSpPr txBox="1">
            <a:spLocks/>
          </p:cNvSpPr>
          <p:nvPr/>
        </p:nvSpPr>
        <p:spPr>
          <a:xfrm>
            <a:off x="362607" y="1459411"/>
            <a:ext cx="4240924" cy="676549"/>
          </a:xfrm>
          <a:prstGeom prst="rect">
            <a:avLst/>
          </a:prstGeom>
        </p:spPr>
        <p:txBody>
          <a:bodyPr vert="horz" lIns="91425" tIns="91425" rIns="91425" bIns="91425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00406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Plankton Response to Upwelling 2024, 2025 - Monique and Steve Haddock</a:t>
            </a:r>
          </a:p>
          <a:p>
            <a:endParaRPr lang="en-US" b="0" dirty="0">
              <a:solidFill>
                <a:srgbClr val="2B97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757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192F3-0291-D4C4-18E4-2E52DE5E2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34732"/>
            <a:ext cx="10972800" cy="676549"/>
          </a:xfrm>
        </p:spPr>
        <p:txBody>
          <a:bodyPr>
            <a:noAutofit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Planned New Technology Developments</a:t>
            </a:r>
            <a:endParaRPr lang="en-US" sz="4800" b="0" dirty="0">
              <a:solidFill>
                <a:srgbClr val="2B97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9AED277-566A-6844-6277-35822C87F90B}"/>
              </a:ext>
            </a:extLst>
          </p:cNvPr>
          <p:cNvSpPr txBox="1">
            <a:spLocks/>
          </p:cNvSpPr>
          <p:nvPr/>
        </p:nvSpPr>
        <p:spPr>
          <a:xfrm>
            <a:off x="294325" y="2365095"/>
            <a:ext cx="10972800" cy="1794997"/>
          </a:xfrm>
          <a:prstGeom prst="rect">
            <a:avLst/>
          </a:prstGeom>
        </p:spPr>
        <p:txBody>
          <a:bodyPr vert="horz" lIns="91425" tIns="91425" rIns="91425" bIns="91425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00406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571500" indent="-571500" algn="l">
              <a:buFont typeface="Courier New" panose="02070309020205020404" pitchFamily="49" charset="0"/>
              <a:buChar char="o"/>
            </a:pP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Seafloor Battery-Supported Docks</a:t>
            </a:r>
          </a:p>
          <a:p>
            <a:pPr algn="l"/>
            <a:endParaRPr lang="en-US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l">
              <a:buFont typeface="Courier New" panose="02070309020205020404" pitchFamily="49" charset="0"/>
              <a:buChar char="o"/>
            </a:pP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Power Delivery AUVs</a:t>
            </a:r>
          </a:p>
          <a:p>
            <a:pPr algn="l"/>
            <a:endParaRPr lang="en-US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l">
              <a:buFont typeface="Courier New" panose="02070309020205020404" pitchFamily="49" charset="0"/>
              <a:buChar char="o"/>
            </a:pP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Cabled Seafloor Connected Docks</a:t>
            </a:r>
          </a:p>
          <a:p>
            <a:pPr marL="571500" indent="-571500" algn="l">
              <a:buFont typeface="Courier New" panose="02070309020205020404" pitchFamily="49" charset="0"/>
              <a:buChar char="o"/>
            </a:pPr>
            <a:endParaRPr lang="en-US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l">
              <a:buFont typeface="Courier New" panose="02070309020205020404" pitchFamily="49" charset="0"/>
              <a:buChar char="o"/>
            </a:pPr>
            <a:endParaRPr lang="en-US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l">
              <a:buFont typeface="Courier New" panose="02070309020205020404" pitchFamily="49" charset="0"/>
              <a:buChar char="o"/>
            </a:pPr>
            <a:endParaRPr lang="en-US" sz="4800" b="0" dirty="0">
              <a:solidFill>
                <a:srgbClr val="2B97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8617324-8EB5-8AEF-68E6-AC6E2366719C}"/>
              </a:ext>
            </a:extLst>
          </p:cNvPr>
          <p:cNvSpPr txBox="1">
            <a:spLocks/>
          </p:cNvSpPr>
          <p:nvPr/>
        </p:nvSpPr>
        <p:spPr>
          <a:xfrm>
            <a:off x="236083" y="4492905"/>
            <a:ext cx="10972800" cy="1597573"/>
          </a:xfrm>
          <a:prstGeom prst="rect">
            <a:avLst/>
          </a:prstGeom>
        </p:spPr>
        <p:txBody>
          <a:bodyPr vert="horz" lIns="91425" tIns="91425" rIns="91425" bIns="91425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00406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571500" indent="-571500" algn="l">
              <a:buFont typeface="Courier New" panose="02070309020205020404" pitchFamily="49" charset="0"/>
              <a:buChar char="o"/>
            </a:pP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The intent is to perform these developments in conjunction with target Science Applications</a:t>
            </a:r>
          </a:p>
          <a:p>
            <a:pPr algn="l"/>
            <a:endParaRPr lang="en-US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702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red and yellow rocket&#10;&#10;AI-generated content may be incorrect.">
            <a:extLst>
              <a:ext uri="{FF2B5EF4-FFF2-40B4-BE49-F238E27FC236}">
                <a16:creationId xmlns:a16="http://schemas.microsoft.com/office/drawing/2014/main" id="{F8E13DE8-B54F-070B-7EDB-90B8CE9063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63" y="698937"/>
            <a:ext cx="3316492" cy="608023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5192F3-0291-D4C4-18E4-2E52DE5E2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19118"/>
            <a:ext cx="10972800" cy="676549"/>
          </a:xfrm>
        </p:spPr>
        <p:txBody>
          <a:bodyPr>
            <a:noAutofit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Seafloor Battery-Supported AUV Docks</a:t>
            </a:r>
            <a:endParaRPr lang="en-US" sz="4800" b="0" dirty="0">
              <a:solidFill>
                <a:srgbClr val="2B97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F27D85D-A2CA-7073-8A7E-8FC0C44707D1}"/>
              </a:ext>
            </a:extLst>
          </p:cNvPr>
          <p:cNvSpPr txBox="1">
            <a:spLocks/>
          </p:cNvSpPr>
          <p:nvPr/>
        </p:nvSpPr>
        <p:spPr>
          <a:xfrm>
            <a:off x="4104289" y="1590869"/>
            <a:ext cx="10972800" cy="676549"/>
          </a:xfrm>
          <a:prstGeom prst="rect">
            <a:avLst/>
          </a:prstGeom>
        </p:spPr>
        <p:txBody>
          <a:bodyPr vert="horz" lIns="91425" tIns="91425" rIns="91425" bIns="91425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00406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Stored Energy:  5-10 LRAUV Re-charges</a:t>
            </a:r>
            <a:endParaRPr lang="en-US" sz="4000" b="0" dirty="0">
              <a:solidFill>
                <a:srgbClr val="2B97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63069E8-80EB-7ACB-733D-5B80443B9A14}"/>
              </a:ext>
            </a:extLst>
          </p:cNvPr>
          <p:cNvSpPr txBox="1">
            <a:spLocks/>
          </p:cNvSpPr>
          <p:nvPr/>
        </p:nvSpPr>
        <p:spPr>
          <a:xfrm>
            <a:off x="4104289" y="2260369"/>
            <a:ext cx="7851228" cy="676549"/>
          </a:xfrm>
          <a:prstGeom prst="rect">
            <a:avLst/>
          </a:prstGeom>
        </p:spPr>
        <p:txBody>
          <a:bodyPr vert="horz" lIns="91425" tIns="91425" rIns="91425" bIns="91425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00406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Free-fall deployments</a:t>
            </a:r>
            <a:endParaRPr lang="en-US" sz="4000" b="0" dirty="0">
              <a:solidFill>
                <a:srgbClr val="2B97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33BF401-F841-A1BA-FD1F-4E02057506FB}"/>
              </a:ext>
            </a:extLst>
          </p:cNvPr>
          <p:cNvSpPr txBox="1">
            <a:spLocks/>
          </p:cNvSpPr>
          <p:nvPr/>
        </p:nvSpPr>
        <p:spPr>
          <a:xfrm>
            <a:off x="4104289" y="3020623"/>
            <a:ext cx="7851228" cy="676549"/>
          </a:xfrm>
          <a:prstGeom prst="rect">
            <a:avLst/>
          </a:prstGeom>
        </p:spPr>
        <p:txBody>
          <a:bodyPr vert="horz" lIns="91425" tIns="91425" rIns="91425" bIns="91425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00406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Local Data Storage</a:t>
            </a:r>
            <a:endParaRPr lang="en-US" sz="4000" b="0" dirty="0">
              <a:solidFill>
                <a:srgbClr val="2B97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9415F13-1D47-5036-58F3-21F2E38913DF}"/>
              </a:ext>
            </a:extLst>
          </p:cNvPr>
          <p:cNvSpPr txBox="1">
            <a:spLocks/>
          </p:cNvSpPr>
          <p:nvPr/>
        </p:nvSpPr>
        <p:spPr>
          <a:xfrm>
            <a:off x="4104289" y="3780877"/>
            <a:ext cx="7851228" cy="676549"/>
          </a:xfrm>
          <a:prstGeom prst="rect">
            <a:avLst/>
          </a:prstGeom>
        </p:spPr>
        <p:txBody>
          <a:bodyPr vert="horz" lIns="91425" tIns="91425" rIns="91425" bIns="91425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00406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Application-specific designs</a:t>
            </a:r>
            <a:endParaRPr lang="en-US" sz="4000" b="0" dirty="0">
              <a:solidFill>
                <a:srgbClr val="2B97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829A3BC-1606-F4BB-06D4-2476F57DF4FF}"/>
              </a:ext>
            </a:extLst>
          </p:cNvPr>
          <p:cNvSpPr txBox="1">
            <a:spLocks/>
          </p:cNvSpPr>
          <p:nvPr/>
        </p:nvSpPr>
        <p:spPr>
          <a:xfrm>
            <a:off x="4104289" y="4590582"/>
            <a:ext cx="7851228" cy="676549"/>
          </a:xfrm>
          <a:prstGeom prst="rect">
            <a:avLst/>
          </a:prstGeom>
        </p:spPr>
        <p:txBody>
          <a:bodyPr vert="horz" lIns="91425" tIns="91425" rIns="91425" bIns="91425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00406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Autonomy and Reliably Tested Locally</a:t>
            </a:r>
            <a:endParaRPr lang="en-US" sz="4000" b="0" dirty="0">
              <a:solidFill>
                <a:srgbClr val="2B97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D025063-7DC3-69DA-5D76-0C2F5ADD5568}"/>
              </a:ext>
            </a:extLst>
          </p:cNvPr>
          <p:cNvSpPr txBox="1">
            <a:spLocks/>
          </p:cNvSpPr>
          <p:nvPr/>
        </p:nvSpPr>
        <p:spPr>
          <a:xfrm>
            <a:off x="4104289" y="5345508"/>
            <a:ext cx="7851228" cy="676549"/>
          </a:xfrm>
          <a:prstGeom prst="rect">
            <a:avLst/>
          </a:prstGeom>
        </p:spPr>
        <p:txBody>
          <a:bodyPr vert="horz" lIns="91425" tIns="91425" rIns="91425" bIns="91425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00406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Uniquely suited to under-ice applications</a:t>
            </a:r>
            <a:endParaRPr lang="en-US" sz="4000" b="0" dirty="0">
              <a:solidFill>
                <a:srgbClr val="2B97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92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192F3-0291-D4C4-18E4-2E52DE5E2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1822"/>
            <a:ext cx="10972800" cy="676549"/>
          </a:xfrm>
        </p:spPr>
        <p:txBody>
          <a:bodyPr>
            <a:noAutofit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Power Delivery AUV</a:t>
            </a:r>
            <a:endParaRPr lang="en-US" sz="4800" b="0" dirty="0">
              <a:solidFill>
                <a:srgbClr val="2B97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C58A59-3FAF-6644-6264-9F74C3B25B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3" t="5028" r="25551" b="6336"/>
          <a:stretch/>
        </p:blipFill>
        <p:spPr>
          <a:xfrm>
            <a:off x="2151992" y="4172026"/>
            <a:ext cx="1871649" cy="18479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A69F46-DD70-E75E-D616-1B7B38BD521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7" t="22293" r="7302" b="6596"/>
          <a:stretch/>
        </p:blipFill>
        <p:spPr>
          <a:xfrm rot="5400000">
            <a:off x="-242168" y="4432492"/>
            <a:ext cx="1975438" cy="119954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92887F4-5C1C-6EAD-70DB-DFE2EC2FBE3F}"/>
              </a:ext>
            </a:extLst>
          </p:cNvPr>
          <p:cNvSpPr txBox="1">
            <a:spLocks/>
          </p:cNvSpPr>
          <p:nvPr/>
        </p:nvSpPr>
        <p:spPr>
          <a:xfrm>
            <a:off x="4498616" y="1492847"/>
            <a:ext cx="7036677" cy="676549"/>
          </a:xfrm>
          <a:prstGeom prst="rect">
            <a:avLst/>
          </a:prstGeom>
        </p:spPr>
        <p:txBody>
          <a:bodyPr vert="horz" lIns="91425" tIns="91425" rIns="91425" bIns="91425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00406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System is currently charge-only (communications is bi-directional though)</a:t>
            </a:r>
            <a:endParaRPr lang="en-US" sz="4000" b="0" dirty="0">
              <a:solidFill>
                <a:srgbClr val="2B97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E2E492E-E515-8900-B297-F8A0650C15A7}"/>
              </a:ext>
            </a:extLst>
          </p:cNvPr>
          <p:cNvSpPr txBox="1">
            <a:spLocks/>
          </p:cNvSpPr>
          <p:nvPr/>
        </p:nvSpPr>
        <p:spPr>
          <a:xfrm>
            <a:off x="4498616" y="2856100"/>
            <a:ext cx="7438517" cy="676549"/>
          </a:xfrm>
          <a:prstGeom prst="rect">
            <a:avLst/>
          </a:prstGeom>
        </p:spPr>
        <p:txBody>
          <a:bodyPr vert="horz" lIns="91425" tIns="91425" rIns="91425" bIns="91425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00406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A change in configuration and some added electronics can enable bi-directional power.</a:t>
            </a:r>
            <a:endParaRPr lang="en-US" sz="4000" b="0" dirty="0">
              <a:solidFill>
                <a:srgbClr val="2B97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BCF869A-BF65-7294-1A42-6234F05759E8}"/>
              </a:ext>
            </a:extLst>
          </p:cNvPr>
          <p:cNvSpPr txBox="1">
            <a:spLocks/>
          </p:cNvSpPr>
          <p:nvPr/>
        </p:nvSpPr>
        <p:spPr>
          <a:xfrm>
            <a:off x="4498616" y="3903494"/>
            <a:ext cx="7851228" cy="676549"/>
          </a:xfrm>
          <a:prstGeom prst="rect">
            <a:avLst/>
          </a:prstGeom>
        </p:spPr>
        <p:txBody>
          <a:bodyPr vert="horz" lIns="91425" tIns="91425" rIns="91425" bIns="91425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00406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Enables instrument nodes serviced by AUV.</a:t>
            </a:r>
            <a:endParaRPr lang="en-US" sz="4000" b="0" dirty="0">
              <a:solidFill>
                <a:srgbClr val="2B97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4E1E314-639B-4909-9446-05E7FA37439F}"/>
              </a:ext>
            </a:extLst>
          </p:cNvPr>
          <p:cNvSpPr txBox="1">
            <a:spLocks/>
          </p:cNvSpPr>
          <p:nvPr/>
        </p:nvSpPr>
        <p:spPr>
          <a:xfrm>
            <a:off x="4498616" y="5087454"/>
            <a:ext cx="7851228" cy="676549"/>
          </a:xfrm>
          <a:prstGeom prst="rect">
            <a:avLst/>
          </a:prstGeom>
        </p:spPr>
        <p:txBody>
          <a:bodyPr vert="horz" lIns="91425" tIns="91425" rIns="91425" bIns="91425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00406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DAS system is an example of an energy-intensive system that may be difficult to couple directly to an energy source.</a:t>
            </a:r>
            <a:endParaRPr lang="en-US" sz="4000" b="0" dirty="0">
              <a:solidFill>
                <a:srgbClr val="2B97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1C29A83-47B1-2387-2435-8360F8DFB9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766"/>
          <a:stretch/>
        </p:blipFill>
        <p:spPr>
          <a:xfrm>
            <a:off x="131692" y="1552939"/>
            <a:ext cx="4145116" cy="2014518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7AA05655-1ED7-4CD9-827C-7A3D4A39649E}"/>
              </a:ext>
            </a:extLst>
          </p:cNvPr>
          <p:cNvSpPr txBox="1">
            <a:spLocks/>
          </p:cNvSpPr>
          <p:nvPr/>
        </p:nvSpPr>
        <p:spPr>
          <a:xfrm>
            <a:off x="127506" y="948369"/>
            <a:ext cx="1192621" cy="676549"/>
          </a:xfrm>
          <a:prstGeom prst="rect">
            <a:avLst/>
          </a:prstGeom>
        </p:spPr>
        <p:txBody>
          <a:bodyPr vert="horz" lIns="91425" tIns="91425" rIns="91425" bIns="91425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00406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Dock</a:t>
            </a:r>
            <a:endParaRPr lang="en-US" sz="3200" b="0" dirty="0">
              <a:solidFill>
                <a:srgbClr val="2B97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E67C710-1AD1-4270-B6F8-1C9EA9232D19}"/>
              </a:ext>
            </a:extLst>
          </p:cNvPr>
          <p:cNvSpPr txBox="1">
            <a:spLocks/>
          </p:cNvSpPr>
          <p:nvPr/>
        </p:nvSpPr>
        <p:spPr>
          <a:xfrm>
            <a:off x="2904791" y="959853"/>
            <a:ext cx="1192621" cy="676549"/>
          </a:xfrm>
          <a:prstGeom prst="rect">
            <a:avLst/>
          </a:prstGeom>
        </p:spPr>
        <p:txBody>
          <a:bodyPr vert="horz" lIns="91425" tIns="91425" rIns="91425" bIns="91425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00406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Vehicle</a:t>
            </a:r>
            <a:endParaRPr lang="en-US" sz="3200" b="0" dirty="0">
              <a:solidFill>
                <a:srgbClr val="2B97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A38B9A83-6C18-4470-AD49-B95AD3B81840}"/>
              </a:ext>
            </a:extLst>
          </p:cNvPr>
          <p:cNvSpPr/>
          <p:nvPr/>
        </p:nvSpPr>
        <p:spPr>
          <a:xfrm>
            <a:off x="1490362" y="1215464"/>
            <a:ext cx="1192621" cy="1961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96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192F3-0291-D4C4-18E4-2E52DE5E2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34732"/>
            <a:ext cx="10972800" cy="676549"/>
          </a:xfrm>
        </p:spPr>
        <p:txBody>
          <a:bodyPr>
            <a:noAutofit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Cabled Seafloor Observatories</a:t>
            </a:r>
            <a:endParaRPr lang="en-US" sz="4800" b="0" dirty="0">
              <a:solidFill>
                <a:srgbClr val="2B97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A map of the ocean&#10;&#10;AI-generated content may be incorrect.">
            <a:extLst>
              <a:ext uri="{FF2B5EF4-FFF2-40B4-BE49-F238E27FC236}">
                <a16:creationId xmlns:a16="http://schemas.microsoft.com/office/drawing/2014/main" id="{832E232D-6E84-715B-5C25-7EFB978C4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88" y="1111281"/>
            <a:ext cx="6155558" cy="3462501"/>
          </a:xfrm>
          <a:prstGeom prst="rect">
            <a:avLst/>
          </a:prstGeom>
        </p:spPr>
      </p:pic>
      <p:pic>
        <p:nvPicPr>
          <p:cNvPr id="8" name="Picture 7" descr="A computer generated image of a deep canyon&#10;&#10;AI-generated content may be incorrect.">
            <a:extLst>
              <a:ext uri="{FF2B5EF4-FFF2-40B4-BE49-F238E27FC236}">
                <a16:creationId xmlns:a16="http://schemas.microsoft.com/office/drawing/2014/main" id="{42776A9A-5D35-3E61-FADC-55C1F3F522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971" y="1112079"/>
            <a:ext cx="4705429" cy="346170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CC51BC86-50C8-14FC-6A09-B272C8C0D1A7}"/>
              </a:ext>
            </a:extLst>
          </p:cNvPr>
          <p:cNvSpPr txBox="1">
            <a:spLocks/>
          </p:cNvSpPr>
          <p:nvPr/>
        </p:nvSpPr>
        <p:spPr>
          <a:xfrm>
            <a:off x="239988" y="4776475"/>
            <a:ext cx="8397766" cy="676549"/>
          </a:xfrm>
          <a:prstGeom prst="rect">
            <a:avLst/>
          </a:prstGeom>
        </p:spPr>
        <p:txBody>
          <a:bodyPr vert="horz" lIns="91425" tIns="91425" rIns="91425" bIns="91425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00406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571500" indent="-571500" algn="l">
              <a:buFont typeface="Courier New" panose="02070309020205020404" pitchFamily="49" charset="0"/>
              <a:buChar char="o"/>
            </a:pP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Resident AUV at Axial Seamount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D7046AF-DEB5-2C87-5035-3D48555B6784}"/>
              </a:ext>
            </a:extLst>
          </p:cNvPr>
          <p:cNvSpPr txBox="1">
            <a:spLocks/>
          </p:cNvSpPr>
          <p:nvPr/>
        </p:nvSpPr>
        <p:spPr>
          <a:xfrm>
            <a:off x="239988" y="5453024"/>
            <a:ext cx="10620704" cy="676549"/>
          </a:xfrm>
          <a:prstGeom prst="rect">
            <a:avLst/>
          </a:prstGeom>
        </p:spPr>
        <p:txBody>
          <a:bodyPr vert="horz" lIns="91425" tIns="91425" rIns="91425" bIns="91425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00406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571500" indent="-571500" algn="l">
              <a:buFont typeface="Courier New" panose="02070309020205020404" pitchFamily="49" charset="0"/>
              <a:buChar char="o"/>
            </a:pP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Deploy at MARS for engineering development/test and Sur-Ridge repeat surveys, Jim Barry</a:t>
            </a:r>
          </a:p>
        </p:txBody>
      </p:sp>
    </p:spTree>
    <p:extLst>
      <p:ext uri="{BB962C8B-B14F-4D97-AF65-F5344CB8AC3E}">
        <p14:creationId xmlns:p14="http://schemas.microsoft.com/office/powerpoint/2010/main" val="1280493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192F3-0291-D4C4-18E4-2E52DE5E2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951" y="408456"/>
            <a:ext cx="10972800" cy="768703"/>
          </a:xfrm>
        </p:spPr>
        <p:txBody>
          <a:bodyPr>
            <a:noAutofit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Technology Export</a:t>
            </a:r>
            <a:endParaRPr lang="en-US" sz="4800" b="0" dirty="0">
              <a:solidFill>
                <a:srgbClr val="2B97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6653F95-5012-E68D-F549-03DBE14C76D5}"/>
              </a:ext>
            </a:extLst>
          </p:cNvPr>
          <p:cNvSpPr txBox="1">
            <a:spLocks/>
          </p:cNvSpPr>
          <p:nvPr/>
        </p:nvSpPr>
        <p:spPr>
          <a:xfrm>
            <a:off x="299545" y="1543573"/>
            <a:ext cx="10972800" cy="1551723"/>
          </a:xfrm>
          <a:prstGeom prst="rect">
            <a:avLst/>
          </a:prstGeom>
        </p:spPr>
        <p:txBody>
          <a:bodyPr vert="horz" lIns="91425" tIns="91425" rIns="91425" bIns="91425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00406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571500" indent="-571500" algn="l">
              <a:buFont typeface="Courier New" panose="02070309020205020404" pitchFamily="49" charset="0"/>
              <a:buChar char="o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Saab and Northrop-Grumman in discussions regarding a license of this technology to complement their LRAUV offering.</a:t>
            </a:r>
            <a:endParaRPr lang="en-US" sz="4800" b="0" dirty="0">
              <a:solidFill>
                <a:srgbClr val="2B97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94AB3DF-0597-094D-88BB-8B01E87EE29C}"/>
              </a:ext>
            </a:extLst>
          </p:cNvPr>
          <p:cNvSpPr txBox="1">
            <a:spLocks/>
          </p:cNvSpPr>
          <p:nvPr/>
        </p:nvSpPr>
        <p:spPr>
          <a:xfrm>
            <a:off x="299545" y="3556305"/>
            <a:ext cx="10972800" cy="1551723"/>
          </a:xfrm>
          <a:prstGeom prst="rect">
            <a:avLst/>
          </a:prstGeom>
        </p:spPr>
        <p:txBody>
          <a:bodyPr vert="horz" lIns="91425" tIns="91425" rIns="91425" bIns="91425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rgbClr val="00406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571500" indent="-571500" algn="l">
              <a:buFont typeface="Courier New" panose="02070309020205020404" pitchFamily="49" charset="0"/>
              <a:buChar char="o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MBARI and Northrop-Grumman in discussions regarding providing Northrop access to MBARI’s electro-mechanical designs.</a:t>
            </a:r>
            <a:endParaRPr lang="en-US" sz="4800" b="0" dirty="0">
              <a:solidFill>
                <a:srgbClr val="2B97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876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15043</TotalTime>
  <Words>276</Words>
  <Application>Microsoft Office PowerPoint</Application>
  <PresentationFormat>Widescreen</PresentationFormat>
  <Paragraphs>47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Aptos</vt:lpstr>
      <vt:lpstr>Arial</vt:lpstr>
      <vt:lpstr>Arial Black</vt:lpstr>
      <vt:lpstr>Calibri</vt:lpstr>
      <vt:lpstr>Courier New</vt:lpstr>
      <vt:lpstr>DIN Alternate</vt:lpstr>
      <vt:lpstr>DIN Alternate Bold</vt:lpstr>
      <vt:lpstr>Times New Roman</vt:lpstr>
      <vt:lpstr>Custom Design</vt:lpstr>
      <vt:lpstr>PowerPoint Presentation</vt:lpstr>
      <vt:lpstr>PowerPoint Presentation</vt:lpstr>
      <vt:lpstr>PowerPoint Presentation</vt:lpstr>
      <vt:lpstr>Current Docking Activities in Monterey Bay</vt:lpstr>
      <vt:lpstr>Planned New Technology Developments</vt:lpstr>
      <vt:lpstr>Seafloor Battery-Supported AUV Docks</vt:lpstr>
      <vt:lpstr>Power Delivery AUV</vt:lpstr>
      <vt:lpstr>Cabled Seafloor Observatories</vt:lpstr>
      <vt:lpstr>Technology Export</vt:lpstr>
      <vt:lpstr>Expected Schedule</vt:lpstr>
      <vt:lpstr>Related Projects and Required Resources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Hobson</dc:creator>
  <cp:lastModifiedBy>Andrew Hamilton</cp:lastModifiedBy>
  <cp:revision>25</cp:revision>
  <dcterms:created xsi:type="dcterms:W3CDTF">2025-09-26T17:08:38Z</dcterms:created>
  <dcterms:modified xsi:type="dcterms:W3CDTF">2026-05-05T14:45:11Z</dcterms:modified>
</cp:coreProperties>
</file>