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2" r:id="rId4"/>
    <p:sldId id="276" r:id="rId5"/>
    <p:sldId id="259" r:id="rId6"/>
    <p:sldId id="265" r:id="rId7"/>
    <p:sldId id="269" r:id="rId8"/>
    <p:sldId id="277" r:id="rId9"/>
    <p:sldId id="278" r:id="rId10"/>
    <p:sldId id="266" r:id="rId11"/>
    <p:sldId id="258" r:id="rId12"/>
    <p:sldId id="27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C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249"/>
    <p:restoredTop sz="96405"/>
  </p:normalViewPr>
  <p:slideViewPr>
    <p:cSldViewPr snapToGrid="0" showGuides="1">
      <p:cViewPr varScale="1">
        <p:scale>
          <a:sx n="127" d="100"/>
          <a:sy n="127" d="100"/>
        </p:scale>
        <p:origin x="44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460DD-5F3B-BC96-1B9C-D7091458B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4C954C-FD07-9F10-3D83-B693C6C99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1A73C-9164-9648-54B9-A81E1E13D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6EE3E-2D03-9D4F-9450-B3D23FF8E263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2A4B9-2444-D2A1-0B0B-262B3FD63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4E190-F322-B97A-129E-171E0B29A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5A406-EF80-8749-B917-33FABEC60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039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DB6FF-B84A-7E9E-3722-A676E3616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25F76D-B3E1-F8E0-71FD-43BA29B8DF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EDCBB-1C9E-C629-4744-BC2AE5C7F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6EE3E-2D03-9D4F-9450-B3D23FF8E263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5EF33-7615-10EC-4E65-440C20853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4BC41-890C-63E9-64FB-9D5FD1EFB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5A406-EF80-8749-B917-33FABEC60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91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A43397-2E6C-829C-5CEA-2366E89A67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0333EF-6BDF-B1D6-3789-7DD5C59EB9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B9071-B8EA-79FD-FA26-2A3D1557B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6EE3E-2D03-9D4F-9450-B3D23FF8E263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B6049-48E6-2987-54B7-16ABAEA5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34FF1-9CF8-A4CF-F5A8-C4FAABF96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5A406-EF80-8749-B917-33FABEC60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19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61A18-1CC8-4388-8917-4CF8709BE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E27BC-0949-F91A-060B-FD4D269BA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96FB7-F75F-BE1A-3EFE-41C60FE62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6EE3E-2D03-9D4F-9450-B3D23FF8E263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D9E1B-505E-CACE-6AEC-9B90DE06B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A2C1E-6066-DBB9-D953-F8E5AFA31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5A406-EF80-8749-B917-33FABEC60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18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C5751-0A64-0F7C-E528-3568A64E6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16E7C6-3D33-51A5-122E-32B17E5E0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32318-7B5C-7BE5-88FE-2C0E02F33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6EE3E-2D03-9D4F-9450-B3D23FF8E263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986E6-73F3-A531-88A2-4CF860D65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13645-0ADE-DD1C-AF59-A8C1F2B42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5A406-EF80-8749-B917-33FABEC60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94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2F2EE-5934-0C59-E062-3A276F311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F3E23-13CC-5710-CB1E-BBA5179CD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517C81-005C-5C8F-72ED-D24624176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E071EB-3859-F37F-EC76-FA054BF58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6EE3E-2D03-9D4F-9450-B3D23FF8E263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F3F302-4F51-FCBC-5926-FEF570505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2BF10D-D4AB-4391-792F-3D6D11A27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5A406-EF80-8749-B917-33FABEC60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92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EF0D7-C028-0FE9-0E79-6A67F6814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2175FF-8923-2027-E79D-E60BD018C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D4A02E-83B2-92E9-A62D-44E099079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68FB56-DEE7-4743-964E-C43C3F9F03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2EFDB1-D538-FA27-D7DD-8AB9F2F521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BD19C7-7D83-002B-7A5C-13C7CD4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6EE3E-2D03-9D4F-9450-B3D23FF8E263}" type="datetimeFigureOut">
              <a:rPr lang="en-US" smtClean="0"/>
              <a:t>5/2/23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4353CB-77C1-EF79-2C91-F1B5D012C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B2767C-9F50-0709-9901-F6B24D09F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5A406-EF80-8749-B917-33FABEC60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2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88F03-3B78-33F8-55D5-9BDB9B5E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5DA248-7FF7-6570-D157-2E555E6CA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6EE3E-2D03-9D4F-9450-B3D23FF8E263}" type="datetimeFigureOut">
              <a:rPr lang="en-US" smtClean="0"/>
              <a:t>5/2/23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BC16FE-7E9C-B80E-ACED-8020C51B5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32BCE-D603-CC9A-81CF-6589882A0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5A406-EF80-8749-B917-33FABEC60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052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8C959D-E8B0-65F0-760D-062716A96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6EE3E-2D03-9D4F-9450-B3D23FF8E263}" type="datetimeFigureOut">
              <a:rPr lang="en-US" smtClean="0"/>
              <a:t>5/2/23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0BEC38-FA6C-B660-3429-44BD4B2F1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18E1D-6D8D-AEA0-E8C1-B17BB0623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5A406-EF80-8749-B917-33FABEC60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47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1B2E9-954E-AE41-8AD8-355C374D2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8FEF9-F729-F5DA-97AF-9975F647D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68DEA4-ED6C-9CFE-C1AE-804C6EDF1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0DDC85-C98A-CD4D-411D-ADAAC466F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6EE3E-2D03-9D4F-9450-B3D23FF8E263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E93348-0F85-065C-38B6-D16A5A5A1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BA9D6F-F8FC-92D6-A6F1-72AAB408A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5A406-EF80-8749-B917-33FABEC60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48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257AD-C07D-D680-3FC9-8B62B4208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2DFEF6-711D-55C2-AFA3-851AF859EE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58E3F2-F7D5-B44F-990F-C4587D5012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48BF13-5171-0C12-35AD-656FC11BF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6EE3E-2D03-9D4F-9450-B3D23FF8E263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B8DB13-15FD-7910-143A-EC43B1F04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584F84-43C2-35E1-F0A4-55B3857A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5A406-EF80-8749-B917-33FABEC60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95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3B2C28-5952-1704-9E6F-3777D4BB7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6A8661-C392-3B40-61D8-FFB091952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2A74C-06AA-F17C-182E-051AAECE5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6EE3E-2D03-9D4F-9450-B3D23FF8E263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53CEF-D1AF-F1CB-559B-EE9EDD812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FFFBA-1F61-2856-8DF3-CF1DA0E55F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5A406-EF80-8749-B917-33FABEC60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B599BE-4950-2D22-B963-2744364C0F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/>
          <a:stretch/>
        </p:blipFill>
        <p:spPr>
          <a:xfrm>
            <a:off x="970947" y="3544555"/>
            <a:ext cx="10250106" cy="29818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DBD103-5535-4D42-1942-B6542167B7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740" t="6234" r="38889" b="79107"/>
          <a:stretch/>
        </p:blipFill>
        <p:spPr>
          <a:xfrm>
            <a:off x="9317129" y="3989195"/>
            <a:ext cx="1678076" cy="8742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BCE705-1218-400B-D666-7A9621EDB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6759" y="331596"/>
            <a:ext cx="2878446" cy="28571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4347D0-4C08-3451-8AEB-46C584F57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5716" y="331596"/>
            <a:ext cx="2880568" cy="28571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4C4F1B-F719-27EA-B106-1B8F85E452EA}"/>
              </a:ext>
            </a:extLst>
          </p:cNvPr>
          <p:cNvSpPr txBox="1"/>
          <p:nvPr/>
        </p:nvSpPr>
        <p:spPr>
          <a:xfrm>
            <a:off x="220418" y="378939"/>
            <a:ext cx="4425250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Why do we need to fix particles?</a:t>
            </a:r>
          </a:p>
          <a:p>
            <a:r>
              <a:rPr lang="en-US" sz="2400" dirty="0"/>
              <a:t>Traps deployed in 2017</a:t>
            </a:r>
          </a:p>
          <a:p>
            <a:endParaRPr lang="en-US" sz="2400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Two, successive 1-day deployments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Geltraps</a:t>
            </a:r>
            <a:r>
              <a:rPr lang="en-US" sz="2000" dirty="0"/>
              <a:t> at 150 m deep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Particles with no fixative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Isolated immediately after recovery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Isolated after 1 or 2 days in the fridge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102062-E1F1-2FC2-754F-BDC6BC4C9ED3}"/>
              </a:ext>
            </a:extLst>
          </p:cNvPr>
          <p:cNvSpPr txBox="1"/>
          <p:nvPr/>
        </p:nvSpPr>
        <p:spPr>
          <a:xfrm>
            <a:off x="10156167" y="6341738"/>
            <a:ext cx="1847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Durkin et al. 2022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3021FE-4DC2-65AE-758F-D0BFCCA235FF}"/>
              </a:ext>
            </a:extLst>
          </p:cNvPr>
          <p:cNvSpPr txBox="1"/>
          <p:nvPr/>
        </p:nvSpPr>
        <p:spPr>
          <a:xfrm>
            <a:off x="1778560" y="3219879"/>
            <a:ext cx="965646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Particles are rapidly degrading and diversity decreases as they degrade</a:t>
            </a:r>
          </a:p>
        </p:txBody>
      </p:sp>
    </p:spTree>
    <p:extLst>
      <p:ext uri="{BB962C8B-B14F-4D97-AF65-F5344CB8AC3E}">
        <p14:creationId xmlns:p14="http://schemas.microsoft.com/office/powerpoint/2010/main" val="2193855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3ACE9-7315-DB4D-C7DF-B611F40B923A}"/>
              </a:ext>
            </a:extLst>
          </p:cNvPr>
          <p:cNvSpPr txBox="1"/>
          <p:nvPr/>
        </p:nvSpPr>
        <p:spPr>
          <a:xfrm>
            <a:off x="4074261" y="101822"/>
            <a:ext cx="4043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/>
              <a:t>Formalin vs. </a:t>
            </a:r>
            <a:r>
              <a:rPr lang="en-US" sz="1800" dirty="0" err="1"/>
              <a:t>unpoisoned</a:t>
            </a:r>
            <a:r>
              <a:rPr lang="en-US" sz="1800" dirty="0"/>
              <a:t> </a:t>
            </a:r>
            <a:r>
              <a:rPr lang="en-US" sz="1800" dirty="0" err="1"/>
              <a:t>geltrap</a:t>
            </a:r>
            <a:r>
              <a:rPr lang="en-US" sz="1800" dirty="0"/>
              <a:t> particles</a:t>
            </a:r>
            <a:endParaRPr lang="en-US" b="1" dirty="0"/>
          </a:p>
        </p:txBody>
      </p:sp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EED9DC91-0686-6699-5ABD-99C87544E0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r="6250"/>
          <a:stretch/>
        </p:blipFill>
        <p:spPr>
          <a:xfrm>
            <a:off x="2432524" y="1526488"/>
            <a:ext cx="9161074" cy="53315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93B122-533E-34E5-C876-5DED9C20F95B}"/>
              </a:ext>
            </a:extLst>
          </p:cNvPr>
          <p:cNvSpPr txBox="1"/>
          <p:nvPr/>
        </p:nvSpPr>
        <p:spPr>
          <a:xfrm>
            <a:off x="200967" y="603158"/>
            <a:ext cx="90551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Particles isolated from gels with and without 0.3% formalin overlying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Trap tubes side by side on same platform, same 5 depths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t=0 data in this experiment: unfixed particles degraded for up to 3 days prior to isolation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2749EB-9A68-C21A-E6FD-36C12B0FEAD7}"/>
              </a:ext>
            </a:extLst>
          </p:cNvPr>
          <p:cNvSpPr/>
          <p:nvPr/>
        </p:nvSpPr>
        <p:spPr>
          <a:xfrm>
            <a:off x="3044652" y="1778558"/>
            <a:ext cx="2009676" cy="507944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79F561-90E5-3E8B-DFF2-475B7D6A35A0}"/>
              </a:ext>
            </a:extLst>
          </p:cNvPr>
          <p:cNvSpPr/>
          <p:nvPr/>
        </p:nvSpPr>
        <p:spPr>
          <a:xfrm>
            <a:off x="5054327" y="1778558"/>
            <a:ext cx="1748408" cy="507944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B31C60-EB24-DE66-F757-04283877A17A}"/>
              </a:ext>
            </a:extLst>
          </p:cNvPr>
          <p:cNvSpPr/>
          <p:nvPr/>
        </p:nvSpPr>
        <p:spPr>
          <a:xfrm>
            <a:off x="6802735" y="1778558"/>
            <a:ext cx="1748408" cy="507944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830A7B-5A76-54D7-A42F-3996AD4F8859}"/>
              </a:ext>
            </a:extLst>
          </p:cNvPr>
          <p:cNvSpPr/>
          <p:nvPr/>
        </p:nvSpPr>
        <p:spPr>
          <a:xfrm>
            <a:off x="8551142" y="1778558"/>
            <a:ext cx="1034985" cy="507944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F14AAF-AD31-4AD8-A31E-0803BC8C0673}"/>
              </a:ext>
            </a:extLst>
          </p:cNvPr>
          <p:cNvSpPr/>
          <p:nvPr/>
        </p:nvSpPr>
        <p:spPr>
          <a:xfrm>
            <a:off x="9586127" y="1778558"/>
            <a:ext cx="1748408" cy="507944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871B7B-589E-5B77-EB40-D173779D0A0F}"/>
              </a:ext>
            </a:extLst>
          </p:cNvPr>
          <p:cNvSpPr txBox="1"/>
          <p:nvPr/>
        </p:nvSpPr>
        <p:spPr>
          <a:xfrm>
            <a:off x="3610574" y="1778558"/>
            <a:ext cx="655949" cy="36933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75 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2198F7-1324-2076-F4D8-38079741ACDE}"/>
              </a:ext>
            </a:extLst>
          </p:cNvPr>
          <p:cNvSpPr txBox="1"/>
          <p:nvPr/>
        </p:nvSpPr>
        <p:spPr>
          <a:xfrm>
            <a:off x="5600556" y="1792402"/>
            <a:ext cx="772969" cy="36933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125 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56E2FE-CAAD-55BB-1F89-3D1D9CBD7410}"/>
              </a:ext>
            </a:extLst>
          </p:cNvPr>
          <p:cNvSpPr txBox="1"/>
          <p:nvPr/>
        </p:nvSpPr>
        <p:spPr>
          <a:xfrm>
            <a:off x="7485027" y="1806246"/>
            <a:ext cx="772969" cy="36933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175 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3D3FC9-8C05-79D1-C1C4-00D9A4223C00}"/>
              </a:ext>
            </a:extLst>
          </p:cNvPr>
          <p:cNvSpPr txBox="1"/>
          <p:nvPr/>
        </p:nvSpPr>
        <p:spPr>
          <a:xfrm>
            <a:off x="8687205" y="1810041"/>
            <a:ext cx="772969" cy="36933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330 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3EF28E-2F53-AB59-048D-A2FC0BA8B390}"/>
              </a:ext>
            </a:extLst>
          </p:cNvPr>
          <p:cNvSpPr txBox="1"/>
          <p:nvPr/>
        </p:nvSpPr>
        <p:spPr>
          <a:xfrm>
            <a:off x="10126751" y="1806246"/>
            <a:ext cx="772969" cy="36933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500 m</a:t>
            </a:r>
          </a:p>
        </p:txBody>
      </p:sp>
    </p:spTree>
    <p:extLst>
      <p:ext uri="{BB962C8B-B14F-4D97-AF65-F5344CB8AC3E}">
        <p14:creationId xmlns:p14="http://schemas.microsoft.com/office/powerpoint/2010/main" val="241308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3ACE9-7315-DB4D-C7DF-B611F40B923A}"/>
              </a:ext>
            </a:extLst>
          </p:cNvPr>
          <p:cNvSpPr txBox="1"/>
          <p:nvPr/>
        </p:nvSpPr>
        <p:spPr>
          <a:xfrm>
            <a:off x="1584703" y="131020"/>
            <a:ext cx="9022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Can fixation prevent loss of the community diversity in particles after they arrive in the trap?</a:t>
            </a:r>
          </a:p>
        </p:txBody>
      </p:sp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EED9DC91-0686-6699-5ABD-99C87544E0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r="6250"/>
          <a:stretch/>
        </p:blipFill>
        <p:spPr>
          <a:xfrm>
            <a:off x="2432524" y="1526488"/>
            <a:ext cx="9161074" cy="53315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93B122-533E-34E5-C876-5DED9C20F95B}"/>
              </a:ext>
            </a:extLst>
          </p:cNvPr>
          <p:cNvSpPr txBox="1"/>
          <p:nvPr/>
        </p:nvSpPr>
        <p:spPr>
          <a:xfrm>
            <a:off x="200967" y="663191"/>
            <a:ext cx="90551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Particles isolated from gels with and without 0.3% formalin overlying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Trap tubes side by side on same platform, same 5 depths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t=0 data in this experiment: unfixed particles degraded for up to 3 days prior to isolation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257365-9D04-43D0-CE5B-7D6BD76D3B7E}"/>
              </a:ext>
            </a:extLst>
          </p:cNvPr>
          <p:cNvSpPr/>
          <p:nvPr/>
        </p:nvSpPr>
        <p:spPr>
          <a:xfrm>
            <a:off x="4164423" y="1848896"/>
            <a:ext cx="902676" cy="500910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04A104-B295-C8D4-323B-7FF98847BB69}"/>
              </a:ext>
            </a:extLst>
          </p:cNvPr>
          <p:cNvSpPr/>
          <p:nvPr/>
        </p:nvSpPr>
        <p:spPr>
          <a:xfrm>
            <a:off x="5890864" y="1848501"/>
            <a:ext cx="902676" cy="500910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4CC2D1-D306-1B3B-3CC6-8D1708B88C1A}"/>
              </a:ext>
            </a:extLst>
          </p:cNvPr>
          <p:cNvSpPr/>
          <p:nvPr/>
        </p:nvSpPr>
        <p:spPr>
          <a:xfrm>
            <a:off x="7627583" y="1848896"/>
            <a:ext cx="902676" cy="50087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126C12-D119-9C8D-3904-16870D12B85C}"/>
              </a:ext>
            </a:extLst>
          </p:cNvPr>
          <p:cNvSpPr/>
          <p:nvPr/>
        </p:nvSpPr>
        <p:spPr>
          <a:xfrm>
            <a:off x="9026802" y="1848500"/>
            <a:ext cx="542580" cy="500910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606CF8-9CCB-2A9D-0947-CD2A7207064A}"/>
              </a:ext>
            </a:extLst>
          </p:cNvPr>
          <p:cNvSpPr/>
          <p:nvPr/>
        </p:nvSpPr>
        <p:spPr>
          <a:xfrm>
            <a:off x="10104813" y="1848499"/>
            <a:ext cx="1079001" cy="500910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C84D8B-E5F8-D6F2-F087-39E4D4767588}"/>
              </a:ext>
            </a:extLst>
          </p:cNvPr>
          <p:cNvSpPr txBox="1"/>
          <p:nvPr/>
        </p:nvSpPr>
        <p:spPr>
          <a:xfrm>
            <a:off x="318709" y="1936181"/>
            <a:ext cx="24886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Preserved particles appear to be more diverse, especially in the shallower trap depths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745E94-CFBC-2B49-2A99-A56FAA89A321}"/>
              </a:ext>
            </a:extLst>
          </p:cNvPr>
          <p:cNvSpPr txBox="1"/>
          <p:nvPr/>
        </p:nvSpPr>
        <p:spPr>
          <a:xfrm>
            <a:off x="256125" y="4162646"/>
            <a:ext cx="24886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Preserved particles appear to have relatively more </a:t>
            </a:r>
            <a:r>
              <a:rPr lang="en-US" b="1" dirty="0">
                <a:solidFill>
                  <a:srgbClr val="D87C79"/>
                </a:solidFill>
              </a:rPr>
              <a:t>dinoflagellate</a:t>
            </a:r>
            <a:r>
              <a:rPr lang="en-US" dirty="0"/>
              <a:t> reads and less 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diatom</a:t>
            </a:r>
            <a:r>
              <a:rPr lang="en-US" dirty="0"/>
              <a:t> reads</a:t>
            </a:r>
          </a:p>
        </p:txBody>
      </p:sp>
    </p:spTree>
    <p:extLst>
      <p:ext uri="{BB962C8B-B14F-4D97-AF65-F5344CB8AC3E}">
        <p14:creationId xmlns:p14="http://schemas.microsoft.com/office/powerpoint/2010/main" val="39073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0EFDF-51BD-9B18-82AB-FAA290B01C6B}"/>
              </a:ext>
            </a:extLst>
          </p:cNvPr>
          <p:cNvSpPr txBox="1"/>
          <p:nvPr/>
        </p:nvSpPr>
        <p:spPr>
          <a:xfrm>
            <a:off x="251208" y="0"/>
            <a:ext cx="8483348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Amacher</a:t>
            </a:r>
            <a:r>
              <a:rPr lang="en-US" sz="1600" dirty="0"/>
              <a:t> et al. 2013 –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bulk: 0.7% formalin and </a:t>
            </a:r>
            <a:r>
              <a:rPr lang="en-US" sz="1600" dirty="0" err="1"/>
              <a:t>unpoisoned</a:t>
            </a:r>
            <a:r>
              <a:rPr lang="en-US" sz="1600" dirty="0"/>
              <a:t>, </a:t>
            </a:r>
            <a:r>
              <a:rPr lang="en-US" sz="1600" dirty="0" err="1"/>
              <a:t>phenol:chloroform</a:t>
            </a:r>
            <a:r>
              <a:rPr lang="en-US" sz="1600" dirty="0"/>
              <a:t> extraction,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less efficient extraction from formalin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mostly no difference in richness between poisoned/</a:t>
            </a:r>
            <a:r>
              <a:rPr lang="en-US" sz="1600" dirty="0" err="1"/>
              <a:t>unpoisoned</a:t>
            </a:r>
            <a:r>
              <a:rPr lang="en-US" sz="1600" dirty="0"/>
              <a:t>, sometimes poisoned &gt; richness</a:t>
            </a:r>
          </a:p>
          <a:p>
            <a:endParaRPr lang="en-US" sz="1600" dirty="0"/>
          </a:p>
          <a:p>
            <a:r>
              <a:rPr lang="en-US" sz="1600" dirty="0"/>
              <a:t>Cruz et al 2021 –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Gel particles: 2% formalin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had to rinsed particles first and then pooled 8, used Qiagen kit with extra lysis step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Implied that they had difficulty amplifying due to formalin</a:t>
            </a:r>
          </a:p>
          <a:p>
            <a:endParaRPr lang="en-US" sz="1600" dirty="0"/>
          </a:p>
          <a:p>
            <a:r>
              <a:rPr lang="en-US" sz="1600" dirty="0"/>
              <a:t>Gutierrez-Rodriguez et al.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Bulk: 0.4% formalin vs </a:t>
            </a:r>
            <a:r>
              <a:rPr lang="en-US" sz="1600" dirty="0" err="1"/>
              <a:t>unpoisoned</a:t>
            </a:r>
            <a:r>
              <a:rPr lang="en-US" sz="1600" dirty="0"/>
              <a:t> brine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Macherey</a:t>
            </a:r>
            <a:r>
              <a:rPr lang="en-US" sz="1600" dirty="0"/>
              <a:t>-Nagel extraction kit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Live traps had greater protist OTU richness than fixed traps in 3 out of 4 samples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VERY different protist community composition in formalin vs. </a:t>
            </a:r>
            <a:r>
              <a:rPr lang="en-US" sz="1600" dirty="0" err="1"/>
              <a:t>unpoisoned</a:t>
            </a:r>
            <a:r>
              <a:rPr lang="en-US" sz="1600" dirty="0"/>
              <a:t> traps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 err="1"/>
              <a:t>Fontanez</a:t>
            </a:r>
            <a:r>
              <a:rPr lang="en-US" sz="1600" dirty="0"/>
              <a:t> et al.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Bulk: </a:t>
            </a:r>
            <a:r>
              <a:rPr lang="en-US" sz="1600" dirty="0" err="1"/>
              <a:t>RNAlater</a:t>
            </a:r>
            <a:r>
              <a:rPr lang="en-US" sz="1600" dirty="0"/>
              <a:t> vs. </a:t>
            </a:r>
            <a:r>
              <a:rPr lang="en-US" sz="1600" dirty="0" err="1"/>
              <a:t>unpoisoned</a:t>
            </a:r>
            <a:r>
              <a:rPr lang="en-US" sz="1600" dirty="0"/>
              <a:t> brine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Different bacterial communities in </a:t>
            </a:r>
            <a:r>
              <a:rPr lang="en-US" sz="1600" dirty="0" err="1"/>
              <a:t>RNAlater</a:t>
            </a:r>
            <a:r>
              <a:rPr lang="en-US" sz="1600" dirty="0"/>
              <a:t> vs. </a:t>
            </a:r>
            <a:r>
              <a:rPr lang="en-US" sz="1600" dirty="0" err="1"/>
              <a:t>unpoisoned</a:t>
            </a:r>
            <a:r>
              <a:rPr lang="en-US" sz="1600" dirty="0"/>
              <a:t> traps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Qiagen kit extraction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/>
              <a:t>Valencia et 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Bulk: </a:t>
            </a:r>
            <a:r>
              <a:rPr lang="en-US" sz="1600" dirty="0" err="1"/>
              <a:t>RNAlater</a:t>
            </a:r>
            <a:r>
              <a:rPr lang="en-US" sz="1600" dirty="0"/>
              <a:t> vs. </a:t>
            </a:r>
            <a:r>
              <a:rPr lang="en-US" sz="1600" dirty="0" err="1"/>
              <a:t>unpoisoned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Macherey</a:t>
            </a:r>
            <a:r>
              <a:rPr lang="en-US" sz="1600" dirty="0"/>
              <a:t>-Nagel extraction kit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Assessed relative abundances, not diversity or community comp differences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76672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CE2497-BEEB-6942-F8B5-4D92AC657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0" y="1278094"/>
            <a:ext cx="6223000" cy="5486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1B340C-1A71-146B-CA30-9D20169AD4DE}"/>
              </a:ext>
            </a:extLst>
          </p:cNvPr>
          <p:cNvSpPr txBox="1"/>
          <p:nvPr/>
        </p:nvSpPr>
        <p:spPr>
          <a:xfrm>
            <a:off x="1977305" y="103277"/>
            <a:ext cx="965646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But, not all taxonomic groups are equally effected by degradation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85DB79-C2D5-F0FA-E28E-BA5C31D5C589}"/>
              </a:ext>
            </a:extLst>
          </p:cNvPr>
          <p:cNvSpPr txBox="1"/>
          <p:nvPr/>
        </p:nvSpPr>
        <p:spPr>
          <a:xfrm>
            <a:off x="10156167" y="6341738"/>
            <a:ext cx="1847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Durkin et al. 2022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12661B-DCE7-B0DC-AC20-B9FF2FBE4FA8}"/>
              </a:ext>
            </a:extLst>
          </p:cNvPr>
          <p:cNvSpPr txBox="1"/>
          <p:nvPr/>
        </p:nvSpPr>
        <p:spPr>
          <a:xfrm>
            <a:off x="974691" y="1706937"/>
            <a:ext cx="20052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Chlorophytes</a:t>
            </a:r>
          </a:p>
          <a:p>
            <a:r>
              <a:rPr lang="en-US" dirty="0"/>
              <a:t>are only unaffected</a:t>
            </a:r>
          </a:p>
          <a:p>
            <a:r>
              <a:rPr lang="en-US" dirty="0"/>
              <a:t>group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4FF4F29-FF70-D57A-705C-E300ACD483D0}"/>
              </a:ext>
            </a:extLst>
          </p:cNvPr>
          <p:cNvCxnSpPr/>
          <p:nvPr/>
        </p:nvCxnSpPr>
        <p:spPr>
          <a:xfrm flipV="1">
            <a:off x="2341266" y="1617785"/>
            <a:ext cx="1396721" cy="301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639BC02-2D70-58CC-3A6E-35F1FFD3BAD0}"/>
              </a:ext>
            </a:extLst>
          </p:cNvPr>
          <p:cNvSpPr txBox="1"/>
          <p:nvPr/>
        </p:nvSpPr>
        <p:spPr>
          <a:xfrm>
            <a:off x="9971162" y="1796926"/>
            <a:ext cx="1687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Dinoflagellates</a:t>
            </a:r>
          </a:p>
          <a:p>
            <a:r>
              <a:rPr lang="en-US" dirty="0"/>
              <a:t>are dramatically</a:t>
            </a:r>
          </a:p>
          <a:p>
            <a:r>
              <a:rPr lang="en-US" dirty="0"/>
              <a:t>affected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E9955E3-B6BC-A537-4290-354364A147E0}"/>
              </a:ext>
            </a:extLst>
          </p:cNvPr>
          <p:cNvCxnSpPr>
            <a:cxnSpLocks/>
          </p:cNvCxnSpPr>
          <p:nvPr/>
        </p:nvCxnSpPr>
        <p:spPr>
          <a:xfrm flipH="1" flipV="1">
            <a:off x="8691824" y="1919235"/>
            <a:ext cx="1279338" cy="87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047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1B7B13-D5D0-3D85-91FA-2BFA782D3938}"/>
              </a:ext>
            </a:extLst>
          </p:cNvPr>
          <p:cNvSpPr txBox="1"/>
          <p:nvPr/>
        </p:nvSpPr>
        <p:spPr>
          <a:xfrm>
            <a:off x="290152" y="1751142"/>
            <a:ext cx="959993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Need to use fixative but worry about:</a:t>
            </a:r>
          </a:p>
          <a:p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Interference with successful DNA extraction and PCR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Effects on the detected community composition that bias interpretation</a:t>
            </a:r>
          </a:p>
          <a:p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8E68C-36DB-6FF5-562D-CD780FD9E6B0}"/>
              </a:ext>
            </a:extLst>
          </p:cNvPr>
          <p:cNvSpPr txBox="1"/>
          <p:nvPr/>
        </p:nvSpPr>
        <p:spPr>
          <a:xfrm>
            <a:off x="1657980" y="366147"/>
            <a:ext cx="965646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Particles are rapidly degrading and diversity decreases as they degrade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3FAA7-E86F-7AEA-39E2-0524682E25E0}"/>
              </a:ext>
            </a:extLst>
          </p:cNvPr>
          <p:cNvSpPr txBox="1"/>
          <p:nvPr/>
        </p:nvSpPr>
        <p:spPr>
          <a:xfrm>
            <a:off x="2461848" y="882926"/>
            <a:ext cx="768698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Taxonomic groups are not equally effected by degradation</a:t>
            </a:r>
          </a:p>
        </p:txBody>
      </p:sp>
    </p:spTree>
    <p:extLst>
      <p:ext uri="{BB962C8B-B14F-4D97-AF65-F5344CB8AC3E}">
        <p14:creationId xmlns:p14="http://schemas.microsoft.com/office/powerpoint/2010/main" val="1441987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545014-9545-B9E9-1FF9-FC0CABA90ABF}"/>
              </a:ext>
            </a:extLst>
          </p:cNvPr>
          <p:cNvSpPr txBox="1"/>
          <p:nvPr/>
        </p:nvSpPr>
        <p:spPr>
          <a:xfrm>
            <a:off x="245207" y="172669"/>
            <a:ext cx="1078577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Shiozaki</a:t>
            </a:r>
            <a:r>
              <a:rPr lang="en-US" dirty="0"/>
              <a:t> et al 2021: Lysis buffer that enables DNA extraction from </a:t>
            </a:r>
            <a:r>
              <a:rPr lang="en-US" b="1" dirty="0">
                <a:solidFill>
                  <a:srgbClr val="FF0000"/>
                </a:solidFill>
              </a:rPr>
              <a:t>10% </a:t>
            </a:r>
            <a:r>
              <a:rPr lang="en-US" dirty="0">
                <a:solidFill>
                  <a:srgbClr val="FF0000"/>
                </a:solidFill>
              </a:rPr>
              <a:t>formalin</a:t>
            </a:r>
            <a:r>
              <a:rPr lang="en-US" dirty="0"/>
              <a:t> preserved </a:t>
            </a:r>
            <a:r>
              <a:rPr lang="en-US" b="1" dirty="0">
                <a:solidFill>
                  <a:srgbClr val="FF0000"/>
                </a:solidFill>
              </a:rPr>
              <a:t>sediment trap </a:t>
            </a:r>
            <a:r>
              <a:rPr lang="en-US" dirty="0"/>
              <a:t>samples</a:t>
            </a:r>
          </a:p>
          <a:p>
            <a:r>
              <a:rPr lang="en-US" dirty="0"/>
              <a:t>		But we don’t know whether there is a bias in detected community composition.</a:t>
            </a:r>
          </a:p>
          <a:p>
            <a:endParaRPr lang="en-US" dirty="0"/>
          </a:p>
          <a:p>
            <a:r>
              <a:rPr lang="en-US" dirty="0" err="1"/>
              <a:t>Wietz</a:t>
            </a:r>
            <a:r>
              <a:rPr lang="en-US" dirty="0"/>
              <a:t> et al. 2022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Qiagen kit does not work on formalin preserved samples (did not use </a:t>
            </a:r>
            <a:r>
              <a:rPr lang="en-US" dirty="0" err="1"/>
              <a:t>Shiozaki</a:t>
            </a:r>
            <a:r>
              <a:rPr lang="en-US" dirty="0"/>
              <a:t> buffer)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Nucleospin</a:t>
            </a:r>
            <a:r>
              <a:rPr lang="en-US" dirty="0"/>
              <a:t> kit works on </a:t>
            </a:r>
            <a:r>
              <a:rPr lang="en-US" b="1" dirty="0">
                <a:solidFill>
                  <a:srgbClr val="FF0000"/>
                </a:solidFill>
              </a:rPr>
              <a:t>1.8%</a:t>
            </a:r>
            <a:r>
              <a:rPr lang="en-US" dirty="0">
                <a:solidFill>
                  <a:srgbClr val="FF0000"/>
                </a:solidFill>
              </a:rPr>
              <a:t> formalin </a:t>
            </a:r>
            <a:r>
              <a:rPr lang="en-US" dirty="0"/>
              <a:t>preserved </a:t>
            </a:r>
            <a:r>
              <a:rPr lang="en-US" b="1" dirty="0">
                <a:solidFill>
                  <a:srgbClr val="FF0000"/>
                </a:solidFill>
              </a:rPr>
              <a:t>seawater samples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minor difference in community composition </a:t>
            </a:r>
          </a:p>
          <a:p>
            <a:pPr lvl="1"/>
            <a:r>
              <a:rPr lang="en-US" dirty="0"/>
              <a:t>      compared to unpreserved t=0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0D512B-37D7-1FE8-3B5A-94DA5BCFB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17" y="2853173"/>
            <a:ext cx="5930900" cy="3784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3123F9E-28B1-20B6-B648-6522C1755173}"/>
              </a:ext>
            </a:extLst>
          </p:cNvPr>
          <p:cNvSpPr/>
          <p:nvPr/>
        </p:nvSpPr>
        <p:spPr>
          <a:xfrm>
            <a:off x="110534" y="2662811"/>
            <a:ext cx="3195376" cy="3024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E83920-2D06-BAD9-7CA3-3CD52F890E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72" t="27139" r="63612" b="48653"/>
          <a:stretch/>
        </p:blipFill>
        <p:spPr>
          <a:xfrm>
            <a:off x="7616650" y="3324608"/>
            <a:ext cx="1637881" cy="1257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E77175-1348-7548-81AA-39B9A35067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804" t="27140" r="-547" b="48652"/>
          <a:stretch/>
        </p:blipFill>
        <p:spPr>
          <a:xfrm>
            <a:off x="9408608" y="3324608"/>
            <a:ext cx="2135467" cy="12574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686FBD-79A4-AA2C-001A-DAC839AA0A7F}"/>
              </a:ext>
            </a:extLst>
          </p:cNvPr>
          <p:cNvSpPr txBox="1"/>
          <p:nvPr/>
        </p:nvSpPr>
        <p:spPr>
          <a:xfrm>
            <a:off x="8170934" y="2955276"/>
            <a:ext cx="52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T=0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D911C8-50B1-7911-076E-7AA8AA79731C}"/>
              </a:ext>
            </a:extLst>
          </p:cNvPr>
          <p:cNvSpPr txBox="1"/>
          <p:nvPr/>
        </p:nvSpPr>
        <p:spPr>
          <a:xfrm>
            <a:off x="9408608" y="2976433"/>
            <a:ext cx="1484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1.8% formalin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D550D4-A8B8-13DF-01A6-D863C11590A2}"/>
              </a:ext>
            </a:extLst>
          </p:cNvPr>
          <p:cNvSpPr txBox="1"/>
          <p:nvPr/>
        </p:nvSpPr>
        <p:spPr>
          <a:xfrm rot="16200000">
            <a:off x="6951579" y="3718976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richness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B89C3A-6111-97EA-AEF0-0229AD6E9ACC}"/>
              </a:ext>
            </a:extLst>
          </p:cNvPr>
          <p:cNvSpPr txBox="1"/>
          <p:nvPr/>
        </p:nvSpPr>
        <p:spPr>
          <a:xfrm>
            <a:off x="9498991" y="4423176"/>
            <a:ext cx="1104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lain" startAt="10"/>
            </a:pPr>
            <a:r>
              <a:rPr lang="en-US" dirty="0"/>
              <a:t>28  50</a:t>
            </a:r>
          </a:p>
          <a:p>
            <a:r>
              <a:rPr lang="en-US" dirty="0"/>
              <a:t>    weeks</a:t>
            </a:r>
          </a:p>
        </p:txBody>
      </p:sp>
    </p:spTree>
    <p:extLst>
      <p:ext uri="{BB962C8B-B14F-4D97-AF65-F5344CB8AC3E}">
        <p14:creationId xmlns:p14="http://schemas.microsoft.com/office/powerpoint/2010/main" val="1556788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135" y="334211"/>
            <a:ext cx="65018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Fixation Experiment 1: Fresh Anchovy fecal pellets from trawl of opportunity</a:t>
            </a:r>
          </a:p>
          <a:p>
            <a:r>
              <a:rPr lang="en-US" sz="2000" dirty="0"/>
              <a:t>(</a:t>
            </a:r>
            <a:r>
              <a:rPr lang="en-US" sz="2000" dirty="0" err="1"/>
              <a:t>Exp</a:t>
            </a:r>
            <a:r>
              <a:rPr lang="en-US" sz="2000" dirty="0"/>
              <a:t> 2 – CPF sediment trap. No data.)</a:t>
            </a:r>
          </a:p>
        </p:txBody>
      </p:sp>
      <p:sp>
        <p:nvSpPr>
          <p:cNvPr id="5" name="Oval 4"/>
          <p:cNvSpPr/>
          <p:nvPr/>
        </p:nvSpPr>
        <p:spPr>
          <a:xfrm>
            <a:off x="86255" y="1768509"/>
            <a:ext cx="1236067" cy="10544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No fixative,   no incubation control</a:t>
            </a:r>
          </a:p>
        </p:txBody>
      </p:sp>
      <p:sp>
        <p:nvSpPr>
          <p:cNvPr id="6" name="Oval 5"/>
          <p:cNvSpPr/>
          <p:nvPr/>
        </p:nvSpPr>
        <p:spPr>
          <a:xfrm>
            <a:off x="1404958" y="1768509"/>
            <a:ext cx="1236067" cy="10544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Zymo</a:t>
            </a:r>
            <a:r>
              <a:rPr lang="en-US" sz="1200" dirty="0"/>
              <a:t> </a:t>
            </a:r>
            <a:r>
              <a:rPr lang="en-US" sz="1200" dirty="0" err="1"/>
              <a:t>DNAshield</a:t>
            </a:r>
            <a:endParaRPr lang="en-US" sz="1200" dirty="0"/>
          </a:p>
        </p:txBody>
      </p:sp>
      <p:sp>
        <p:nvSpPr>
          <p:cNvPr id="7" name="Oval 6"/>
          <p:cNvSpPr/>
          <p:nvPr/>
        </p:nvSpPr>
        <p:spPr>
          <a:xfrm>
            <a:off x="2775434" y="1808593"/>
            <a:ext cx="1236067" cy="10544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RNAlater</a:t>
            </a:r>
            <a:endParaRPr lang="en-US" sz="1200" dirty="0"/>
          </a:p>
        </p:txBody>
      </p:sp>
      <p:sp>
        <p:nvSpPr>
          <p:cNvPr id="8" name="Oval 7"/>
          <p:cNvSpPr/>
          <p:nvPr/>
        </p:nvSpPr>
        <p:spPr>
          <a:xfrm>
            <a:off x="4048799" y="1819707"/>
            <a:ext cx="1236067" cy="10544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5% formalin</a:t>
            </a:r>
          </a:p>
        </p:txBody>
      </p:sp>
      <p:sp>
        <p:nvSpPr>
          <p:cNvPr id="9" name="Oval 8"/>
          <p:cNvSpPr/>
          <p:nvPr/>
        </p:nvSpPr>
        <p:spPr>
          <a:xfrm>
            <a:off x="5361086" y="1822670"/>
            <a:ext cx="1236067" cy="10544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Modified Longmire’s solution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7255" y="3602756"/>
            <a:ext cx="14491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5days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142" y="3896921"/>
            <a:ext cx="137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3months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849" y="3308591"/>
            <a:ext cx="1597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Incubate at 4C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59124" y="4473851"/>
            <a:ext cx="126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Durkin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59124" y="5386909"/>
            <a:ext cx="281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</a:t>
            </a:r>
            <a:r>
              <a:rPr lang="en-US" dirty="0" err="1"/>
              <a:t>Shiozaki</a:t>
            </a:r>
            <a:r>
              <a:rPr lang="en-US" dirty="0"/>
              <a:t> lysis + Durkin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70714" y="4140935"/>
            <a:ext cx="1608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DNA extraction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59124" y="4901442"/>
            <a:ext cx="229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Durkin + repair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59124" y="5843643"/>
            <a:ext cx="318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</a:t>
            </a:r>
            <a:r>
              <a:rPr lang="en-US" dirty="0" err="1"/>
              <a:t>Shiozaki</a:t>
            </a:r>
            <a:r>
              <a:rPr lang="en-US" dirty="0"/>
              <a:t> lysis + Durkin + repair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76482" y="4885422"/>
            <a:ext cx="1723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61 samples total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255" y="3000814"/>
            <a:ext cx="2405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Five replicates each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250001" y="5611057"/>
            <a:ext cx="292407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Shiozaki</a:t>
            </a:r>
            <a:r>
              <a:rPr lang="en-US" dirty="0"/>
              <a:t> lysis solution:</a:t>
            </a:r>
          </a:p>
          <a:p>
            <a:r>
              <a:rPr lang="en-US" dirty="0"/>
              <a:t>50mM borate-</a:t>
            </a:r>
            <a:r>
              <a:rPr lang="en-US" dirty="0" err="1"/>
              <a:t>NaOH</a:t>
            </a:r>
            <a:r>
              <a:rPr lang="en-US" dirty="0"/>
              <a:t> pH11</a:t>
            </a:r>
          </a:p>
          <a:p>
            <a:r>
              <a:rPr lang="en-US" dirty="0"/>
              <a:t>1% SDS</a:t>
            </a:r>
          </a:p>
          <a:p>
            <a:r>
              <a:rPr lang="en-US" dirty="0"/>
              <a:t>50ul/</a:t>
            </a:r>
            <a:r>
              <a:rPr lang="en-US" dirty="0" err="1"/>
              <a:t>rxn</a:t>
            </a:r>
            <a:r>
              <a:rPr lang="en-US" dirty="0"/>
              <a:t> </a:t>
            </a:r>
            <a:r>
              <a:rPr lang="en-US" dirty="0" err="1"/>
              <a:t>Qiagen</a:t>
            </a:r>
            <a:r>
              <a:rPr lang="en-US" dirty="0"/>
              <a:t> Proteinase K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576482" y="5303974"/>
            <a:ext cx="2673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18Sv4v5</a:t>
            </a:r>
            <a:r>
              <a:rPr lang="en-US" dirty="0"/>
              <a:t> PCR + sequencing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89F239-BBA9-7940-16BE-134D6FDCE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549" y="0"/>
            <a:ext cx="5254002" cy="4395505"/>
          </a:xfrm>
          <a:prstGeom prst="rect">
            <a:avLst/>
          </a:prstGeom>
        </p:spPr>
      </p:pic>
      <p:sp>
        <p:nvSpPr>
          <p:cNvPr id="16" name="Left Brace 15">
            <a:extLst>
              <a:ext uri="{FF2B5EF4-FFF2-40B4-BE49-F238E27FC236}">
                <a16:creationId xmlns:a16="http://schemas.microsoft.com/office/drawing/2014/main" id="{35926744-A4C2-60C8-8497-3C9544B8CF3A}"/>
              </a:ext>
            </a:extLst>
          </p:cNvPr>
          <p:cNvSpPr/>
          <p:nvPr/>
        </p:nvSpPr>
        <p:spPr>
          <a:xfrm flipH="1">
            <a:off x="4965455" y="3983892"/>
            <a:ext cx="300560" cy="2302442"/>
          </a:xfrm>
          <a:prstGeom prst="leftBrace">
            <a:avLst>
              <a:gd name="adj1" fmla="val 8333"/>
              <a:gd name="adj2" fmla="val 5261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95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2812" b="32000"/>
          <a:stretch/>
        </p:blipFill>
        <p:spPr>
          <a:xfrm>
            <a:off x="3078145" y="1656354"/>
            <a:ext cx="8712357" cy="40764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566A18-C0FE-889C-D74E-2E1F8B819F68}"/>
              </a:ext>
            </a:extLst>
          </p:cNvPr>
          <p:cNvSpPr txBox="1"/>
          <p:nvPr/>
        </p:nvSpPr>
        <p:spPr>
          <a:xfrm>
            <a:off x="522487" y="299966"/>
            <a:ext cx="11147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All fixatives cause a bias that detects a different community composition from unfixed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27D819-7735-64EF-E90B-3126FADB6BFE}"/>
              </a:ext>
            </a:extLst>
          </p:cNvPr>
          <p:cNvSpPr txBox="1"/>
          <p:nvPr/>
        </p:nvSpPr>
        <p:spPr>
          <a:xfrm>
            <a:off x="291260" y="2407745"/>
            <a:ext cx="27868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fixatives change the apparent community composition compared </a:t>
            </a:r>
          </a:p>
          <a:p>
            <a:r>
              <a:rPr lang="en-US" dirty="0"/>
              <a:t>to </a:t>
            </a:r>
            <a:r>
              <a:rPr lang="en-US" b="1" dirty="0">
                <a:solidFill>
                  <a:schemeClr val="accent6"/>
                </a:solidFill>
              </a:rPr>
              <a:t>t=0 </a:t>
            </a:r>
            <a:r>
              <a:rPr lang="en-US" dirty="0"/>
              <a:t>community.</a:t>
            </a:r>
          </a:p>
          <a:p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Formalin</a:t>
            </a:r>
            <a:r>
              <a:rPr lang="en-US" dirty="0"/>
              <a:t> (5%) differed</a:t>
            </a:r>
          </a:p>
          <a:p>
            <a:r>
              <a:rPr lang="en-US" dirty="0"/>
              <a:t>from the established DNA fixatives </a:t>
            </a:r>
            <a:r>
              <a:rPr lang="en-US" b="1" dirty="0" err="1">
                <a:solidFill>
                  <a:srgbClr val="7030A0"/>
                </a:solidFill>
              </a:rPr>
              <a:t>RNAlater</a:t>
            </a:r>
            <a:r>
              <a:rPr lang="en-US" dirty="0"/>
              <a:t> and </a:t>
            </a:r>
            <a:r>
              <a:rPr lang="en-US" b="1" dirty="0" err="1">
                <a:solidFill>
                  <a:srgbClr val="FFC000"/>
                </a:solidFill>
              </a:rPr>
              <a:t>Zymo</a:t>
            </a:r>
            <a:endParaRPr lang="en-US" b="1" dirty="0">
              <a:solidFill>
                <a:srgbClr val="FFC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92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019" y="0"/>
            <a:ext cx="9022619" cy="73320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188368"/>
            <a:ext cx="3800475" cy="16383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0" y="5638800"/>
            <a:ext cx="19812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No fixative</a:t>
            </a:r>
          </a:p>
          <a:p>
            <a:r>
              <a:rPr lang="en-US" dirty="0"/>
              <a:t>(no incubation)</a:t>
            </a:r>
          </a:p>
        </p:txBody>
      </p:sp>
      <p:sp>
        <p:nvSpPr>
          <p:cNvPr id="9" name="Rectangle 8"/>
          <p:cNvSpPr/>
          <p:nvPr/>
        </p:nvSpPr>
        <p:spPr>
          <a:xfrm>
            <a:off x="4184125" y="171510"/>
            <a:ext cx="381000" cy="5467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3400" y="5638800"/>
            <a:ext cx="126438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Formalin</a:t>
            </a:r>
          </a:p>
          <a:p>
            <a:r>
              <a:rPr lang="en-US" dirty="0"/>
              <a:t>(3 month)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52600" y="5638800"/>
            <a:ext cx="126438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Formalin</a:t>
            </a:r>
          </a:p>
          <a:p>
            <a:r>
              <a:rPr lang="en-US" dirty="0"/>
              <a:t>(5 days)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752600" y="152400"/>
            <a:ext cx="20625" cy="668672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3103575" y="171271"/>
            <a:ext cx="20625" cy="668672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551375" y="95071"/>
            <a:ext cx="20625" cy="668672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581275" y="152400"/>
            <a:ext cx="20625" cy="668672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BE522AB-2B6F-DC4B-E18D-E9C07C0E1350}"/>
              </a:ext>
            </a:extLst>
          </p:cNvPr>
          <p:cNvSpPr txBox="1"/>
          <p:nvPr/>
        </p:nvSpPr>
        <p:spPr>
          <a:xfrm>
            <a:off x="2123782" y="361741"/>
            <a:ext cx="5619423" cy="92333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What are the diversity numbers and versus time?</a:t>
            </a:r>
          </a:p>
          <a:p>
            <a:r>
              <a:rPr lang="en-US" dirty="0">
                <a:solidFill>
                  <a:schemeClr val="bg1"/>
                </a:solidFill>
              </a:rPr>
              <a:t>Which taxa are different?</a:t>
            </a:r>
          </a:p>
          <a:p>
            <a:r>
              <a:rPr lang="en-US" dirty="0">
                <a:solidFill>
                  <a:schemeClr val="bg1"/>
                </a:solidFill>
              </a:rPr>
              <a:t>Did DNA repair treatment affect community composition?</a:t>
            </a:r>
          </a:p>
        </p:txBody>
      </p:sp>
    </p:spTree>
    <p:extLst>
      <p:ext uri="{BB962C8B-B14F-4D97-AF65-F5344CB8AC3E}">
        <p14:creationId xmlns:p14="http://schemas.microsoft.com/office/powerpoint/2010/main" val="1590760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50F049F-4D02-E521-4CB6-6B5992A8C797}"/>
              </a:ext>
            </a:extLst>
          </p:cNvPr>
          <p:cNvSpPr txBox="1"/>
          <p:nvPr/>
        </p:nvSpPr>
        <p:spPr>
          <a:xfrm>
            <a:off x="1205802" y="924448"/>
            <a:ext cx="8404930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Controlled experiment #2: Short term, bulk traps.</a:t>
            </a:r>
          </a:p>
          <a:p>
            <a:endParaRPr lang="en-US" sz="3200" dirty="0"/>
          </a:p>
          <a:p>
            <a:r>
              <a:rPr lang="en-US" sz="3200" dirty="0"/>
              <a:t>Bulk trap particles extracted with </a:t>
            </a:r>
            <a:r>
              <a:rPr lang="en-US" sz="3200" dirty="0" err="1"/>
              <a:t>Nucleospin</a:t>
            </a:r>
            <a:r>
              <a:rPr lang="en-US" sz="3200" dirty="0"/>
              <a:t> kit: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T=0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T=3 in </a:t>
            </a:r>
            <a:r>
              <a:rPr lang="en-US" sz="3200" dirty="0" err="1"/>
              <a:t>RNAlater</a:t>
            </a: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T=3 in 0.3% formalin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T=3 in 5% formalin and use </a:t>
            </a:r>
            <a:r>
              <a:rPr lang="en-US" sz="3200" dirty="0" err="1"/>
              <a:t>Shiozaki</a:t>
            </a:r>
            <a:r>
              <a:rPr lang="en-US" sz="3200" dirty="0"/>
              <a:t> buffer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T=3 in 0.3% formalin and use </a:t>
            </a:r>
            <a:r>
              <a:rPr lang="en-US" sz="3200" dirty="0" err="1"/>
              <a:t>Shiozaki</a:t>
            </a:r>
            <a:r>
              <a:rPr lang="en-US" sz="3200" dirty="0"/>
              <a:t> buffer</a:t>
            </a:r>
          </a:p>
        </p:txBody>
      </p:sp>
    </p:spTree>
    <p:extLst>
      <p:ext uri="{BB962C8B-B14F-4D97-AF65-F5344CB8AC3E}">
        <p14:creationId xmlns:p14="http://schemas.microsoft.com/office/powerpoint/2010/main" val="3106934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949C62-98B9-C5C1-0CA2-88174BEF358B}"/>
              </a:ext>
            </a:extLst>
          </p:cNvPr>
          <p:cNvSpPr txBox="1"/>
          <p:nvPr/>
        </p:nvSpPr>
        <p:spPr>
          <a:xfrm>
            <a:off x="310519" y="552659"/>
            <a:ext cx="1158233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Final test: </a:t>
            </a:r>
          </a:p>
          <a:p>
            <a:r>
              <a:rPr lang="en-US" sz="2800" dirty="0"/>
              <a:t>Compare with our real field data to see if the same as controlled experiments</a:t>
            </a:r>
          </a:p>
          <a:p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Formalin vs. </a:t>
            </a:r>
            <a:r>
              <a:rPr lang="en-US" sz="2800" dirty="0" err="1"/>
              <a:t>unpoisoned</a:t>
            </a:r>
            <a:r>
              <a:rPr lang="en-US" sz="2800" dirty="0"/>
              <a:t> </a:t>
            </a:r>
            <a:r>
              <a:rPr lang="en-US" sz="2800" dirty="0" err="1"/>
              <a:t>geltrap</a:t>
            </a:r>
            <a:r>
              <a:rPr lang="en-US" sz="2800" dirty="0"/>
              <a:t> particles (n=5 traps, North Atlantic)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Formalin vs. </a:t>
            </a:r>
            <a:r>
              <a:rPr lang="en-US" sz="2800" dirty="0" err="1"/>
              <a:t>RNAlater</a:t>
            </a:r>
            <a:r>
              <a:rPr lang="en-US" sz="2800" dirty="0"/>
              <a:t> bulk particles (n=5 traps N. Pacific and n=? N. Atlantic)</a:t>
            </a:r>
          </a:p>
        </p:txBody>
      </p:sp>
    </p:spTree>
    <p:extLst>
      <p:ext uri="{BB962C8B-B14F-4D97-AF65-F5344CB8AC3E}">
        <p14:creationId xmlns:p14="http://schemas.microsoft.com/office/powerpoint/2010/main" val="3625214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798</Words>
  <Application>Microsoft Macintosh PowerPoint</Application>
  <PresentationFormat>Widescreen</PresentationFormat>
  <Paragraphs>130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</cp:revision>
  <dcterms:created xsi:type="dcterms:W3CDTF">2023-04-28T23:41:35Z</dcterms:created>
  <dcterms:modified xsi:type="dcterms:W3CDTF">2023-05-02T23:38:53Z</dcterms:modified>
</cp:coreProperties>
</file>