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Default Extension="gif" ContentType="image/gif"/>
  <Default Extension="tiff" ContentType="image/tif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34" r:id="rId2"/>
    <p:sldId id="333" r:id="rId3"/>
    <p:sldId id="316" r:id="rId4"/>
    <p:sldId id="329" r:id="rId5"/>
    <p:sldId id="264" r:id="rId6"/>
    <p:sldId id="265" r:id="rId7"/>
    <p:sldId id="332" r:id="rId8"/>
    <p:sldId id="328" r:id="rId9"/>
    <p:sldId id="330" r:id="rId10"/>
    <p:sldId id="331" r:id="rId11"/>
    <p:sldId id="33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6000"/>
    <a:srgbClr val="5482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93" autoAdjust="0"/>
    <p:restoredTop sz="94660"/>
  </p:normalViewPr>
  <p:slideViewPr>
    <p:cSldViewPr snapToGrid="0">
      <p:cViewPr varScale="1">
        <p:scale>
          <a:sx n="84" d="100"/>
          <a:sy n="84" d="100"/>
        </p:scale>
        <p:origin x="69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6A7FF8-1838-44FE-B610-8CB2D964C50F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F834AA-1505-45E3-AEC0-6E22060AE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545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AB932-B95F-47BD-A798-5998016E77FE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7EB7E-746E-4E04-820C-CF031ED05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126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AB932-B95F-47BD-A798-5998016E77FE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7EB7E-746E-4E04-820C-CF031ED05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645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AB932-B95F-47BD-A798-5998016E77FE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7EB7E-746E-4E04-820C-CF031ED05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910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AB932-B95F-47BD-A798-5998016E77FE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7EB7E-746E-4E04-820C-CF031ED05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046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AB932-B95F-47BD-A798-5998016E77FE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7EB7E-746E-4E04-820C-CF031ED05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504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AB932-B95F-47BD-A798-5998016E77FE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7EB7E-746E-4E04-820C-CF031ED05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97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AB932-B95F-47BD-A798-5998016E77FE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7EB7E-746E-4E04-820C-CF031ED05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877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AB932-B95F-47BD-A798-5998016E77FE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7EB7E-746E-4E04-820C-CF031ED05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782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AB932-B95F-47BD-A798-5998016E77FE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7EB7E-746E-4E04-820C-CF031ED05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026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AB932-B95F-47BD-A798-5998016E77FE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7EB7E-746E-4E04-820C-CF031ED05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841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AB932-B95F-47BD-A798-5998016E77FE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7EB7E-746E-4E04-820C-CF031ED05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636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AB932-B95F-47BD-A798-5998016E77FE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7EB7E-746E-4E04-820C-CF031ED05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821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3A9A2E-94DE-19CE-5FBB-5B2FF1030E43}"/>
              </a:ext>
            </a:extLst>
          </p:cNvPr>
          <p:cNvSpPr txBox="1"/>
          <p:nvPr/>
        </p:nvSpPr>
        <p:spPr>
          <a:xfrm>
            <a:off x="708660" y="4033242"/>
            <a:ext cx="1077468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/>
              <a:t>Our motivation</a:t>
            </a:r>
          </a:p>
          <a:p>
            <a:pPr algn="ctr"/>
            <a:r>
              <a:rPr lang="en-US" sz="2400" dirty="0"/>
              <a:t>Sediment traps are only way to </a:t>
            </a:r>
            <a:r>
              <a:rPr lang="en-US" sz="2400" b="1" dirty="0"/>
              <a:t>directly</a:t>
            </a:r>
            <a:r>
              <a:rPr lang="en-US" sz="2400" dirty="0"/>
              <a:t> measure carbon export by sinking particles in the ocean.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It is not currently possible to collect these observations at the scale needed to responsibly respond to climate change.</a:t>
            </a:r>
          </a:p>
        </p:txBody>
      </p:sp>
      <p:pic>
        <p:nvPicPr>
          <p:cNvPr id="5" name="media1">
            <a:hlinkClick r:id="" action="ppaction://media"/>
            <a:extLst>
              <a:ext uri="{FF2B5EF4-FFF2-40B4-BE49-F238E27FC236}">
                <a16:creationId xmlns:a16="http://schemas.microsoft.com/office/drawing/2014/main" id="{B58FB2FA-FFD1-9756-2BEC-3A45F840336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10802" y="198120"/>
            <a:ext cx="6817995" cy="383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71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7467B08-9E22-4C6E-8AC2-4A66E5A167A3}"/>
              </a:ext>
            </a:extLst>
          </p:cNvPr>
          <p:cNvSpPr/>
          <p:nvPr/>
        </p:nvSpPr>
        <p:spPr>
          <a:xfrm>
            <a:off x="1086560" y="391164"/>
            <a:ext cx="97091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/>
              <a:t>SES advancements in development at MBARI</a:t>
            </a:r>
            <a:endParaRPr lang="en-US" sz="4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069084-652B-4B20-A121-AFDB2812E7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19"/>
          <a:stretch/>
        </p:blipFill>
        <p:spPr>
          <a:xfrm>
            <a:off x="5295900" y="1400781"/>
            <a:ext cx="6027420" cy="50787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3E8206-B515-4F63-C778-4EE2EE19917C}"/>
              </a:ext>
            </a:extLst>
          </p:cNvPr>
          <p:cNvSpPr txBox="1"/>
          <p:nvPr/>
        </p:nvSpPr>
        <p:spPr>
          <a:xfrm>
            <a:off x="388621" y="2103120"/>
            <a:ext cx="429006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Onboard image analysis and data processing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Remote reporting of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Triggering other autonomous instruments</a:t>
            </a:r>
          </a:p>
        </p:txBody>
      </p:sp>
    </p:spTree>
    <p:extLst>
      <p:ext uri="{BB962C8B-B14F-4D97-AF65-F5344CB8AC3E}">
        <p14:creationId xmlns:p14="http://schemas.microsoft.com/office/powerpoint/2010/main" val="4040151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19F9A53-FB06-8908-D635-1BD859F3EC4B}"/>
              </a:ext>
            </a:extLst>
          </p:cNvPr>
          <p:cNvSpPr/>
          <p:nvPr/>
        </p:nvSpPr>
        <p:spPr>
          <a:xfrm>
            <a:off x="1909520" y="375924"/>
            <a:ext cx="80718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/>
              <a:t>Motivations for partnership with McLane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34A396-8D3E-348F-CE44-BC305B917C0C}"/>
              </a:ext>
            </a:extLst>
          </p:cNvPr>
          <p:cNvSpPr txBox="1"/>
          <p:nvPr/>
        </p:nvSpPr>
        <p:spPr>
          <a:xfrm>
            <a:off x="487680" y="1443841"/>
            <a:ext cx="8827609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Collaborate with engineers to bring SES to market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streamline design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Seamlessly integrate with existing </a:t>
            </a:r>
            <a:r>
              <a:rPr lang="en-US" dirty="0" err="1"/>
              <a:t>ParFlux</a:t>
            </a:r>
            <a:r>
              <a:rPr lang="en-US" dirty="0"/>
              <a:t> platforms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improve operability by non-experts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sz="2400" dirty="0"/>
              <a:t>Manufacture at scale to reduce cost and increase availability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sz="2400" dirty="0"/>
              <a:t>Could be facilitated by ARPA-E 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US" dirty="0"/>
              <a:t>Sea CO2: </a:t>
            </a:r>
            <a:r>
              <a:rPr lang="en-US" i="0" u="none" strike="noStrike" dirty="0">
                <a:solidFill>
                  <a:srgbClr val="212529"/>
                </a:solidFill>
                <a:effectLst/>
              </a:rPr>
              <a:t>Sensing Exports of Anthropogenic Carbon through Ocean Observation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212529"/>
                </a:solidFill>
              </a:rPr>
              <a:t>Sensor development to facilitate development of the ”MRV for CDR” industry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212529"/>
                </a:solidFill>
              </a:rPr>
              <a:t>4-page “concept paper” due April 4th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212529"/>
                </a:solidFill>
              </a:rPr>
              <a:t>$500,000 – $10M awards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705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C4B4AF5-B1CE-1E66-FE0E-BACE53BFDF93}"/>
              </a:ext>
            </a:extLst>
          </p:cNvPr>
          <p:cNvSpPr txBox="1"/>
          <p:nvPr/>
        </p:nvSpPr>
        <p:spPr>
          <a:xfrm>
            <a:off x="1312676" y="3429000"/>
            <a:ext cx="936852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u="sng" dirty="0"/>
              <a:t>Our Goal: </a:t>
            </a:r>
          </a:p>
          <a:p>
            <a:pPr algn="ctr"/>
            <a:r>
              <a:rPr lang="en-US" sz="3200" dirty="0"/>
              <a:t>Massively scale up carbon export observations</a:t>
            </a:r>
          </a:p>
          <a:p>
            <a:pPr algn="ctr"/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Improve ecological monitoring (ecosystem managers and science)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Improve &amp; Validate global carbon models (policy makers and science)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Monitor/Validate/Report ocean CDR (carbon capture markets/industry)</a:t>
            </a:r>
          </a:p>
        </p:txBody>
      </p:sp>
      <p:pic>
        <p:nvPicPr>
          <p:cNvPr id="8" name="SES_recovery">
            <a:hlinkClick r:id="" action="ppaction://media"/>
            <a:extLst>
              <a:ext uri="{FF2B5EF4-FFF2-40B4-BE49-F238E27FC236}">
                <a16:creationId xmlns:a16="http://schemas.microsoft.com/office/drawing/2014/main" id="{1EDE2D3D-F034-74B1-5F88-CC0CEACDEF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21305" y="152400"/>
            <a:ext cx="5728335" cy="322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067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604EC9F4-518F-4C26-815A-527B6D0FF3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38" b="100000" l="0" r="100000">
                        <a14:backgroundMark x1="34312" y1="25501" x2="34312" y2="26839"/>
                        <a14:backgroundMark x1="31509" y1="24928" x2="31642" y2="26839"/>
                        <a14:backgroundMark x1="30040" y1="21872" x2="29907" y2="23114"/>
                        <a14:backgroundMark x1="29907" y1="27889" x2="29907" y2="27603"/>
                        <a14:backgroundMark x1="31776" y1="36581" x2="31642" y2="34097"/>
                        <a14:backgroundMark x1="7895" y1="24843" x2="5890" y2="376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249" y="251093"/>
            <a:ext cx="4726431" cy="660690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7467B08-9E22-4C6E-8AC2-4A66E5A167A3}"/>
              </a:ext>
            </a:extLst>
          </p:cNvPr>
          <p:cNvSpPr/>
          <p:nvPr/>
        </p:nvSpPr>
        <p:spPr>
          <a:xfrm>
            <a:off x="530300" y="519575"/>
            <a:ext cx="87548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Sedimentation Event Sensor (SES)</a:t>
            </a:r>
            <a:endParaRPr lang="en-US" sz="4800" dirty="0"/>
          </a:p>
        </p:txBody>
      </p:sp>
      <p:pic>
        <p:nvPicPr>
          <p:cNvPr id="16" name="Picture 2" descr="SES System Block Diagram ASLO v1_0_0.png">
            <a:extLst>
              <a:ext uri="{FF2B5EF4-FFF2-40B4-BE49-F238E27FC236}">
                <a16:creationId xmlns:a16="http://schemas.microsoft.com/office/drawing/2014/main" id="{8020A7B0-BB54-4D95-9066-02D08FD008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435" y="1164977"/>
            <a:ext cx="4923679" cy="5173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3416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50A30A-53BE-4AA6-A2F7-F6106610E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" y="37700"/>
            <a:ext cx="9067800" cy="682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748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9" name="Group 1">
            <a:extLst>
              <a:ext uri="{FF2B5EF4-FFF2-40B4-BE49-F238E27FC236}">
                <a16:creationId xmlns:a16="http://schemas.microsoft.com/office/drawing/2014/main" id="{EC9A991B-7A19-443E-88C6-9C82CC1F388A}"/>
              </a:ext>
            </a:extLst>
          </p:cNvPr>
          <p:cNvGrpSpPr>
            <a:grpSpLocks/>
          </p:cNvGrpSpPr>
          <p:nvPr/>
        </p:nvGrpSpPr>
        <p:grpSpPr bwMode="auto">
          <a:xfrm>
            <a:off x="2557612" y="388442"/>
            <a:ext cx="7075661" cy="6008564"/>
            <a:chOff x="-127000" y="-88900"/>
            <a:chExt cx="10064404" cy="8545612"/>
          </a:xfrm>
        </p:grpSpPr>
        <p:pic>
          <p:nvPicPr>
            <p:cNvPr id="17410" name="Picture 2" descr="fluoro_ext_stM_120726-001206.jpg">
              <a:extLst>
                <a:ext uri="{FF2B5EF4-FFF2-40B4-BE49-F238E27FC236}">
                  <a16:creationId xmlns:a16="http://schemas.microsoft.com/office/drawing/2014/main" id="{9D4C483E-0586-436F-9F2D-AAE3176D1B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810404" cy="82154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7411" name="Picture 3">
              <a:extLst>
                <a:ext uri="{FF2B5EF4-FFF2-40B4-BE49-F238E27FC236}">
                  <a16:creationId xmlns:a16="http://schemas.microsoft.com/office/drawing/2014/main" id="{82F59BD0-D05F-4079-BC18-EB7C94AC35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7000" y="-88900"/>
              <a:ext cx="10064404" cy="8545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7412" name="AutoShape 4">
            <a:extLst>
              <a:ext uri="{FF2B5EF4-FFF2-40B4-BE49-F238E27FC236}">
                <a16:creationId xmlns:a16="http://schemas.microsoft.com/office/drawing/2014/main" id="{D30CBFB0-7599-4258-9744-7DF76E1F180E}"/>
              </a:ext>
            </a:extLst>
          </p:cNvPr>
          <p:cNvSpPr>
            <a:spLocks/>
          </p:cNvSpPr>
          <p:nvPr/>
        </p:nvSpPr>
        <p:spPr bwMode="auto">
          <a:xfrm>
            <a:off x="8123040" y="6308824"/>
            <a:ext cx="1466701" cy="17524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5719" tIns="35719" rIns="35719" bIns="35719" anchor="ctr"/>
          <a:lstStyle>
            <a:lvl1pPr defTabSz="457200">
              <a:defRPr sz="3600">
                <a:solidFill>
                  <a:srgbClr val="60606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3600">
                <a:solidFill>
                  <a:srgbClr val="60606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3600">
                <a:solidFill>
                  <a:srgbClr val="60606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3600">
                <a:solidFill>
                  <a:srgbClr val="60606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3600">
                <a:solidFill>
                  <a:srgbClr val="60606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371600" algn="ctr" defTabSz="45720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60606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60606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60606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60606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pPr algn="l"/>
            <a:r>
              <a:rPr lang="en-US" altLang="en-US" sz="773" i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fluoro_ext_stM_120726-001206</a:t>
            </a:r>
            <a:endParaRPr lang="en-US" altLang="en-US" sz="2531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3" name="Group 1">
            <a:extLst>
              <a:ext uri="{FF2B5EF4-FFF2-40B4-BE49-F238E27FC236}">
                <a16:creationId xmlns:a16="http://schemas.microsoft.com/office/drawing/2014/main" id="{D9C132BA-1D45-477A-BFF7-894F750F57FB}"/>
              </a:ext>
            </a:extLst>
          </p:cNvPr>
          <p:cNvGrpSpPr>
            <a:grpSpLocks/>
          </p:cNvGrpSpPr>
          <p:nvPr/>
        </p:nvGrpSpPr>
        <p:grpSpPr bwMode="auto">
          <a:xfrm>
            <a:off x="2545334" y="387326"/>
            <a:ext cx="7100217" cy="6028655"/>
            <a:chOff x="-127000" y="-88900"/>
            <a:chExt cx="10098236" cy="8573944"/>
          </a:xfrm>
        </p:grpSpPr>
        <p:pic>
          <p:nvPicPr>
            <p:cNvPr id="18434" name="Picture 2" descr="fluoro_rng_stM_120726-001223.jpg">
              <a:extLst>
                <a:ext uri="{FF2B5EF4-FFF2-40B4-BE49-F238E27FC236}">
                  <a16:creationId xmlns:a16="http://schemas.microsoft.com/office/drawing/2014/main" id="{F4CB75BE-DA06-4FBF-8752-B1AF2E7541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844236" cy="8243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8435" name="Picture 3">
              <a:extLst>
                <a:ext uri="{FF2B5EF4-FFF2-40B4-BE49-F238E27FC236}">
                  <a16:creationId xmlns:a16="http://schemas.microsoft.com/office/drawing/2014/main" id="{FB408EFE-84AC-4803-ACBC-836E0690F4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7000" y="-88900"/>
              <a:ext cx="10098236" cy="85739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8436" name="AutoShape 4">
            <a:extLst>
              <a:ext uri="{FF2B5EF4-FFF2-40B4-BE49-F238E27FC236}">
                <a16:creationId xmlns:a16="http://schemas.microsoft.com/office/drawing/2014/main" id="{F1B44E82-D2B2-4779-8290-233A91E8AEE1}"/>
              </a:ext>
            </a:extLst>
          </p:cNvPr>
          <p:cNvSpPr>
            <a:spLocks/>
          </p:cNvSpPr>
          <p:nvPr/>
        </p:nvSpPr>
        <p:spPr bwMode="auto">
          <a:xfrm>
            <a:off x="8131969" y="6316638"/>
            <a:ext cx="1477863" cy="17524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5719" tIns="35719" rIns="35719" bIns="35719" anchor="ctr"/>
          <a:lstStyle>
            <a:lvl1pPr defTabSz="457200">
              <a:defRPr sz="3600">
                <a:solidFill>
                  <a:srgbClr val="60606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3600">
                <a:solidFill>
                  <a:srgbClr val="60606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3600">
                <a:solidFill>
                  <a:srgbClr val="60606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3600">
                <a:solidFill>
                  <a:srgbClr val="60606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3600">
                <a:solidFill>
                  <a:srgbClr val="60606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371600" algn="ctr" defTabSz="45720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60606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60606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60606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60606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pPr algn="l"/>
            <a:r>
              <a:rPr lang="en-US" altLang="en-US" sz="773" i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fluoro_rng_stM_120726-001223</a:t>
            </a:r>
            <a:endParaRPr lang="en-US" altLang="en-US" sz="2531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F35B1C-6254-6FD1-49EE-ED490659D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410" y="1680924"/>
            <a:ext cx="4720342" cy="39502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E590C3-0C3A-F72A-96AF-8F2FAA521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5409" y="1680923"/>
            <a:ext cx="4720342" cy="39502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846983-CD6F-43D6-FEEF-89941EBC57ED}"/>
              </a:ext>
            </a:extLst>
          </p:cNvPr>
          <p:cNvSpPr txBox="1"/>
          <p:nvPr/>
        </p:nvSpPr>
        <p:spPr>
          <a:xfrm>
            <a:off x="4033935" y="1680923"/>
            <a:ext cx="1904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Time lapse images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FD1EF3-F5E7-5128-5822-86C2B9F477DC}"/>
              </a:ext>
            </a:extLst>
          </p:cNvPr>
          <p:cNvSpPr txBox="1"/>
          <p:nvPr/>
        </p:nvSpPr>
        <p:spPr>
          <a:xfrm>
            <a:off x="7965063" y="1597103"/>
            <a:ext cx="3259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Detect, ID, and quantify particles</a:t>
            </a:r>
          </a:p>
        </p:txBody>
      </p:sp>
    </p:spTree>
    <p:extLst>
      <p:ext uri="{BB962C8B-B14F-4D97-AF65-F5344CB8AC3E}">
        <p14:creationId xmlns:p14="http://schemas.microsoft.com/office/powerpoint/2010/main" val="367959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7467B08-9E22-4C6E-8AC2-4A66E5A167A3}"/>
              </a:ext>
            </a:extLst>
          </p:cNvPr>
          <p:cNvSpPr/>
          <p:nvPr/>
        </p:nvSpPr>
        <p:spPr>
          <a:xfrm>
            <a:off x="1145437" y="161435"/>
            <a:ext cx="968829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/>
              <a:t>Temporally resolved carbon flux, </a:t>
            </a:r>
          </a:p>
          <a:p>
            <a:pPr algn="ctr"/>
            <a:r>
              <a:rPr lang="en-US" sz="4000" b="1" dirty="0"/>
              <a:t>sustained over time, in remote ocean depths</a:t>
            </a:r>
            <a:endParaRPr lang="en-US" sz="4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FD42AA-C308-41C3-99E4-5FF822B253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84" y="1697541"/>
            <a:ext cx="10603832" cy="475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639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7467B08-9E22-4C6E-8AC2-4A66E5A167A3}"/>
              </a:ext>
            </a:extLst>
          </p:cNvPr>
          <p:cNvSpPr/>
          <p:nvPr/>
        </p:nvSpPr>
        <p:spPr>
          <a:xfrm>
            <a:off x="530300" y="519575"/>
            <a:ext cx="64665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SES’s current capabilities</a:t>
            </a:r>
            <a:endParaRPr lang="en-US" sz="4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CA1D10-460A-4E55-A04E-5E0A107CF3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573" y="1350572"/>
            <a:ext cx="9074343" cy="537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827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8091</TotalTime>
  <Words>226</Words>
  <Application>Microsoft Office PowerPoint</Application>
  <PresentationFormat>Widescreen</PresentationFormat>
  <Paragraphs>37</Paragraphs>
  <Slides>11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Courier New</vt:lpstr>
      <vt:lpstr>Gill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Event detection</dc:title>
  <dc:creator>Christine Huffard</dc:creator>
  <cp:lastModifiedBy>Christine Huffard</cp:lastModifiedBy>
  <cp:revision>96</cp:revision>
  <dcterms:created xsi:type="dcterms:W3CDTF">2022-04-11T18:20:19Z</dcterms:created>
  <dcterms:modified xsi:type="dcterms:W3CDTF">2023-03-23T15:58:31Z</dcterms:modified>
</cp:coreProperties>
</file>