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710" r:id="rId2"/>
    <p:sldId id="711" r:id="rId3"/>
    <p:sldId id="70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9706" autoAdjust="0"/>
  </p:normalViewPr>
  <p:slideViewPr>
    <p:cSldViewPr snapToGrid="0" snapToObjects="1">
      <p:cViewPr varScale="1">
        <p:scale>
          <a:sx n="89" d="100"/>
          <a:sy n="89" d="100"/>
        </p:scale>
        <p:origin x="51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9/28/2023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1279696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 (left) is a low-power instrument that takes pictures of sinking marine snow (two round pictures). We propose to add an algorithm to the SES software so that it can detect in real time when more material is sinking in big “pulse” event (red spikes in time-series plot), and turn on another instrument.  Our first step is to work toward triggering a conventional (sample-collecting) sediment trap. In the longer-term, this could be used to trigger an AUV.</a:t>
            </a:r>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9/28/2023</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9/28/2023</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iff"/><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tiff"/><Relationship Id="rId5" Type="http://schemas.openxmlformats.org/officeDocument/2006/relationships/image" Target="../media/image3.jpg"/><Relationship Id="rId4" Type="http://schemas.openxmlformats.org/officeDocument/2006/relationships/image" Target="../media/image2.jp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08680"/>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902305- Event Detection using the Sedimentation Event Sensor</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89364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What’s the fundamental problem, question, or issue you are addressing? </a:t>
            </a:r>
          </a:p>
          <a:p>
            <a:pPr>
              <a:buFontTx/>
              <a:buChar char="-"/>
            </a:pPr>
            <a:r>
              <a:rPr lang="en-US" sz="2400" i="1" dirty="0">
                <a:latin typeface="Arial" panose="020B0604020202020204" pitchFamily="34" charset="0"/>
                <a:cs typeface="Arial" panose="020B0604020202020204" pitchFamily="34" charset="0"/>
              </a:rPr>
              <a:t>We need in situ instrumentation that can detect large, unpredictable carbon flux events, and trigger other nearby instruments to wake up. </a:t>
            </a:r>
          </a:p>
          <a:p>
            <a:pPr marL="342900" indent="-342900">
              <a:buFontTx/>
              <a:buChar char="-"/>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Why is it important/why should anyone care?</a:t>
            </a:r>
          </a:p>
          <a:p>
            <a:r>
              <a:rPr lang="en-US" sz="2400" i="1" dirty="0">
                <a:latin typeface="Arial" panose="020B0604020202020204" pitchFamily="34" charset="0"/>
                <a:cs typeface="Arial" panose="020B0604020202020204" pitchFamily="34" charset="0"/>
              </a:rPr>
              <a:t>-These advancements work toward more strategic use of power-hungry autonomous instrumentation.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What are we doing about it/what’s MBARI’s unique contribution?</a:t>
            </a:r>
          </a:p>
          <a:p>
            <a:r>
              <a:rPr lang="en-US" sz="2400" i="1" dirty="0">
                <a:latin typeface="Arial" panose="020B0604020202020204" pitchFamily="34" charset="0"/>
                <a:cs typeface="Arial" panose="020B0604020202020204" pitchFamily="34" charset="0"/>
              </a:rPr>
              <a:t>-Event response and adaptive sampling algorithms are areas that have been of interest at MBARI for a long time. </a:t>
            </a:r>
          </a:p>
          <a:p>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08680"/>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902305- Event Detection using the Sedimentation Event Sensor</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2677656"/>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 are your project plans for next year (2023)?</a:t>
            </a:r>
          </a:p>
          <a:p>
            <a:r>
              <a:rPr lang="en-US" sz="2400" dirty="0">
                <a:latin typeface="Arial" panose="020B0604020202020204" pitchFamily="34" charset="0"/>
                <a:cs typeface="Arial" panose="020B0604020202020204" pitchFamily="34" charset="0"/>
              </a:rPr>
              <a:t> </a:t>
            </a:r>
            <a:r>
              <a:rPr lang="en-US" sz="2400" i="1" dirty="0">
                <a:latin typeface="Arial" panose="020B0604020202020204" pitchFamily="34" charset="0"/>
                <a:cs typeface="Arial" panose="020B0604020202020204" pitchFamily="34" charset="0"/>
              </a:rPr>
              <a:t>-Mathematically define these carbon flux events</a:t>
            </a:r>
          </a:p>
          <a:p>
            <a:r>
              <a:rPr lang="en-US" sz="2400" i="1" dirty="0">
                <a:latin typeface="Arial" panose="020B0604020202020204" pitchFamily="34" charset="0"/>
                <a:cs typeface="Arial" panose="020B0604020202020204" pitchFamily="34" charset="0"/>
              </a:rPr>
              <a:t>- Develop an algorithm and code for SES to identify their early indicators using onboard real-time image analysis.</a:t>
            </a:r>
          </a:p>
          <a:p>
            <a:r>
              <a:rPr lang="en-US" sz="2400" i="1" dirty="0">
                <a:latin typeface="Arial" panose="020B0604020202020204" pitchFamily="34" charset="0"/>
                <a:cs typeface="Arial" panose="020B0604020202020204" pitchFamily="34" charset="0"/>
              </a:rPr>
              <a:t>- Modify a conventional sediment trap for eventual triggering</a:t>
            </a:r>
          </a:p>
          <a:p>
            <a:pPr>
              <a:buFontTx/>
              <a:buChar char="-"/>
            </a:pPr>
            <a:r>
              <a:rPr lang="en-US" sz="2400" i="1" dirty="0">
                <a:latin typeface="Arial" panose="020B0604020202020204" pitchFamily="34" charset="0"/>
                <a:cs typeface="Arial" panose="020B0604020202020204" pitchFamily="34" charset="0"/>
              </a:rPr>
              <a:t> Deploy the SES autonomously near MARS (spring, fall 2023), and check on it with the Wave Glider</a:t>
            </a:r>
          </a:p>
        </p:txBody>
      </p:sp>
    </p:spTree>
    <p:extLst>
      <p:ext uri="{BB962C8B-B14F-4D97-AF65-F5344CB8AC3E}">
        <p14:creationId xmlns:p14="http://schemas.microsoft.com/office/powerpoint/2010/main" val="1108938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902305- Event Detection using the Sedimentation Event Sensor</a:t>
            </a:r>
          </a:p>
        </p:txBody>
      </p:sp>
      <p:pic>
        <p:nvPicPr>
          <p:cNvPr id="6" name="Picture 5">
            <a:extLst>
              <a:ext uri="{FF2B5EF4-FFF2-40B4-BE49-F238E27FC236}">
                <a16:creationId xmlns:a16="http://schemas.microsoft.com/office/drawing/2014/main" id="{A624D3A2-205C-455E-B925-627483D841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719" t="302" r="6631" b="25284"/>
          <a:stretch/>
        </p:blipFill>
        <p:spPr>
          <a:xfrm>
            <a:off x="128751" y="5092261"/>
            <a:ext cx="11934497" cy="1632417"/>
          </a:xfrm>
          <a:prstGeom prst="rect">
            <a:avLst/>
          </a:prstGeom>
        </p:spPr>
      </p:pic>
      <p:pic>
        <p:nvPicPr>
          <p:cNvPr id="20" name="Picture 19">
            <a:extLst>
              <a:ext uri="{FF2B5EF4-FFF2-40B4-BE49-F238E27FC236}">
                <a16:creationId xmlns:a16="http://schemas.microsoft.com/office/drawing/2014/main" id="{823B7A28-11C4-4CA6-9D4E-D46CF43F80BD}"/>
              </a:ext>
            </a:extLst>
          </p:cNvPr>
          <p:cNvPicPr>
            <a:picLocks noChangeAspect="1"/>
          </p:cNvPicPr>
          <p:nvPr/>
        </p:nvPicPr>
        <p:blipFill>
          <a:blip r:embed="rId4"/>
          <a:stretch>
            <a:fillRect/>
          </a:stretch>
        </p:blipFill>
        <p:spPr>
          <a:xfrm flipH="1">
            <a:off x="162392" y="1276804"/>
            <a:ext cx="1752468" cy="3809233"/>
          </a:xfrm>
          <a:prstGeom prst="rect">
            <a:avLst/>
          </a:prstGeom>
        </p:spPr>
      </p:pic>
      <p:pic>
        <p:nvPicPr>
          <p:cNvPr id="25" name="Picture 24">
            <a:extLst>
              <a:ext uri="{FF2B5EF4-FFF2-40B4-BE49-F238E27FC236}">
                <a16:creationId xmlns:a16="http://schemas.microsoft.com/office/drawing/2014/main" id="{6E0627F8-E06B-4523-9AF5-802098CC2529}"/>
              </a:ext>
            </a:extLst>
          </p:cNvPr>
          <p:cNvPicPr>
            <a:picLocks noChangeAspect="1"/>
          </p:cNvPicPr>
          <p:nvPr/>
        </p:nvPicPr>
        <p:blipFill>
          <a:blip r:embed="rId5"/>
          <a:stretch>
            <a:fillRect/>
          </a:stretch>
        </p:blipFill>
        <p:spPr>
          <a:xfrm>
            <a:off x="7639009" y="1233783"/>
            <a:ext cx="1495069" cy="2242604"/>
          </a:xfrm>
          <a:prstGeom prst="rect">
            <a:avLst/>
          </a:prstGeom>
        </p:spPr>
      </p:pic>
      <p:sp>
        <p:nvSpPr>
          <p:cNvPr id="29" name="Arrow: Right 28">
            <a:extLst>
              <a:ext uri="{FF2B5EF4-FFF2-40B4-BE49-F238E27FC236}">
                <a16:creationId xmlns:a16="http://schemas.microsoft.com/office/drawing/2014/main" id="{FB712079-5399-428B-93D1-AA2EA1BAECBD}"/>
              </a:ext>
            </a:extLst>
          </p:cNvPr>
          <p:cNvSpPr/>
          <p:nvPr/>
        </p:nvSpPr>
        <p:spPr>
          <a:xfrm flipV="1">
            <a:off x="7562625" y="5338163"/>
            <a:ext cx="4500621" cy="4342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8F18452-4751-4AE6-8AA6-90DE1AF506B8}"/>
              </a:ext>
            </a:extLst>
          </p:cNvPr>
          <p:cNvSpPr/>
          <p:nvPr/>
        </p:nvSpPr>
        <p:spPr>
          <a:xfrm>
            <a:off x="7093225" y="1604065"/>
            <a:ext cx="680617" cy="3154710"/>
          </a:xfrm>
          <a:prstGeom prst="rect">
            <a:avLst/>
          </a:prstGeom>
          <a:noFill/>
        </p:spPr>
        <p:txBody>
          <a:bodyPr wrap="square" lIns="91440" tIns="45720" rIns="91440" bIns="45720">
            <a:spAutoFit/>
          </a:bodyPr>
          <a:lstStyle/>
          <a:p>
            <a:pPr algn="ctr"/>
            <a:r>
              <a:rPr lang="en-US" sz="19900" b="0" cap="none" spc="0" dirty="0">
                <a:ln w="0"/>
                <a:solidFill>
                  <a:srgbClr val="FF0000"/>
                </a:solidFill>
                <a:effectLst>
                  <a:outerShdw blurRad="38100" dist="19050" dir="2700000" algn="tl" rotWithShape="0">
                    <a:schemeClr val="dk1">
                      <a:alpha val="40000"/>
                    </a:schemeClr>
                  </a:outerShdw>
                </a:effectLst>
              </a:rPr>
              <a:t>*</a:t>
            </a:r>
          </a:p>
        </p:txBody>
      </p:sp>
      <p:sp>
        <p:nvSpPr>
          <p:cNvPr id="34" name="Rectangle 33">
            <a:extLst>
              <a:ext uri="{FF2B5EF4-FFF2-40B4-BE49-F238E27FC236}">
                <a16:creationId xmlns:a16="http://schemas.microsoft.com/office/drawing/2014/main" id="{9BD1017B-1C03-4222-A7AD-87637287A992}"/>
              </a:ext>
            </a:extLst>
          </p:cNvPr>
          <p:cNvSpPr/>
          <p:nvPr/>
        </p:nvSpPr>
        <p:spPr>
          <a:xfrm>
            <a:off x="128751" y="5443368"/>
            <a:ext cx="7304783" cy="2179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49F8EBA-3D17-48FB-9779-A08CF285149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94" t="1296" r="20525" b="8391"/>
          <a:stretch/>
        </p:blipFill>
        <p:spPr>
          <a:xfrm>
            <a:off x="6870571" y="3834675"/>
            <a:ext cx="1222045" cy="1217991"/>
          </a:xfrm>
          <a:prstGeom prst="ellipse">
            <a:avLst/>
          </a:prstGeom>
        </p:spPr>
      </p:pic>
      <p:pic>
        <p:nvPicPr>
          <p:cNvPr id="45" name="Picture 44">
            <a:extLst>
              <a:ext uri="{FF2B5EF4-FFF2-40B4-BE49-F238E27FC236}">
                <a16:creationId xmlns:a16="http://schemas.microsoft.com/office/drawing/2014/main" id="{969DFFF6-F674-4C25-801B-DA208AC3A2BB}"/>
              </a:ext>
            </a:extLst>
          </p:cNvPr>
          <p:cNvPicPr>
            <a:picLocks noChangeAspect="1"/>
          </p:cNvPicPr>
          <p:nvPr/>
        </p:nvPicPr>
        <p:blipFill>
          <a:blip r:embed="rId7"/>
          <a:stretch>
            <a:fillRect/>
          </a:stretch>
        </p:blipFill>
        <p:spPr>
          <a:xfrm>
            <a:off x="8003340" y="3771558"/>
            <a:ext cx="2457548" cy="1526427"/>
          </a:xfrm>
          <a:prstGeom prst="rect">
            <a:avLst/>
          </a:prstGeom>
        </p:spPr>
      </p:pic>
      <p:sp>
        <p:nvSpPr>
          <p:cNvPr id="35" name="Arrow: Right 34">
            <a:extLst>
              <a:ext uri="{FF2B5EF4-FFF2-40B4-BE49-F238E27FC236}">
                <a16:creationId xmlns:a16="http://schemas.microsoft.com/office/drawing/2014/main" id="{047FDCEA-BD9D-4F22-972D-716A40399C5B}"/>
              </a:ext>
            </a:extLst>
          </p:cNvPr>
          <p:cNvSpPr/>
          <p:nvPr/>
        </p:nvSpPr>
        <p:spPr>
          <a:xfrm>
            <a:off x="7433534" y="3291260"/>
            <a:ext cx="4237858" cy="434235"/>
          </a:xfrm>
          <a:prstGeom prst="right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4CC529D6-0378-4400-BE94-00A13498F603}"/>
              </a:ext>
            </a:extLst>
          </p:cNvPr>
          <p:cNvSpPr txBox="1"/>
          <p:nvPr/>
        </p:nvSpPr>
        <p:spPr>
          <a:xfrm>
            <a:off x="9291493" y="1449699"/>
            <a:ext cx="2249847" cy="954107"/>
          </a:xfrm>
          <a:prstGeom prst="rect">
            <a:avLst/>
          </a:prstGeom>
          <a:noFill/>
        </p:spPr>
        <p:txBody>
          <a:bodyPr wrap="none" rtlCol="0">
            <a:spAutoFit/>
          </a:bodyPr>
          <a:lstStyle/>
          <a:p>
            <a:r>
              <a:rPr lang="en-US" sz="2800" dirty="0"/>
              <a:t>Sediment trap</a:t>
            </a:r>
          </a:p>
          <a:p>
            <a:r>
              <a:rPr lang="en-US" sz="2800" dirty="0"/>
              <a:t>(this project)</a:t>
            </a:r>
          </a:p>
        </p:txBody>
      </p:sp>
      <p:sp>
        <p:nvSpPr>
          <p:cNvPr id="47" name="TextBox 46">
            <a:extLst>
              <a:ext uri="{FF2B5EF4-FFF2-40B4-BE49-F238E27FC236}">
                <a16:creationId xmlns:a16="http://schemas.microsoft.com/office/drawing/2014/main" id="{4DDD92FD-53FF-4062-BE3E-8E73404ADC12}"/>
              </a:ext>
            </a:extLst>
          </p:cNvPr>
          <p:cNvSpPr txBox="1"/>
          <p:nvPr/>
        </p:nvSpPr>
        <p:spPr>
          <a:xfrm>
            <a:off x="10478437" y="3876786"/>
            <a:ext cx="1752403" cy="1384995"/>
          </a:xfrm>
          <a:prstGeom prst="rect">
            <a:avLst/>
          </a:prstGeom>
          <a:noFill/>
        </p:spPr>
        <p:txBody>
          <a:bodyPr wrap="none" rtlCol="0">
            <a:spAutoFit/>
          </a:bodyPr>
          <a:lstStyle/>
          <a:p>
            <a:r>
              <a:rPr lang="en-US" sz="2800" dirty="0"/>
              <a:t>LRAUV</a:t>
            </a:r>
          </a:p>
          <a:p>
            <a:r>
              <a:rPr lang="en-US" sz="2800" dirty="0"/>
              <a:t>(future</a:t>
            </a:r>
          </a:p>
          <a:p>
            <a:r>
              <a:rPr lang="en-US" sz="2800" dirty="0"/>
              <a:t>possibility)</a:t>
            </a:r>
          </a:p>
        </p:txBody>
      </p:sp>
      <p:pic>
        <p:nvPicPr>
          <p:cNvPr id="7" name="Picture 6">
            <a:extLst>
              <a:ext uri="{FF2B5EF4-FFF2-40B4-BE49-F238E27FC236}">
                <a16:creationId xmlns:a16="http://schemas.microsoft.com/office/drawing/2014/main" id="{30503CBC-3523-42E1-9B68-05D871CEB17C}"/>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22000" contrast="31000"/>
                    </a14:imgEffect>
                  </a14:imgLayer>
                </a14:imgProps>
              </a:ext>
              <a:ext uri="{28A0092B-C50C-407E-A947-70E740481C1C}">
                <a14:useLocalDpi xmlns:a14="http://schemas.microsoft.com/office/drawing/2010/main" val="0"/>
              </a:ext>
            </a:extLst>
          </a:blip>
          <a:srcRect l="1940" t="2528" r="22793" b="7127"/>
          <a:stretch/>
        </p:blipFill>
        <p:spPr>
          <a:xfrm>
            <a:off x="1812447" y="4911055"/>
            <a:ext cx="1179525" cy="1185558"/>
          </a:xfrm>
          <a:prstGeom prst="ellipse">
            <a:avLst/>
          </a:prstGeom>
        </p:spPr>
      </p:pic>
    </p:spTree>
    <p:extLst>
      <p:ext uri="{BB962C8B-B14F-4D97-AF65-F5344CB8AC3E}">
        <p14:creationId xmlns:p14="http://schemas.microsoft.com/office/powerpoint/2010/main" val="3524854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3427</TotalTime>
  <Words>291</Words>
  <Application>Microsoft Office PowerPoint</Application>
  <PresentationFormat>Widescreen</PresentationFormat>
  <Paragraphs>26</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902305- Event Detection using the Sedimentation Event Sensor</vt:lpstr>
      <vt:lpstr>902305- Event Detection using the Sedimentation Event Sensor</vt:lpstr>
      <vt:lpstr>902305- Event Detection using the Sedimentation Event Sensor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reviewer</cp:lastModifiedBy>
  <cp:revision>33</cp:revision>
  <dcterms:created xsi:type="dcterms:W3CDTF">2019-10-09T22:33:11Z</dcterms:created>
  <dcterms:modified xsi:type="dcterms:W3CDTF">2023-09-28T19:05:44Z</dcterms:modified>
</cp:coreProperties>
</file>