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1" r:id="rId1"/>
    <p:sldMasterId id="2147483672" r:id="rId2"/>
  </p:sldMasterIdLst>
  <p:notesMasterIdLst>
    <p:notesMasterId r:id="rId6"/>
  </p:notesMasterIdLst>
  <p:sldIdLst>
    <p:sldId id="256" r:id="rId3"/>
    <p:sldId id="257" r:id="rId4"/>
    <p:sldId id="258" r:id="rId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63" d="100"/>
          <a:sy n="163" d="100"/>
        </p:scale>
        <p:origin x="4128" y="13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88afe14422_1_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g288afe14422_1_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g288afe14422_1_8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88afe14422_1_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g288afe14422_1_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g288afe14422_1_8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288afe14422_1_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g288afe14422_1_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
              <a:t>SES (left) is a low-power instrument that takes pictures of sinking marine snow (two round pictures). We propose to add an algorithm to the SES software so that it can detect in real time when more material is sinking in big “pulse” event (red spikes in time-series plot), and turn on another instrument.  Our first step is to work toward triggering a conventional (sample-collecting) sediment trap. In the longer-term, this could be used to trigger an AUV.</a:t>
            </a:r>
            <a:endParaRPr/>
          </a:p>
        </p:txBody>
      </p:sp>
      <p:sp>
        <p:nvSpPr>
          <p:cNvPr id="147" name="Google Shape;147;g288afe14422_1_9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8" name="Google Shape;58;p14"/>
          <p:cNvSpPr txBox="1">
            <a:spLocks noGrp="1"/>
          </p:cNvSpPr>
          <p:nvPr>
            <p:ph type="body" idx="1"/>
          </p:nvPr>
        </p:nvSpPr>
        <p:spPr>
          <a:xfrm>
            <a:off x="628650" y="939997"/>
            <a:ext cx="3886200" cy="342169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9" name="Google Shape;59;p14"/>
          <p:cNvSpPr txBox="1">
            <a:spLocks noGrp="1"/>
          </p:cNvSpPr>
          <p:nvPr>
            <p:ph type="body" idx="2"/>
          </p:nvPr>
        </p:nvSpPr>
        <p:spPr>
          <a:xfrm>
            <a:off x="4629150" y="939998"/>
            <a:ext cx="3886200" cy="3421689"/>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0" name="Google Shape;60;p14"/>
          <p:cNvSpPr txBox="1">
            <a:spLocks noGrp="1"/>
          </p:cNvSpPr>
          <p:nvPr>
            <p:ph type="subTitle" idx="3"/>
          </p:nvPr>
        </p:nvSpPr>
        <p:spPr>
          <a:xfrm>
            <a:off x="628650" y="4553712"/>
            <a:ext cx="7886700" cy="260604"/>
          </a:xfrm>
          <a:prstGeom prst="rect">
            <a:avLst/>
          </a:prstGeom>
          <a:noFill/>
          <a:ln>
            <a:noFill/>
          </a:ln>
        </p:spPr>
        <p:txBody>
          <a:bodyPr spcFirstLastPara="1" wrap="square" lIns="68575" tIns="34275" rIns="68575" bIns="34275" anchor="t" anchorCtr="0">
            <a:noAutofit/>
          </a:bodyPr>
          <a:lstStyle>
            <a:lvl1pPr lvl="0" algn="ctr">
              <a:lnSpc>
                <a:spcPct val="90000"/>
              </a:lnSpc>
              <a:spcBef>
                <a:spcPts val="800"/>
              </a:spcBef>
              <a:spcAft>
                <a:spcPts val="0"/>
              </a:spcAft>
              <a:buClr>
                <a:schemeClr val="dk1"/>
              </a:buClr>
              <a:buSzPts val="1400"/>
              <a:buNone/>
              <a:defRPr sz="14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Tree>
  </p:cSld>
  <p:clrMapOvr>
    <a:masterClrMapping/>
  </p:clrMapOvr>
  <p:extLst>
    <p:ext uri="{DCECCB84-F9BA-43D5-87BE-67443E8EF086}">
      <p15:sldGuideLst xmlns:p15="http://schemas.microsoft.com/office/powerpoint/2012/main">
        <p15:guide id="1" orient="horz" pos="1602">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1"/>
        <p:cNvGrpSpPr/>
        <p:nvPr/>
      </p:nvGrpSpPr>
      <p:grpSpPr>
        <a:xfrm>
          <a:off x="0" y="0"/>
          <a:ext cx="0" cy="0"/>
          <a:chOff x="0" y="0"/>
          <a:chExt cx="0" cy="0"/>
        </a:xfrm>
      </p:grpSpPr>
      <p:sp>
        <p:nvSpPr>
          <p:cNvPr id="62" name="Google Shape;62;p15"/>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 name="Google Shape;63;p15"/>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64" name="Google Shape;64;p15"/>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5" name="Google Shape;65;p15"/>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6" name="Google Shape;66;p1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7"/>
        <p:cNvGrpSpPr/>
        <p:nvPr/>
      </p:nvGrpSpPr>
      <p:grpSpPr>
        <a:xfrm>
          <a:off x="0" y="0"/>
          <a:ext cx="0" cy="0"/>
          <a:chOff x="0" y="0"/>
          <a:chExt cx="0" cy="0"/>
        </a:xfrm>
      </p:grpSpPr>
      <p:sp>
        <p:nvSpPr>
          <p:cNvPr id="68" name="Google Shape;68;p16"/>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9" name="Google Shape;69;p16"/>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0" name="Google Shape;70;p1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1" name="Google Shape;71;p16"/>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2" name="Google Shape;72;p16"/>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3"/>
        <p:cNvGrpSpPr/>
        <p:nvPr/>
      </p:nvGrpSpPr>
      <p:grpSpPr>
        <a:xfrm>
          <a:off x="0" y="0"/>
          <a:ext cx="0" cy="0"/>
          <a:chOff x="0" y="0"/>
          <a:chExt cx="0" cy="0"/>
        </a:xfrm>
      </p:grpSpPr>
      <p:sp>
        <p:nvSpPr>
          <p:cNvPr id="74" name="Google Shape;74;p17"/>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5" name="Google Shape;75;p17"/>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76" name="Google Shape;76;p1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7" name="Google Shape;77;p1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8" name="Google Shape;78;p17"/>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9"/>
        <p:cNvGrpSpPr/>
        <p:nvPr/>
      </p:nvGrpSpPr>
      <p:grpSpPr>
        <a:xfrm>
          <a:off x="0" y="0"/>
          <a:ext cx="0" cy="0"/>
          <a:chOff x="0" y="0"/>
          <a:chExt cx="0" cy="0"/>
        </a:xfrm>
      </p:grpSpPr>
      <p:sp>
        <p:nvSpPr>
          <p:cNvPr id="80" name="Google Shape;80;p18"/>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1" name="Google Shape;81;p18"/>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2" name="Google Shape;82;p18"/>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3" name="Google Shape;83;p18"/>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4" name="Google Shape;84;p1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5" name="Google Shape;85;p1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6"/>
        <p:cNvGrpSpPr/>
        <p:nvPr/>
      </p:nvGrpSpPr>
      <p:grpSpPr>
        <a:xfrm>
          <a:off x="0" y="0"/>
          <a:ext cx="0" cy="0"/>
          <a:chOff x="0" y="0"/>
          <a:chExt cx="0" cy="0"/>
        </a:xfrm>
      </p:grpSpPr>
      <p:sp>
        <p:nvSpPr>
          <p:cNvPr id="87" name="Google Shape;87;p19"/>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8" name="Google Shape;88;p19"/>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9" name="Google Shape;89;p19"/>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0" name="Google Shape;90;p19"/>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91" name="Google Shape;91;p19"/>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2" name="Google Shape;92;p19"/>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3" name="Google Shape;93;p19"/>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4" name="Google Shape;94;p1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7" name="Google Shape;97;p2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8" name="Google Shape;98;p20"/>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9" name="Google Shape;99;p20"/>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0"/>
        <p:cNvGrpSpPr/>
        <p:nvPr/>
      </p:nvGrpSpPr>
      <p:grpSpPr>
        <a:xfrm>
          <a:off x="0" y="0"/>
          <a:ext cx="0" cy="0"/>
          <a:chOff x="0" y="0"/>
          <a:chExt cx="0" cy="0"/>
        </a:xfrm>
      </p:grpSpPr>
      <p:sp>
        <p:nvSpPr>
          <p:cNvPr id="101" name="Google Shape;101;p2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2" name="Google Shape;102;p2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3" name="Google Shape;103;p21"/>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4"/>
        <p:cNvGrpSpPr/>
        <p:nvPr/>
      </p:nvGrpSpPr>
      <p:grpSpPr>
        <a:xfrm>
          <a:off x="0" y="0"/>
          <a:ext cx="0" cy="0"/>
          <a:chOff x="0" y="0"/>
          <a:chExt cx="0" cy="0"/>
        </a:xfrm>
      </p:grpSpPr>
      <p:sp>
        <p:nvSpPr>
          <p:cNvPr id="105" name="Google Shape;105;p22"/>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6" name="Google Shape;106;p22"/>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07" name="Google Shape;107;p22"/>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08" name="Google Shape;108;p2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9" name="Google Shape;109;p2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0" name="Google Shape;110;p2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1"/>
        <p:cNvGrpSpPr/>
        <p:nvPr/>
      </p:nvGrpSpPr>
      <p:grpSpPr>
        <a:xfrm>
          <a:off x="0" y="0"/>
          <a:ext cx="0" cy="0"/>
          <a:chOff x="0" y="0"/>
          <a:chExt cx="0" cy="0"/>
        </a:xfrm>
      </p:grpSpPr>
      <p:sp>
        <p:nvSpPr>
          <p:cNvPr id="112" name="Google Shape;112;p23"/>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3" name="Google Shape;113;p23"/>
          <p:cNvSpPr>
            <a:spLocks noGrp="1"/>
          </p:cNvSpPr>
          <p:nvPr>
            <p:ph type="pic" idx="2"/>
          </p:nvPr>
        </p:nvSpPr>
        <p:spPr>
          <a:xfrm>
            <a:off x="3887391" y="740569"/>
            <a:ext cx="4629150" cy="3655219"/>
          </a:xfrm>
          <a:prstGeom prst="rect">
            <a:avLst/>
          </a:prstGeom>
          <a:noFill/>
          <a:ln>
            <a:noFill/>
          </a:ln>
        </p:spPr>
      </p:sp>
      <p:sp>
        <p:nvSpPr>
          <p:cNvPr id="114" name="Google Shape;114;p23"/>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15" name="Google Shape;115;p2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6" name="Google Shape;116;p2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7" name="Google Shape;117;p2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8"/>
        <p:cNvGrpSpPr/>
        <p:nvPr/>
      </p:nvGrpSpPr>
      <p:grpSpPr>
        <a:xfrm>
          <a:off x="0" y="0"/>
          <a:ext cx="0" cy="0"/>
          <a:chOff x="0" y="0"/>
          <a:chExt cx="0" cy="0"/>
        </a:xfrm>
      </p:grpSpPr>
      <p:sp>
        <p:nvSpPr>
          <p:cNvPr id="119" name="Google Shape;119;p24"/>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0" name="Google Shape;120;p24"/>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1" name="Google Shape;121;p24"/>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2" name="Google Shape;122;p2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3" name="Google Shape;123;p2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4"/>
        <p:cNvGrpSpPr/>
        <p:nvPr/>
      </p:nvGrpSpPr>
      <p:grpSpPr>
        <a:xfrm>
          <a:off x="0" y="0"/>
          <a:ext cx="0" cy="0"/>
          <a:chOff x="0" y="0"/>
          <a:chExt cx="0" cy="0"/>
        </a:xfrm>
      </p:grpSpPr>
      <p:sp>
        <p:nvSpPr>
          <p:cNvPr id="125" name="Google Shape;125;p25"/>
          <p:cNvSpPr txBox="1">
            <a:spLocks noGrp="1"/>
          </p:cNvSpPr>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6" name="Google Shape;126;p25"/>
          <p:cNvSpPr txBox="1">
            <a:spLocks noGrp="1"/>
          </p:cNvSpPr>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7" name="Google Shape;127;p25"/>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8" name="Google Shape;128;p25"/>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9" name="Google Shape;129;p2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6"/>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1F3864"/>
              </a:buClr>
              <a:buSzPts val="2000"/>
              <a:buFont typeface="Arial"/>
              <a:buNone/>
            </a:pPr>
            <a:r>
              <a:rPr lang="en" sz="2000" b="1">
                <a:solidFill>
                  <a:srgbClr val="1F3864"/>
                </a:solidFill>
                <a:latin typeface="Arial"/>
                <a:ea typeface="Arial"/>
                <a:cs typeface="Arial"/>
                <a:sym typeface="Arial"/>
              </a:rPr>
              <a:t>902305: Event Detection with the Sedimentation Event Sensor</a:t>
            </a:r>
            <a:endParaRPr/>
          </a:p>
        </p:txBody>
      </p:sp>
      <p:sp>
        <p:nvSpPr>
          <p:cNvPr id="136" name="Google Shape;136;p26"/>
          <p:cNvSpPr txBox="1"/>
          <p:nvPr/>
        </p:nvSpPr>
        <p:spPr>
          <a:xfrm>
            <a:off x="716885" y="1010768"/>
            <a:ext cx="7449214" cy="339323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800">
                <a:solidFill>
                  <a:schemeClr val="dk1"/>
                </a:solidFill>
                <a:latin typeface="Arial"/>
                <a:ea typeface="Arial"/>
                <a:cs typeface="Arial"/>
                <a:sym typeface="Arial"/>
              </a:rPr>
              <a:t>What’s the fundamental problem, question, or issue you are addressing? </a:t>
            </a:r>
            <a:endParaRPr sz="1100"/>
          </a:p>
          <a:p>
            <a:pPr marL="0" marR="0" lvl="0" indent="-114300" algn="l" rtl="0">
              <a:spcBef>
                <a:spcPts val="0"/>
              </a:spcBef>
              <a:spcAft>
                <a:spcPts val="0"/>
              </a:spcAft>
              <a:buClr>
                <a:schemeClr val="dk1"/>
              </a:buClr>
              <a:buSzPts val="1800"/>
              <a:buFont typeface="Arial"/>
              <a:buChar char="-"/>
            </a:pPr>
            <a:r>
              <a:rPr lang="en" sz="1800" i="1">
                <a:solidFill>
                  <a:schemeClr val="dk1"/>
                </a:solidFill>
                <a:latin typeface="Arial"/>
                <a:ea typeface="Arial"/>
                <a:cs typeface="Arial"/>
                <a:sym typeface="Arial"/>
              </a:rPr>
              <a:t>We need in situ instrumentation that can detect large, unpredictable carbon flux events, and trigger other nearby instruments to wake up. </a:t>
            </a:r>
            <a:endParaRPr sz="1100"/>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 sz="1800">
                <a:solidFill>
                  <a:schemeClr val="dk1"/>
                </a:solidFill>
                <a:latin typeface="Arial"/>
                <a:ea typeface="Arial"/>
                <a:cs typeface="Arial"/>
                <a:sym typeface="Arial"/>
              </a:rPr>
              <a:t>Why is it important/why should anyone care?</a:t>
            </a:r>
            <a:endParaRPr sz="1100"/>
          </a:p>
          <a:p>
            <a:pPr marL="0" marR="0" lvl="0" indent="0" algn="l" rtl="0">
              <a:spcBef>
                <a:spcPts val="0"/>
              </a:spcBef>
              <a:spcAft>
                <a:spcPts val="0"/>
              </a:spcAft>
              <a:buNone/>
            </a:pPr>
            <a:r>
              <a:rPr lang="en" sz="1800" i="1">
                <a:solidFill>
                  <a:schemeClr val="dk1"/>
                </a:solidFill>
                <a:latin typeface="Arial"/>
                <a:ea typeface="Arial"/>
                <a:cs typeface="Arial"/>
                <a:sym typeface="Arial"/>
              </a:rPr>
              <a:t>-These advancements work toward more strategic use of power-hungry autonomous instrumentation. </a:t>
            </a:r>
            <a:endParaRPr sz="1100"/>
          </a:p>
          <a:p>
            <a:pPr marL="0" marR="0" lvl="0" indent="0" algn="l" rtl="0">
              <a:spcBef>
                <a:spcPts val="0"/>
              </a:spcBef>
              <a:spcAft>
                <a:spcPts val="0"/>
              </a:spcAft>
              <a:buNone/>
            </a:pPr>
            <a:endParaRPr sz="1800">
              <a:solidFill>
                <a:schemeClr val="dk1"/>
              </a:solidFill>
              <a:latin typeface="Arial"/>
              <a:ea typeface="Arial"/>
              <a:cs typeface="Arial"/>
              <a:sym typeface="Arial"/>
            </a:endParaRPr>
          </a:p>
          <a:p>
            <a:pPr marL="0" marR="0" lvl="0" indent="0" algn="l" rtl="0">
              <a:spcBef>
                <a:spcPts val="0"/>
              </a:spcBef>
              <a:spcAft>
                <a:spcPts val="0"/>
              </a:spcAft>
              <a:buNone/>
            </a:pPr>
            <a:r>
              <a:rPr lang="en" sz="1800">
                <a:solidFill>
                  <a:schemeClr val="dk1"/>
                </a:solidFill>
                <a:latin typeface="Arial"/>
                <a:ea typeface="Arial"/>
                <a:cs typeface="Arial"/>
                <a:sym typeface="Arial"/>
              </a:rPr>
              <a:t>What are we doing about it/what’s MBARI’s unique contribution?</a:t>
            </a:r>
            <a:endParaRPr sz="1100"/>
          </a:p>
          <a:p>
            <a:pPr marL="0" marR="0" lvl="0" indent="0" algn="l" rtl="0">
              <a:spcBef>
                <a:spcPts val="0"/>
              </a:spcBef>
              <a:spcAft>
                <a:spcPts val="0"/>
              </a:spcAft>
              <a:buNone/>
            </a:pPr>
            <a:r>
              <a:rPr lang="en" sz="1800" i="1">
                <a:solidFill>
                  <a:schemeClr val="dk1"/>
                </a:solidFill>
                <a:latin typeface="Arial"/>
                <a:ea typeface="Arial"/>
                <a:cs typeface="Arial"/>
                <a:sym typeface="Arial"/>
              </a:rPr>
              <a:t>-Event response and adaptive sampling algorithms are areas that have been of interest at MBARI for a long time. </a:t>
            </a:r>
            <a:endParaRPr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7"/>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1F3864"/>
              </a:buClr>
              <a:buSzPts val="2000"/>
              <a:buFont typeface="Arial"/>
              <a:buNone/>
            </a:pPr>
            <a:r>
              <a:rPr lang="en" sz="2000" b="1">
                <a:solidFill>
                  <a:srgbClr val="1F3864"/>
                </a:solidFill>
                <a:latin typeface="Arial"/>
                <a:ea typeface="Arial"/>
                <a:cs typeface="Arial"/>
                <a:sym typeface="Arial"/>
              </a:rPr>
              <a:t>902305: Event Detection with the Sedimentation Event Sensor</a:t>
            </a:r>
            <a:endParaRPr/>
          </a:p>
        </p:txBody>
      </p:sp>
      <p:sp>
        <p:nvSpPr>
          <p:cNvPr id="143" name="Google Shape;143;p27"/>
          <p:cNvSpPr txBox="1"/>
          <p:nvPr/>
        </p:nvSpPr>
        <p:spPr>
          <a:xfrm>
            <a:off x="716885" y="1010768"/>
            <a:ext cx="7449300" cy="4099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800">
                <a:solidFill>
                  <a:schemeClr val="dk1"/>
                </a:solidFill>
                <a:latin typeface="Arial"/>
                <a:ea typeface="Arial"/>
                <a:cs typeface="Arial"/>
                <a:sym typeface="Arial"/>
              </a:rPr>
              <a:t>What are your project plans for next year (2024)?</a:t>
            </a:r>
            <a:endParaRPr sz="1100"/>
          </a:p>
          <a:p>
            <a:pPr marL="0" marR="0" lvl="0" indent="0" algn="l" rtl="0">
              <a:spcBef>
                <a:spcPts val="500"/>
              </a:spcBef>
              <a:spcAft>
                <a:spcPts val="0"/>
              </a:spcAft>
              <a:buNone/>
            </a:pPr>
            <a:r>
              <a:rPr lang="en" sz="1800">
                <a:solidFill>
                  <a:schemeClr val="dk1"/>
                </a:solidFill>
                <a:latin typeface="Arial"/>
                <a:ea typeface="Arial"/>
                <a:cs typeface="Arial"/>
                <a:sym typeface="Arial"/>
              </a:rPr>
              <a:t> </a:t>
            </a:r>
            <a:endParaRPr sz="1800" i="1">
              <a:solidFill>
                <a:schemeClr val="dk1"/>
              </a:solidFill>
              <a:latin typeface="Arial"/>
              <a:ea typeface="Arial"/>
              <a:cs typeface="Arial"/>
              <a:sym typeface="Arial"/>
            </a:endParaRPr>
          </a:p>
          <a:p>
            <a:pPr marL="254000" marR="0" lvl="0" indent="-254000" algn="l" rtl="0">
              <a:spcBef>
                <a:spcPts val="900"/>
              </a:spcBef>
              <a:spcAft>
                <a:spcPts val="0"/>
              </a:spcAft>
              <a:buClr>
                <a:schemeClr val="dk1"/>
              </a:buClr>
              <a:buSzPts val="1800"/>
              <a:buFont typeface="Arial"/>
              <a:buChar char="-"/>
            </a:pPr>
            <a:r>
              <a:rPr lang="en" sz="1800" i="1">
                <a:solidFill>
                  <a:schemeClr val="dk1"/>
                </a:solidFill>
                <a:latin typeface="Arial"/>
                <a:ea typeface="Arial"/>
                <a:cs typeface="Arial"/>
                <a:sym typeface="Arial"/>
              </a:rPr>
              <a:t>Develop and test in-situ real-time image analysis, event-detection algorithms, and remote instrument triggering protocols.</a:t>
            </a:r>
            <a:endParaRPr sz="1100"/>
          </a:p>
          <a:p>
            <a:pPr marL="254000" marR="0" lvl="0" indent="-139700" algn="l" rtl="0">
              <a:spcBef>
                <a:spcPts val="900"/>
              </a:spcBef>
              <a:spcAft>
                <a:spcPts val="0"/>
              </a:spcAft>
              <a:buClr>
                <a:schemeClr val="dk1"/>
              </a:buClr>
              <a:buSzPts val="1800"/>
              <a:buFont typeface="Calibri"/>
              <a:buNone/>
            </a:pPr>
            <a:endParaRPr sz="1800" i="1">
              <a:solidFill>
                <a:schemeClr val="dk1"/>
              </a:solidFill>
              <a:latin typeface="Arial"/>
              <a:ea typeface="Arial"/>
              <a:cs typeface="Arial"/>
              <a:sym typeface="Arial"/>
            </a:endParaRPr>
          </a:p>
          <a:p>
            <a:pPr marL="0" marR="0" lvl="0" indent="0" algn="l" rtl="0">
              <a:spcBef>
                <a:spcPts val="900"/>
              </a:spcBef>
              <a:spcAft>
                <a:spcPts val="0"/>
              </a:spcAft>
              <a:buNone/>
            </a:pPr>
            <a:r>
              <a:rPr lang="en" sz="1800" i="1">
                <a:solidFill>
                  <a:schemeClr val="dk1"/>
                </a:solidFill>
                <a:latin typeface="Arial"/>
                <a:ea typeface="Arial"/>
                <a:cs typeface="Arial"/>
                <a:sym typeface="Arial"/>
              </a:rPr>
              <a:t>- Modify an existing McLane sediment trap and upgrade SES electronics for remote triggering.</a:t>
            </a:r>
            <a:endParaRPr sz="1100"/>
          </a:p>
          <a:p>
            <a:pPr marL="0" marR="0" lvl="0" indent="0" algn="l" rtl="0">
              <a:spcBef>
                <a:spcPts val="900"/>
              </a:spcBef>
              <a:spcAft>
                <a:spcPts val="0"/>
              </a:spcAft>
              <a:buNone/>
            </a:pPr>
            <a:endParaRPr sz="1800" i="1">
              <a:solidFill>
                <a:schemeClr val="dk1"/>
              </a:solidFill>
              <a:latin typeface="Arial"/>
              <a:ea typeface="Arial"/>
              <a:cs typeface="Arial"/>
              <a:sym typeface="Arial"/>
            </a:endParaRPr>
          </a:p>
          <a:p>
            <a:pPr marL="0" marR="0" lvl="0" indent="0" algn="l" rtl="0">
              <a:spcBef>
                <a:spcPts val="900"/>
              </a:spcBef>
              <a:spcAft>
                <a:spcPts val="0"/>
              </a:spcAft>
              <a:buNone/>
            </a:pPr>
            <a:r>
              <a:rPr lang="en" sz="1800" i="1">
                <a:solidFill>
                  <a:schemeClr val="dk1"/>
                </a:solidFill>
                <a:latin typeface="Arial"/>
                <a:ea typeface="Arial"/>
                <a:cs typeface="Arial"/>
                <a:sym typeface="Arial"/>
              </a:rPr>
              <a:t>- Co-deploy SES (plugged into MARS) with autonomous modified conventional trap to test algorithm in real-world conditions.</a:t>
            </a:r>
            <a:endParaRPr sz="1100"/>
          </a:p>
          <a:p>
            <a:pPr marL="0" marR="0" lvl="0" indent="0" algn="l" rtl="0">
              <a:spcBef>
                <a:spcPts val="500"/>
              </a:spcBef>
              <a:spcAft>
                <a:spcPts val="0"/>
              </a:spcAft>
              <a:buNone/>
            </a:pPr>
            <a:endParaRPr sz="1800" i="1">
              <a:solidFill>
                <a:schemeClr val="dk1"/>
              </a:solidFill>
              <a:latin typeface="Arial"/>
              <a:ea typeface="Arial"/>
              <a:cs typeface="Arial"/>
              <a:sym typeface="Arial"/>
            </a:endParaRPr>
          </a:p>
          <a:p>
            <a:pPr marL="0" marR="0" lvl="0" indent="0" algn="l" rtl="0">
              <a:spcBef>
                <a:spcPts val="0"/>
              </a:spcBef>
              <a:spcAft>
                <a:spcPts val="0"/>
              </a:spcAft>
              <a:buClr>
                <a:schemeClr val="dk1"/>
              </a:buClr>
              <a:buSzPts val="1800"/>
              <a:buFont typeface="Calibri"/>
              <a:buNone/>
            </a:pPr>
            <a:endParaRPr sz="1800" i="1">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8"/>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1F3864"/>
              </a:buClr>
              <a:buSzPts val="2000"/>
              <a:buFont typeface="Arial"/>
              <a:buNone/>
            </a:pPr>
            <a:r>
              <a:rPr lang="en" sz="2000" b="1">
                <a:solidFill>
                  <a:srgbClr val="1F3864"/>
                </a:solidFill>
                <a:latin typeface="Arial"/>
                <a:ea typeface="Arial"/>
                <a:cs typeface="Arial"/>
                <a:sym typeface="Arial"/>
              </a:rPr>
              <a:t>902305: Event Detection using the Sedimentation Event Sensor</a:t>
            </a:r>
            <a:endParaRPr/>
          </a:p>
        </p:txBody>
      </p:sp>
      <p:pic>
        <p:nvPicPr>
          <p:cNvPr id="150" name="Google Shape;150;p28"/>
          <p:cNvPicPr preferRelativeResize="0"/>
          <p:nvPr/>
        </p:nvPicPr>
        <p:blipFill rotWithShape="1">
          <a:blip r:embed="rId3">
            <a:alphaModFix/>
          </a:blip>
          <a:srcRect b="48513"/>
          <a:stretch/>
        </p:blipFill>
        <p:spPr>
          <a:xfrm>
            <a:off x="1580047" y="3311893"/>
            <a:ext cx="7563953" cy="1557764"/>
          </a:xfrm>
          <a:prstGeom prst="rect">
            <a:avLst/>
          </a:prstGeom>
          <a:noFill/>
          <a:ln>
            <a:noFill/>
          </a:ln>
        </p:spPr>
      </p:pic>
      <p:pic>
        <p:nvPicPr>
          <p:cNvPr id="151" name="Google Shape;151;p28"/>
          <p:cNvPicPr preferRelativeResize="0"/>
          <p:nvPr/>
        </p:nvPicPr>
        <p:blipFill rotWithShape="1">
          <a:blip r:embed="rId4">
            <a:alphaModFix/>
          </a:blip>
          <a:srcRect l="6075" t="3301" r="19636" b="7194"/>
          <a:stretch/>
        </p:blipFill>
        <p:spPr>
          <a:xfrm>
            <a:off x="4458534" y="1196982"/>
            <a:ext cx="1887781" cy="1904636"/>
          </a:xfrm>
          <a:prstGeom prst="ellipse">
            <a:avLst/>
          </a:prstGeom>
          <a:noFill/>
          <a:ln>
            <a:noFill/>
          </a:ln>
        </p:spPr>
      </p:pic>
      <p:pic>
        <p:nvPicPr>
          <p:cNvPr id="152" name="Google Shape;152;p28"/>
          <p:cNvPicPr preferRelativeResize="0"/>
          <p:nvPr/>
        </p:nvPicPr>
        <p:blipFill rotWithShape="1">
          <a:blip r:embed="rId5">
            <a:alphaModFix/>
          </a:blip>
          <a:srcRect/>
          <a:stretch/>
        </p:blipFill>
        <p:spPr>
          <a:xfrm flipH="1">
            <a:off x="75019" y="1140736"/>
            <a:ext cx="1715519" cy="3728921"/>
          </a:xfrm>
          <a:prstGeom prst="rect">
            <a:avLst/>
          </a:prstGeom>
          <a:noFill/>
          <a:ln>
            <a:noFill/>
          </a:ln>
        </p:spPr>
      </p:pic>
      <p:pic>
        <p:nvPicPr>
          <p:cNvPr id="153" name="Google Shape;153;p28"/>
          <p:cNvPicPr preferRelativeResize="0"/>
          <p:nvPr/>
        </p:nvPicPr>
        <p:blipFill rotWithShape="1">
          <a:blip r:embed="rId6">
            <a:alphaModFix/>
          </a:blip>
          <a:srcRect l="5742" t="3301" r="19746" b="7986"/>
          <a:stretch/>
        </p:blipFill>
        <p:spPr>
          <a:xfrm>
            <a:off x="6866458" y="1261622"/>
            <a:ext cx="1887782" cy="1882180"/>
          </a:xfrm>
          <a:prstGeom prst="ellipse">
            <a:avLst/>
          </a:prstGeom>
          <a:noFill/>
          <a:ln>
            <a:noFill/>
          </a:ln>
        </p:spPr>
      </p:pic>
      <p:pic>
        <p:nvPicPr>
          <p:cNvPr id="154" name="Google Shape;154;p28"/>
          <p:cNvPicPr preferRelativeResize="0"/>
          <p:nvPr/>
        </p:nvPicPr>
        <p:blipFill rotWithShape="1">
          <a:blip r:embed="rId7">
            <a:alphaModFix/>
          </a:blip>
          <a:srcRect l="5520" t="3432" r="19745" b="7457"/>
          <a:stretch/>
        </p:blipFill>
        <p:spPr>
          <a:xfrm>
            <a:off x="2050610" y="1260218"/>
            <a:ext cx="1887781" cy="1884989"/>
          </a:xfrm>
          <a:prstGeom prst="ellipse">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278</Words>
  <Application>Microsoft Office PowerPoint</Application>
  <PresentationFormat>On-screen Show (16:9)</PresentationFormat>
  <Paragraphs>22</Paragraphs>
  <Slides>3</Slides>
  <Notes>3</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3</vt:i4>
      </vt:variant>
    </vt:vector>
  </HeadingPairs>
  <TitlesOfParts>
    <vt:vector size="7" baseType="lpstr">
      <vt:lpstr>Arial</vt:lpstr>
      <vt:lpstr>Calibri</vt:lpstr>
      <vt:lpstr>Simple Light</vt:lpstr>
      <vt:lpstr>Office Theme</vt:lpstr>
      <vt:lpstr>902305: Event Detection with the Sedimentation Event Sensor</vt:lpstr>
      <vt:lpstr>902305: Event Detection with the Sedimentation Event Sensor</vt:lpstr>
      <vt:lpstr>902305: Event Detection using the Sedimentation Event Sensor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902305: Event Detection with the Sedimentation Event Sensor</dc:title>
  <dc:creator>Christine Huffard</dc:creator>
  <cp:lastModifiedBy>reviewer</cp:lastModifiedBy>
  <cp:revision>1</cp:revision>
  <dcterms:modified xsi:type="dcterms:W3CDTF">2023-10-09T15:21:03Z</dcterms:modified>
</cp:coreProperties>
</file>