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710" r:id="rId2"/>
    <p:sldId id="257" r:id="rId3"/>
    <p:sldId id="70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2745" autoAdjust="0"/>
  </p:normalViewPr>
  <p:slideViewPr>
    <p:cSldViewPr snapToGrid="0" snapToObjects="1">
      <p:cViewPr>
        <p:scale>
          <a:sx n="110" d="100"/>
          <a:sy n="110" d="100"/>
        </p:scale>
        <p:origin x="4308"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88afe14422_1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288afe14422_1_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g288afe14422_1_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dots and SES images in red show the trigger points using onboard image analysis.  The image in the middle shows a more typical lower-flux image. The red line shows the 150 hour rolling average. The first trigger fires just before an several-day-long increase in flux. The second point fired correctly according to the criterial we outlined, but clearly we need to do some refining here, since it the event it alerted us to was very fleeting. </a:t>
            </a:r>
          </a:p>
        </p:txBody>
      </p:sp>
      <p:sp>
        <p:nvSpPr>
          <p:cNvPr id="4" name="Slide Number Placeholder 3"/>
          <p:cNvSpPr>
            <a:spLocks noGrp="1"/>
          </p:cNvSpPr>
          <p:nvPr>
            <p:ph type="sldNum" sz="quarter" idx="5"/>
          </p:nvPr>
        </p:nvSpPr>
        <p:spPr/>
        <p:txBody>
          <a:bodyPr/>
          <a:lstStyle/>
          <a:p>
            <a:fld id="{AC3D73A8-64CC-4E41-885D-56FF3DA44E7B}" type="slidenum">
              <a:rPr lang="en-US" smtClean="0"/>
              <a:t>3</a:t>
            </a:fld>
            <a:endParaRPr lang="en-US"/>
          </a:p>
        </p:txBody>
      </p:sp>
    </p:spTree>
    <p:extLst>
      <p:ext uri="{BB962C8B-B14F-4D97-AF65-F5344CB8AC3E}">
        <p14:creationId xmlns:p14="http://schemas.microsoft.com/office/powerpoint/2010/main" val="336161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wo Content">
  <p:cSld name="2_Two Conten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 name="Google Shape;58;p14"/>
          <p:cNvSpPr txBox="1">
            <a:spLocks noGrp="1"/>
          </p:cNvSpPr>
          <p:nvPr>
            <p:ph type="body" idx="1"/>
          </p:nvPr>
        </p:nvSpPr>
        <p:spPr>
          <a:xfrm>
            <a:off x="838200" y="1253330"/>
            <a:ext cx="5181600" cy="4562253"/>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9" name="Google Shape;59;p14"/>
          <p:cNvSpPr txBox="1">
            <a:spLocks noGrp="1"/>
          </p:cNvSpPr>
          <p:nvPr>
            <p:ph type="body" idx="2"/>
          </p:nvPr>
        </p:nvSpPr>
        <p:spPr>
          <a:xfrm>
            <a:off x="6172200" y="1253331"/>
            <a:ext cx="5181600" cy="4562252"/>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0" name="Google Shape;60;p14"/>
          <p:cNvSpPr txBox="1">
            <a:spLocks noGrp="1"/>
          </p:cNvSpPr>
          <p:nvPr>
            <p:ph type="subTitle" idx="3"/>
          </p:nvPr>
        </p:nvSpPr>
        <p:spPr>
          <a:xfrm>
            <a:off x="838200" y="6071616"/>
            <a:ext cx="10515600" cy="347472"/>
          </a:xfrm>
          <a:prstGeom prst="rect">
            <a:avLst/>
          </a:prstGeom>
          <a:noFill/>
          <a:ln>
            <a:noFill/>
          </a:ln>
        </p:spPr>
        <p:txBody>
          <a:bodyPr spcFirstLastPara="1" wrap="square" lIns="68575" tIns="34275" rIns="68575" bIns="34275" anchor="t" anchorCtr="0">
            <a:noAutofit/>
          </a:bodyPr>
          <a:lstStyle>
            <a:lvl1pPr lvl="0" algn="ctr">
              <a:lnSpc>
                <a:spcPct val="90000"/>
              </a:lnSpc>
              <a:spcBef>
                <a:spcPts val="1067"/>
              </a:spcBef>
              <a:spcAft>
                <a:spcPts val="0"/>
              </a:spcAft>
              <a:buClr>
                <a:schemeClr val="dk1"/>
              </a:buClr>
              <a:buSzPts val="1400"/>
              <a:buNone/>
              <a:defRPr sz="1867"/>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Tree>
    <p:extLst>
      <p:ext uri="{BB962C8B-B14F-4D97-AF65-F5344CB8AC3E}">
        <p14:creationId xmlns:p14="http://schemas.microsoft.com/office/powerpoint/2010/main" val="3597437662"/>
      </p:ext>
    </p:extLst>
  </p:cSld>
  <p:clrMapOvr>
    <a:masterClrMapping/>
  </p:clrMapOvr>
  <p:extLst>
    <p:ext uri="{DCECCB84-F9BA-43D5-87BE-67443E8EF086}">
      <p15:sldGuideLst xmlns:p15="http://schemas.microsoft.com/office/powerpoint/2012/main">
        <p15:guide id="1" orient="horz" pos="1602">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 sz="2600" b="1" dirty="0">
                <a:solidFill>
                  <a:srgbClr val="1F3864"/>
                </a:solidFill>
                <a:latin typeface="Arial"/>
                <a:ea typeface="Arial"/>
                <a:cs typeface="Arial"/>
                <a:sym typeface="Arial"/>
              </a:rPr>
              <a:t>902305: Event Detection with the Sedimentation Event Sensor</a:t>
            </a:r>
            <a:endParaRPr lang="en-US" sz="2600" b="1" dirty="0">
              <a:solidFill>
                <a:schemeClr val="accent1">
                  <a:lumMod val="50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526297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What’s the fundamental problem, question, or issue you are addressing? </a:t>
            </a:r>
          </a:p>
          <a:p>
            <a:pPr marL="0" marR="0" lvl="0" indent="-114300" algn="l" rtl="0">
              <a:spcBef>
                <a:spcPts val="0"/>
              </a:spcBef>
              <a:spcAft>
                <a:spcPts val="0"/>
              </a:spcAft>
              <a:buClr>
                <a:schemeClr val="dk1"/>
              </a:buClr>
              <a:buSzPts val="1800"/>
              <a:buFont typeface="Arial"/>
              <a:buChar char="-"/>
            </a:pPr>
            <a:r>
              <a:rPr lang="en-US" sz="2400" i="1" dirty="0">
                <a:latin typeface="Arial" panose="020B0604020202020204" pitchFamily="34" charset="0"/>
                <a:cs typeface="Arial" panose="020B0604020202020204" pitchFamily="34" charset="0"/>
              </a:rPr>
              <a:t> </a:t>
            </a:r>
            <a:r>
              <a:rPr lang="en-US" sz="2400" i="1" dirty="0">
                <a:solidFill>
                  <a:schemeClr val="dk1"/>
                </a:solidFill>
                <a:latin typeface="Arial"/>
                <a:ea typeface="Arial"/>
                <a:cs typeface="Arial"/>
                <a:sym typeface="Arial"/>
              </a:rPr>
              <a:t>We need in situ instrumentation that can detect large, unpredictable carbon flux events, and trigger other nearby instruments to wake up. </a:t>
            </a:r>
            <a:endParaRPr lang="en-US" sz="1400" dirty="0"/>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Why is it important/why should anyone care?</a:t>
            </a:r>
          </a:p>
          <a:p>
            <a:pPr marL="0" marR="0" lvl="0" indent="0" algn="l" rtl="0">
              <a:spcBef>
                <a:spcPts val="0"/>
              </a:spcBef>
              <a:spcAft>
                <a:spcPts val="0"/>
              </a:spcAft>
              <a:buNone/>
            </a:pPr>
            <a:r>
              <a:rPr lang="en-US" sz="2400" i="1" dirty="0">
                <a:solidFill>
                  <a:schemeClr val="dk1"/>
                </a:solidFill>
                <a:latin typeface="Arial"/>
                <a:ea typeface="Arial"/>
                <a:cs typeface="Arial"/>
                <a:sym typeface="Arial"/>
              </a:rPr>
              <a:t>-These advancements work toward more strategic use of power-hungry autonomous instrumentation. </a:t>
            </a:r>
            <a:endParaRPr lang="en-US" sz="1400" dirty="0"/>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What are we doing about it/what’s MBARI’s unique contribution?</a:t>
            </a:r>
          </a:p>
          <a:p>
            <a:pPr marL="0" marR="0" lvl="0" indent="0" algn="l" rtl="0">
              <a:spcBef>
                <a:spcPts val="0"/>
              </a:spcBef>
              <a:spcAft>
                <a:spcPts val="0"/>
              </a:spcAft>
              <a:buNone/>
            </a:pPr>
            <a:r>
              <a:rPr lang="en-US" sz="2400" i="1" dirty="0">
                <a:solidFill>
                  <a:schemeClr val="dk1"/>
                </a:solidFill>
                <a:latin typeface="Arial"/>
                <a:ea typeface="Arial"/>
                <a:cs typeface="Arial"/>
                <a:sym typeface="Arial"/>
              </a:rPr>
              <a:t>- In 2024 we successfully tested new adaptive sampling algorithms at sea! </a:t>
            </a:r>
          </a:p>
          <a:p>
            <a:pPr marL="0" marR="0" lvl="0" indent="0" algn="l" rtl="0">
              <a:spcBef>
                <a:spcPts val="0"/>
              </a:spcBef>
              <a:spcAft>
                <a:spcPts val="0"/>
              </a:spcAft>
              <a:buNone/>
            </a:pPr>
            <a:r>
              <a:rPr lang="en-US" sz="2400" i="1" dirty="0">
                <a:solidFill>
                  <a:schemeClr val="dk1"/>
                </a:solidFill>
                <a:latin typeface="Arial"/>
                <a:ea typeface="Arial"/>
                <a:cs typeface="Arial"/>
                <a:sym typeface="Arial"/>
              </a:rPr>
              <a:t>-MBARI has been interested in these developments for a long time. </a:t>
            </a:r>
            <a:endParaRPr lang="en-US" sz="1400" dirty="0"/>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543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7"/>
          <p:cNvSpPr txBox="1">
            <a:spLocks noGrp="1"/>
          </p:cNvSpPr>
          <p:nvPr>
            <p:ph type="title"/>
          </p:nvPr>
        </p:nvSpPr>
        <p:spPr>
          <a:xfrm>
            <a:off x="838200" y="365125"/>
            <a:ext cx="10515600" cy="1325563"/>
          </a:xfrm>
          <a:prstGeom prst="rect">
            <a:avLst/>
          </a:prstGeom>
          <a:noFill/>
          <a:ln>
            <a:noFill/>
          </a:ln>
        </p:spPr>
        <p:txBody>
          <a:bodyPr spcFirstLastPara="1" vert="horz" wrap="square" lIns="91433" tIns="45700" rIns="91433" bIns="45700" rtlCol="0" anchor="ctr" anchorCtr="0">
            <a:noAutofit/>
          </a:bodyPr>
          <a:lstStyle/>
          <a:p>
            <a:pPr>
              <a:buClr>
                <a:srgbClr val="1F3864"/>
              </a:buClr>
              <a:buSzPts val="2000"/>
            </a:pPr>
            <a:r>
              <a:rPr lang="en" sz="2667" b="1" dirty="0">
                <a:solidFill>
                  <a:srgbClr val="1F3864"/>
                </a:solidFill>
                <a:latin typeface="Arial"/>
                <a:ea typeface="Arial"/>
                <a:cs typeface="Arial"/>
                <a:sym typeface="Arial"/>
              </a:rPr>
              <a:t>902305: Event Detection with the Sedimentation Event Sensor</a:t>
            </a:r>
            <a:endParaRPr dirty="0"/>
          </a:p>
        </p:txBody>
      </p:sp>
      <p:sp>
        <p:nvSpPr>
          <p:cNvPr id="143" name="Google Shape;143;p27"/>
          <p:cNvSpPr txBox="1"/>
          <p:nvPr/>
        </p:nvSpPr>
        <p:spPr>
          <a:xfrm>
            <a:off x="955847" y="1347691"/>
            <a:ext cx="9932400" cy="5383485"/>
          </a:xfrm>
          <a:prstGeom prst="rect">
            <a:avLst/>
          </a:prstGeom>
          <a:noFill/>
          <a:ln>
            <a:noFill/>
          </a:ln>
        </p:spPr>
        <p:txBody>
          <a:bodyPr spcFirstLastPara="1" wrap="square" lIns="91433" tIns="45700" rIns="91433" bIns="45700" anchor="t" anchorCtr="0">
            <a:spAutoFit/>
          </a:bodyPr>
          <a:lstStyle/>
          <a:p>
            <a:r>
              <a:rPr lang="en" sz="2400" dirty="0">
                <a:solidFill>
                  <a:schemeClr val="dk1"/>
                </a:solidFill>
                <a:latin typeface="Arial"/>
                <a:ea typeface="Arial"/>
                <a:cs typeface="Arial"/>
                <a:sym typeface="Arial"/>
              </a:rPr>
              <a:t>What are your project plans for next year (2025)?</a:t>
            </a:r>
            <a:endParaRPr lang="en-US" sz="2400" i="1" dirty="0">
              <a:solidFill>
                <a:schemeClr val="dk1"/>
              </a:solidFill>
              <a:latin typeface="Arial"/>
              <a:ea typeface="Arial"/>
              <a:cs typeface="Arial"/>
              <a:sym typeface="Arial"/>
            </a:endParaRPr>
          </a:p>
          <a:p>
            <a:pPr marL="338658" indent="-338658">
              <a:spcBef>
                <a:spcPts val="1200"/>
              </a:spcBef>
              <a:buClr>
                <a:schemeClr val="dk1"/>
              </a:buClr>
              <a:buSzPts val="1800"/>
              <a:buFont typeface="Arial"/>
              <a:buChar char="-"/>
            </a:pPr>
            <a:r>
              <a:rPr lang="en-US" sz="2400" i="1" dirty="0">
                <a:solidFill>
                  <a:schemeClr val="dk1"/>
                </a:solidFill>
                <a:latin typeface="Arial"/>
                <a:cs typeface="Arial"/>
                <a:sym typeface="Arial"/>
              </a:rPr>
              <a:t>Test and evaluate the performance of event-detection algorithm under winter (low flux) conditions</a:t>
            </a:r>
          </a:p>
          <a:p>
            <a:pPr>
              <a:spcBef>
                <a:spcPts val="1200"/>
              </a:spcBef>
            </a:pPr>
            <a:r>
              <a:rPr lang="en-US" sz="2400" i="1" dirty="0">
                <a:solidFill>
                  <a:schemeClr val="dk1"/>
                </a:solidFill>
                <a:latin typeface="Arial"/>
                <a:cs typeface="Arial"/>
                <a:sym typeface="Arial"/>
              </a:rPr>
              <a:t>-   Calibrate SES carbon estimates to McLane </a:t>
            </a:r>
            <a:r>
              <a:rPr lang="en-US" sz="2400" i="1">
                <a:solidFill>
                  <a:schemeClr val="dk1"/>
                </a:solidFill>
                <a:latin typeface="Arial"/>
                <a:cs typeface="Arial"/>
                <a:sym typeface="Arial"/>
              </a:rPr>
              <a:t>trap measures</a:t>
            </a:r>
            <a:endParaRPr lang="en-US" sz="2400" i="1" dirty="0">
              <a:solidFill>
                <a:schemeClr val="dk1"/>
              </a:solidFill>
              <a:latin typeface="Arial"/>
              <a:cs typeface="Arial"/>
              <a:sym typeface="Arial"/>
            </a:endParaRPr>
          </a:p>
          <a:p>
            <a:pPr marL="342900" indent="-342900">
              <a:spcBef>
                <a:spcPts val="1200"/>
              </a:spcBef>
              <a:buFontTx/>
              <a:buChar char="-"/>
            </a:pPr>
            <a:r>
              <a:rPr lang="en-US" sz="2400" i="1" dirty="0">
                <a:solidFill>
                  <a:schemeClr val="dk1"/>
                </a:solidFill>
                <a:latin typeface="Arial"/>
                <a:cs typeface="Arial"/>
                <a:sym typeface="Arial"/>
              </a:rPr>
              <a:t>Compare particle types and modeled carbon flux as detected by the SES to zooplankton communities detected by the echosounder, and bottom-water conditions (pH, oxygen concentration);</a:t>
            </a:r>
          </a:p>
          <a:p>
            <a:pPr marL="342900" indent="-342900">
              <a:spcBef>
                <a:spcPts val="1200"/>
              </a:spcBef>
              <a:buFontTx/>
              <a:buChar char="-"/>
            </a:pPr>
            <a:r>
              <a:rPr lang="en-US" sz="2400" i="1" dirty="0">
                <a:solidFill>
                  <a:schemeClr val="dk1"/>
                </a:solidFill>
                <a:latin typeface="Arial"/>
                <a:cs typeface="Arial"/>
              </a:rPr>
              <a:t>Write short paper about algorithm development and system performance (aim for IEEE).</a:t>
            </a:r>
          </a:p>
          <a:p>
            <a:pPr>
              <a:spcBef>
                <a:spcPts val="1200"/>
              </a:spcBef>
            </a:pPr>
            <a:endParaRPr lang="en-US" sz="2400" i="1" dirty="0">
              <a:solidFill>
                <a:schemeClr val="dk1"/>
              </a:solidFill>
              <a:latin typeface="Arial"/>
              <a:cs typeface="Arial"/>
              <a:sym typeface="Arial"/>
            </a:endParaRPr>
          </a:p>
          <a:p>
            <a:pPr>
              <a:spcBef>
                <a:spcPts val="667"/>
              </a:spcBef>
            </a:pPr>
            <a:endParaRPr lang="en-US" sz="2400" i="1" dirty="0">
              <a:solidFill>
                <a:schemeClr val="dk1"/>
              </a:solidFill>
              <a:latin typeface="Arial"/>
              <a:cs typeface="Arial"/>
              <a:sym typeface="Arial"/>
            </a:endParaRPr>
          </a:p>
          <a:p>
            <a:pPr>
              <a:buClr>
                <a:schemeClr val="dk1"/>
              </a:buClr>
              <a:buSzPts val="1800"/>
            </a:pPr>
            <a:endParaRPr lang="en-US" sz="2400" i="1" dirty="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65125"/>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902305: Event Detection with the Sedimentation Event Sensor</a:t>
            </a:r>
          </a:p>
        </p:txBody>
      </p:sp>
      <p:pic>
        <p:nvPicPr>
          <p:cNvPr id="5" name="Google Shape;152;p28">
            <a:extLst>
              <a:ext uri="{FF2B5EF4-FFF2-40B4-BE49-F238E27FC236}">
                <a16:creationId xmlns:a16="http://schemas.microsoft.com/office/drawing/2014/main" id="{03F213DE-4B24-4AA8-B398-92DBACA6B0F0}"/>
              </a:ext>
            </a:extLst>
          </p:cNvPr>
          <p:cNvPicPr preferRelativeResize="0"/>
          <p:nvPr/>
        </p:nvPicPr>
        <p:blipFill rotWithShape="1">
          <a:blip r:embed="rId3">
            <a:alphaModFix/>
          </a:blip>
          <a:srcRect/>
          <a:stretch/>
        </p:blipFill>
        <p:spPr>
          <a:xfrm flipH="1">
            <a:off x="212177" y="1624385"/>
            <a:ext cx="2268472" cy="4930841"/>
          </a:xfrm>
          <a:prstGeom prst="rect">
            <a:avLst/>
          </a:prstGeom>
          <a:noFill/>
          <a:ln>
            <a:noFill/>
          </a:ln>
        </p:spPr>
      </p:pic>
      <p:pic>
        <p:nvPicPr>
          <p:cNvPr id="7" name="Picture 6">
            <a:extLst>
              <a:ext uri="{FF2B5EF4-FFF2-40B4-BE49-F238E27FC236}">
                <a16:creationId xmlns:a16="http://schemas.microsoft.com/office/drawing/2014/main" id="{0B7F1633-9D52-41DC-AE71-6F985AE8A74B}"/>
              </a:ext>
            </a:extLst>
          </p:cNvPr>
          <p:cNvPicPr>
            <a:picLocks noChangeAspect="1"/>
          </p:cNvPicPr>
          <p:nvPr/>
        </p:nvPicPr>
        <p:blipFill rotWithShape="1">
          <a:blip r:embed="rId4"/>
          <a:srcRect b="67358"/>
          <a:stretch/>
        </p:blipFill>
        <p:spPr>
          <a:xfrm>
            <a:off x="2953562" y="3546248"/>
            <a:ext cx="8400238" cy="2717075"/>
          </a:xfrm>
          <a:prstGeom prst="rect">
            <a:avLst/>
          </a:prstGeom>
        </p:spPr>
      </p:pic>
      <p:pic>
        <p:nvPicPr>
          <p:cNvPr id="9" name="Picture 8">
            <a:extLst>
              <a:ext uri="{FF2B5EF4-FFF2-40B4-BE49-F238E27FC236}">
                <a16:creationId xmlns:a16="http://schemas.microsoft.com/office/drawing/2014/main" id="{0E5D30C5-1E97-4EBC-9AB2-E5DFBF14B8E7}"/>
              </a:ext>
            </a:extLst>
          </p:cNvPr>
          <p:cNvPicPr>
            <a:picLocks noChangeAspect="1"/>
          </p:cNvPicPr>
          <p:nvPr/>
        </p:nvPicPr>
        <p:blipFill>
          <a:blip r:embed="rId5"/>
          <a:stretch>
            <a:fillRect/>
          </a:stretch>
        </p:blipFill>
        <p:spPr>
          <a:xfrm>
            <a:off x="3333095" y="1572336"/>
            <a:ext cx="2013968" cy="1686533"/>
          </a:xfrm>
          <a:prstGeom prst="rect">
            <a:avLst/>
          </a:prstGeom>
          <a:ln w="19050">
            <a:solidFill>
              <a:srgbClr val="FF0000"/>
            </a:solidFill>
          </a:ln>
        </p:spPr>
      </p:pic>
      <p:pic>
        <p:nvPicPr>
          <p:cNvPr id="11" name="Picture 10">
            <a:extLst>
              <a:ext uri="{FF2B5EF4-FFF2-40B4-BE49-F238E27FC236}">
                <a16:creationId xmlns:a16="http://schemas.microsoft.com/office/drawing/2014/main" id="{E5DD5AD4-625A-49F0-964A-46ADA1B47131}"/>
              </a:ext>
            </a:extLst>
          </p:cNvPr>
          <p:cNvPicPr>
            <a:picLocks noChangeAspect="1"/>
          </p:cNvPicPr>
          <p:nvPr/>
        </p:nvPicPr>
        <p:blipFill>
          <a:blip r:embed="rId6"/>
          <a:stretch>
            <a:fillRect/>
          </a:stretch>
        </p:blipFill>
        <p:spPr>
          <a:xfrm>
            <a:off x="8786948" y="1572336"/>
            <a:ext cx="2013968" cy="1686533"/>
          </a:xfrm>
          <a:prstGeom prst="rect">
            <a:avLst/>
          </a:prstGeom>
          <a:ln w="19050">
            <a:solidFill>
              <a:srgbClr val="FF0000"/>
            </a:solidFill>
          </a:ln>
        </p:spPr>
      </p:pic>
      <p:cxnSp>
        <p:nvCxnSpPr>
          <p:cNvPr id="13" name="Straight Arrow Connector 12">
            <a:extLst>
              <a:ext uri="{FF2B5EF4-FFF2-40B4-BE49-F238E27FC236}">
                <a16:creationId xmlns:a16="http://schemas.microsoft.com/office/drawing/2014/main" id="{FF249ED4-9E74-4385-9FEB-D14AB2DBF19F}"/>
              </a:ext>
            </a:extLst>
          </p:cNvPr>
          <p:cNvCxnSpPr/>
          <p:nvPr/>
        </p:nvCxnSpPr>
        <p:spPr>
          <a:xfrm>
            <a:off x="3892731" y="3279690"/>
            <a:ext cx="470263" cy="5607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6798AD5-BE5B-436A-923C-810BADB2C9E6}"/>
              </a:ext>
            </a:extLst>
          </p:cNvPr>
          <p:cNvCxnSpPr>
            <a:cxnSpLocks/>
          </p:cNvCxnSpPr>
          <p:nvPr/>
        </p:nvCxnSpPr>
        <p:spPr>
          <a:xfrm>
            <a:off x="9348651" y="3279690"/>
            <a:ext cx="361406" cy="43097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D2D753A-3373-48C8-B0ED-F7082FCD2A97}"/>
              </a:ext>
            </a:extLst>
          </p:cNvPr>
          <p:cNvCxnSpPr>
            <a:cxnSpLocks/>
          </p:cNvCxnSpPr>
          <p:nvPr/>
        </p:nvCxnSpPr>
        <p:spPr>
          <a:xfrm>
            <a:off x="6844939" y="3109558"/>
            <a:ext cx="69667" cy="217610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6423F45C-66CF-47DB-9858-7A3374D78D53}"/>
              </a:ext>
            </a:extLst>
          </p:cNvPr>
          <p:cNvPicPr>
            <a:picLocks noChangeAspect="1"/>
          </p:cNvPicPr>
          <p:nvPr/>
        </p:nvPicPr>
        <p:blipFill>
          <a:blip r:embed="rId7"/>
          <a:stretch>
            <a:fillRect/>
          </a:stretch>
        </p:blipFill>
        <p:spPr>
          <a:xfrm>
            <a:off x="5990349" y="1572335"/>
            <a:ext cx="2013968" cy="1686533"/>
          </a:xfrm>
          <a:prstGeom prst="rect">
            <a:avLst/>
          </a:prstGeom>
        </p:spPr>
      </p:pic>
    </p:spTree>
    <p:extLst>
      <p:ext uri="{BB962C8B-B14F-4D97-AF65-F5344CB8AC3E}">
        <p14:creationId xmlns:p14="http://schemas.microsoft.com/office/powerpoint/2010/main" val="3524854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2814</TotalTime>
  <Words>291</Words>
  <Application>Microsoft Office PowerPoint</Application>
  <PresentationFormat>Widescreen</PresentationFormat>
  <Paragraphs>22</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902305: Event Detection with the Sedimentation Event Sensor</vt:lpstr>
      <vt:lpstr>902305: Event Detection with the Sedimentation Event Sensor</vt:lpstr>
      <vt:lpstr>902305: Event Detection with the Sedimentation Event Sensor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reviewer</cp:lastModifiedBy>
  <cp:revision>26</cp:revision>
  <dcterms:created xsi:type="dcterms:W3CDTF">2019-10-09T22:33:11Z</dcterms:created>
  <dcterms:modified xsi:type="dcterms:W3CDTF">2024-10-15T00:41:26Z</dcterms:modified>
</cp:coreProperties>
</file>