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308" r:id="rId2"/>
    <p:sldId id="307" r:id="rId3"/>
    <p:sldId id="265" r:id="rId4"/>
    <p:sldId id="310" r:id="rId5"/>
    <p:sldId id="311" r:id="rId6"/>
    <p:sldId id="284" r:id="rId7"/>
    <p:sldId id="312" r:id="rId8"/>
    <p:sldId id="313" r:id="rId9"/>
    <p:sldId id="298" r:id="rId10"/>
    <p:sldId id="295" r:id="rId11"/>
    <p:sldId id="314" r:id="rId12"/>
    <p:sldId id="283" r:id="rId13"/>
    <p:sldId id="266" r:id="rId14"/>
    <p:sldId id="288" r:id="rId15"/>
    <p:sldId id="28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F6000"/>
    <a:srgbClr val="5482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>
        <p:scale>
          <a:sx n="160" d="100"/>
          <a:sy n="160" d="100"/>
        </p:scale>
        <p:origin x="248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6A7FF8-1838-44FE-B610-8CB2D964C50F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834AA-1505-45E3-AEC0-6E22060AE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45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see increases in high-magnitude carbon flux</a:t>
            </a:r>
            <a:r>
              <a:rPr lang="en-US" baseline="0" dirty="0"/>
              <a:t> events. We define high flux events as those periods when values exceed the long-term mean by more than 1.5 times the standard deviation. In this case, the threshold for a high-flux event is 18 mg C per meter squared per day.</a:t>
            </a:r>
          </a:p>
          <a:p>
            <a:endParaRPr lang="en-US" baseline="0" dirty="0"/>
          </a:p>
          <a:p>
            <a:r>
              <a:rPr lang="en-US" baseline="0" dirty="0"/>
              <a:t>High flux events are a common aspect of the time series, and appear to be increasing in magnitude.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1C83-DE25-48C2-97AB-21D58296212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0618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see increases in high-magnitude carbon flux</a:t>
            </a:r>
            <a:r>
              <a:rPr lang="en-US" baseline="0" dirty="0"/>
              <a:t> events. We define high flux events as those periods when values exceed the long-term mean by more than 1.5 times the standard deviation. In this case, the threshold for a high-flux event is 18 mg C per meter squared per day.</a:t>
            </a:r>
          </a:p>
          <a:p>
            <a:endParaRPr lang="en-US" baseline="0" dirty="0"/>
          </a:p>
          <a:p>
            <a:r>
              <a:rPr lang="en-US" baseline="0" dirty="0"/>
              <a:t>High flux events are a common aspect of the time series, and appear to be increasing in magnitude.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1C83-DE25-48C2-97AB-21D58296212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2677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</a:t>
            </a:r>
            <a:r>
              <a:rPr lang="en-US" baseline="0" dirty="0"/>
              <a:t> an annual scale, more of the year is covered by high flux events, and more of the annual carbon flux is coming down during high flux events.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1C83-DE25-48C2-97AB-21D58296212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7094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</a:t>
            </a:r>
            <a:r>
              <a:rPr lang="en-US" baseline="0" dirty="0"/>
              <a:t> an annual scale, more of the year is covered by high flux events, and more of the annual carbon flux is coming down during high flux events.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1C83-DE25-48C2-97AB-21D58296212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4964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</a:t>
            </a:r>
            <a:r>
              <a:rPr lang="en-US" baseline="0" dirty="0"/>
              <a:t> an annual scale, more of the year is covered by high flux events, and more of the annual carbon flux is coming down during high flux events.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1C83-DE25-48C2-97AB-21D58296212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494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126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046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504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971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877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782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026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841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636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645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910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AB932-B95F-47BD-A798-5998016E77FE}" type="datetimeFigureOut">
              <a:rPr lang="en-US" smtClean="0"/>
              <a:t>5/18/2022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821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6.png"/><Relationship Id="rId7" Type="http://schemas.openxmlformats.org/officeDocument/2006/relationships/image" Target="../media/image8.tif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microsoft.com/office/2007/relationships/hdphoto" Target="../media/hdphoto3.wdp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tiff"/><Relationship Id="rId5" Type="http://schemas.microsoft.com/office/2007/relationships/hdphoto" Target="../media/hdphoto3.wdp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7" Type="http://schemas.openxmlformats.org/officeDocument/2006/relationships/image" Target="../media/image13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tiff"/><Relationship Id="rId5" Type="http://schemas.microsoft.com/office/2007/relationships/hdphoto" Target="../media/hdphoto3.wdp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12" Type="http://schemas.openxmlformats.org/officeDocument/2006/relationships/image" Target="../media/image19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microsoft.com/office/2007/relationships/hdphoto" Target="../media/hdphoto4.wdp"/><Relationship Id="rId11" Type="http://schemas.microsoft.com/office/2007/relationships/hdphoto" Target="../media/hdphoto1.wdp"/><Relationship Id="rId5" Type="http://schemas.openxmlformats.org/officeDocument/2006/relationships/image" Target="../media/image17.png"/><Relationship Id="rId10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18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equence 01_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634" end="5947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 rot="10800000">
            <a:off x="-33858" y="-1227354"/>
            <a:ext cx="14646306" cy="823854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9982" b="55404" l="29982" r="40097">
                        <a14:foregroundMark x1="33798" y1="54496" x2="34646" y2="54405"/>
                        <a14:foregroundMark x1="38462" y1="47048" x2="38522" y2="38329"/>
                        <a14:foregroundMark x1="38522" y1="36240" x2="39007" y2="30064"/>
                        <a14:foregroundMark x1="35675" y1="21344" x2="35312" y2="19982"/>
                        <a14:foregroundMark x1="40097" y1="37057" x2="39915" y2="31517"/>
                        <a14:foregroundMark x1="35312" y1="55041" x2="39673" y2="54859"/>
                        <a14:foregroundMark x1="34767" y1="48955" x2="34767" y2="468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901" t="16485" r="59691" b="40162"/>
          <a:stretch/>
        </p:blipFill>
        <p:spPr>
          <a:xfrm rot="5400000">
            <a:off x="8073227" y="3490650"/>
            <a:ext cx="2147644" cy="5441134"/>
          </a:xfrm>
          <a:prstGeom prst="rect">
            <a:avLst/>
          </a:prstGeom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2048899" y="649231"/>
            <a:ext cx="11079345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Event </a:t>
            </a:r>
            <a:r>
              <a:rPr 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Detection </a:t>
            </a:r>
            <a:r>
              <a:rPr 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using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U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Sedimentation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Event </a:t>
            </a:r>
            <a:r>
              <a:rPr lang="en-U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Sensor (SES)</a:t>
            </a: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390321" y="2411516"/>
            <a:ext cx="4016326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Project team </a:t>
            </a:r>
          </a:p>
          <a:p>
            <a:endParaRPr 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Rich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Henthorn</a:t>
            </a:r>
          </a:p>
          <a:p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Crissy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Huffard</a:t>
            </a: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Alana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Sherman</a:t>
            </a: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Paul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McGill</a:t>
            </a: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Ferreira</a:t>
            </a: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Colleen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Durkin </a:t>
            </a: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Ken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Smith </a:t>
            </a:r>
          </a:p>
        </p:txBody>
      </p:sp>
    </p:spTree>
    <p:extLst>
      <p:ext uri="{BB962C8B-B14F-4D97-AF65-F5344CB8AC3E}">
        <p14:creationId xmlns:p14="http://schemas.microsoft.com/office/powerpoint/2010/main" val="300412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6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73860" y="337670"/>
            <a:ext cx="87291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Deep-sea carbon sequestration can occur in pulses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2067-7388-44EF-AD94-5DED6404F641}" type="slidenum">
              <a:rPr lang="en-US" smtClean="0"/>
              <a:t>2</a:t>
            </a:fld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0298" y="1670466"/>
            <a:ext cx="8204718" cy="4351338"/>
          </a:xfrm>
        </p:spPr>
      </p:pic>
      <p:sp>
        <p:nvSpPr>
          <p:cNvPr id="6" name="Rectangle 5"/>
          <p:cNvSpPr/>
          <p:nvPr/>
        </p:nvSpPr>
        <p:spPr>
          <a:xfrm>
            <a:off x="3549536" y="1850678"/>
            <a:ext cx="2774302" cy="9455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66064" y="6374962"/>
            <a:ext cx="1152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</a:rPr>
              <a:t>Smith, Jr. et al. (2018)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</a:rPr>
              <a:t>Proceedings of the National Academy of Sciences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984" y="1440660"/>
            <a:ext cx="8638032" cy="458114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474720" y="1670466"/>
            <a:ext cx="3058510" cy="11988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01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2067-7388-44EF-AD94-5DED6404F641}" type="slidenum">
              <a:rPr lang="en-US" smtClean="0"/>
              <a:t>3</a:t>
            </a:fld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0298" y="1670466"/>
            <a:ext cx="8204718" cy="4351338"/>
          </a:xfrm>
        </p:spPr>
      </p:pic>
      <p:sp>
        <p:nvSpPr>
          <p:cNvPr id="6" name="Rectangle 5"/>
          <p:cNvSpPr/>
          <p:nvPr/>
        </p:nvSpPr>
        <p:spPr>
          <a:xfrm>
            <a:off x="3549536" y="1850678"/>
            <a:ext cx="2774302" cy="9455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66064" y="6374962"/>
            <a:ext cx="1152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</a:rPr>
              <a:t>Smith, Jr. et al. (2018)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</a:rPr>
              <a:t>Proceedings of the National Academy of Sciences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984" y="1440660"/>
            <a:ext cx="8638032" cy="458114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984" y="1440660"/>
            <a:ext cx="8638032" cy="458114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474720" y="1670466"/>
            <a:ext cx="3058510" cy="11988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912446" y="329412"/>
            <a:ext cx="112173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At Station M, pulse events are </a:t>
            </a:r>
            <a:r>
              <a:rPr lang="en-US" sz="3200" dirty="0" smtClean="0"/>
              <a:t>becoming larger and more frequent,</a:t>
            </a:r>
          </a:p>
          <a:p>
            <a:r>
              <a:rPr lang="en-US" sz="3200" dirty="0" smtClean="0"/>
              <a:t>but they’re ignored in commonly used models.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68509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-442344" y="1700979"/>
            <a:ext cx="13069773" cy="6061665"/>
          </a:xfrm>
          <a:custGeom>
            <a:avLst/>
            <a:gdLst>
              <a:gd name="connsiteX0" fmla="*/ 454785 w 13069773"/>
              <a:gd name="connsiteY0" fmla="*/ 407954 h 6061665"/>
              <a:gd name="connsiteX1" fmla="*/ 1033283 w 13069773"/>
              <a:gd name="connsiteY1" fmla="*/ 401734 h 6061665"/>
              <a:gd name="connsiteX2" fmla="*/ 1107928 w 13069773"/>
              <a:gd name="connsiteY2" fmla="*/ 395513 h 6061665"/>
              <a:gd name="connsiteX3" fmla="*/ 1170132 w 13069773"/>
              <a:gd name="connsiteY3" fmla="*/ 383072 h 6061665"/>
              <a:gd name="connsiteX4" fmla="*/ 1195013 w 13069773"/>
              <a:gd name="connsiteY4" fmla="*/ 376852 h 6061665"/>
              <a:gd name="connsiteX5" fmla="*/ 1257217 w 13069773"/>
              <a:gd name="connsiteY5" fmla="*/ 370632 h 6061665"/>
              <a:gd name="connsiteX6" fmla="*/ 1350524 w 13069773"/>
              <a:gd name="connsiteY6" fmla="*/ 351970 h 6061665"/>
              <a:gd name="connsiteX7" fmla="*/ 1375405 w 13069773"/>
              <a:gd name="connsiteY7" fmla="*/ 345750 h 6061665"/>
              <a:gd name="connsiteX8" fmla="*/ 1425168 w 13069773"/>
              <a:gd name="connsiteY8" fmla="*/ 339530 h 6061665"/>
              <a:gd name="connsiteX9" fmla="*/ 1468711 w 13069773"/>
              <a:gd name="connsiteY9" fmla="*/ 333309 h 6061665"/>
              <a:gd name="connsiteX10" fmla="*/ 1580679 w 13069773"/>
              <a:gd name="connsiteY10" fmla="*/ 314648 h 6061665"/>
              <a:gd name="connsiteX11" fmla="*/ 1717528 w 13069773"/>
              <a:gd name="connsiteY11" fmla="*/ 302207 h 6061665"/>
              <a:gd name="connsiteX12" fmla="*/ 1935242 w 13069773"/>
              <a:gd name="connsiteY12" fmla="*/ 277325 h 6061665"/>
              <a:gd name="connsiteX13" fmla="*/ 2096973 w 13069773"/>
              <a:gd name="connsiteY13" fmla="*/ 258664 h 6061665"/>
              <a:gd name="connsiteX14" fmla="*/ 2407993 w 13069773"/>
              <a:gd name="connsiteY14" fmla="*/ 252444 h 6061665"/>
              <a:gd name="connsiteX15" fmla="*/ 3191764 w 13069773"/>
              <a:gd name="connsiteY15" fmla="*/ 258664 h 6061665"/>
              <a:gd name="connsiteX16" fmla="*/ 3253968 w 13069773"/>
              <a:gd name="connsiteY16" fmla="*/ 264885 h 6061665"/>
              <a:gd name="connsiteX17" fmla="*/ 3372156 w 13069773"/>
              <a:gd name="connsiteY17" fmla="*/ 277325 h 6061665"/>
              <a:gd name="connsiteX18" fmla="*/ 3527666 w 13069773"/>
              <a:gd name="connsiteY18" fmla="*/ 295987 h 6061665"/>
              <a:gd name="connsiteX19" fmla="*/ 4348760 w 13069773"/>
              <a:gd name="connsiteY19" fmla="*/ 308427 h 6061665"/>
              <a:gd name="connsiteX20" fmla="*/ 4591356 w 13069773"/>
              <a:gd name="connsiteY20" fmla="*/ 327089 h 6061665"/>
              <a:gd name="connsiteX21" fmla="*/ 4840173 w 13069773"/>
              <a:gd name="connsiteY21" fmla="*/ 339530 h 6061665"/>
              <a:gd name="connsiteX22" fmla="*/ 5561740 w 13069773"/>
              <a:gd name="connsiteY22" fmla="*/ 333309 h 6061665"/>
              <a:gd name="connsiteX23" fmla="*/ 5667487 w 13069773"/>
              <a:gd name="connsiteY23" fmla="*/ 320868 h 6061665"/>
              <a:gd name="connsiteX24" fmla="*/ 5885201 w 13069773"/>
              <a:gd name="connsiteY24" fmla="*/ 308427 h 6061665"/>
              <a:gd name="connsiteX25" fmla="*/ 5947405 w 13069773"/>
              <a:gd name="connsiteY25" fmla="*/ 302207 h 6061665"/>
              <a:gd name="connsiteX26" fmla="*/ 6022050 w 13069773"/>
              <a:gd name="connsiteY26" fmla="*/ 289766 h 6061665"/>
              <a:gd name="connsiteX27" fmla="*/ 6177560 w 13069773"/>
              <a:gd name="connsiteY27" fmla="*/ 277325 h 6061665"/>
              <a:gd name="connsiteX28" fmla="*/ 6264646 w 13069773"/>
              <a:gd name="connsiteY28" fmla="*/ 258664 h 6061665"/>
              <a:gd name="connsiteX29" fmla="*/ 6308189 w 13069773"/>
              <a:gd name="connsiteY29" fmla="*/ 252444 h 6061665"/>
              <a:gd name="connsiteX30" fmla="*/ 6364173 w 13069773"/>
              <a:gd name="connsiteY30" fmla="*/ 246223 h 6061665"/>
              <a:gd name="connsiteX31" fmla="*/ 6413936 w 13069773"/>
              <a:gd name="connsiteY31" fmla="*/ 240003 h 6061665"/>
              <a:gd name="connsiteX32" fmla="*/ 6463699 w 13069773"/>
              <a:gd name="connsiteY32" fmla="*/ 227562 h 6061665"/>
              <a:gd name="connsiteX33" fmla="*/ 6644091 w 13069773"/>
              <a:gd name="connsiteY33" fmla="*/ 208901 h 6061665"/>
              <a:gd name="connsiteX34" fmla="*/ 6774720 w 13069773"/>
              <a:gd name="connsiteY34" fmla="*/ 190240 h 6061665"/>
              <a:gd name="connsiteX35" fmla="*/ 6917789 w 13069773"/>
              <a:gd name="connsiteY35" fmla="*/ 177799 h 6061665"/>
              <a:gd name="connsiteX36" fmla="*/ 6986213 w 13069773"/>
              <a:gd name="connsiteY36" fmla="*/ 165358 h 6061665"/>
              <a:gd name="connsiteX37" fmla="*/ 7203928 w 13069773"/>
              <a:gd name="connsiteY37" fmla="*/ 146697 h 6061665"/>
              <a:gd name="connsiteX38" fmla="*/ 7297234 w 13069773"/>
              <a:gd name="connsiteY38" fmla="*/ 134256 h 6061665"/>
              <a:gd name="connsiteX39" fmla="*/ 7440303 w 13069773"/>
              <a:gd name="connsiteY39" fmla="*/ 121815 h 6061665"/>
              <a:gd name="connsiteX40" fmla="*/ 7490066 w 13069773"/>
              <a:gd name="connsiteY40" fmla="*/ 115595 h 6061665"/>
              <a:gd name="connsiteX41" fmla="*/ 7570932 w 13069773"/>
              <a:gd name="connsiteY41" fmla="*/ 103154 h 6061665"/>
              <a:gd name="connsiteX42" fmla="*/ 7782426 w 13069773"/>
              <a:gd name="connsiteY42" fmla="*/ 90713 h 6061665"/>
              <a:gd name="connsiteX43" fmla="*/ 7832189 w 13069773"/>
              <a:gd name="connsiteY43" fmla="*/ 84493 h 6061665"/>
              <a:gd name="connsiteX44" fmla="*/ 8192973 w 13069773"/>
              <a:gd name="connsiteY44" fmla="*/ 103154 h 6061665"/>
              <a:gd name="connsiteX45" fmla="*/ 8224075 w 13069773"/>
              <a:gd name="connsiteY45" fmla="*/ 109374 h 6061665"/>
              <a:gd name="connsiteX46" fmla="*/ 8373364 w 13069773"/>
              <a:gd name="connsiteY46" fmla="*/ 121815 h 6061665"/>
              <a:gd name="connsiteX47" fmla="*/ 8466671 w 13069773"/>
              <a:gd name="connsiteY47" fmla="*/ 134256 h 6061665"/>
              <a:gd name="connsiteX48" fmla="*/ 8653283 w 13069773"/>
              <a:gd name="connsiteY48" fmla="*/ 146697 h 6061665"/>
              <a:gd name="connsiteX49" fmla="*/ 8715487 w 13069773"/>
              <a:gd name="connsiteY49" fmla="*/ 152917 h 6061665"/>
              <a:gd name="connsiteX50" fmla="*/ 8765250 w 13069773"/>
              <a:gd name="connsiteY50" fmla="*/ 165358 h 6061665"/>
              <a:gd name="connsiteX51" fmla="*/ 8815013 w 13069773"/>
              <a:gd name="connsiteY51" fmla="*/ 171579 h 6061665"/>
              <a:gd name="connsiteX52" fmla="*/ 8933201 w 13069773"/>
              <a:gd name="connsiteY52" fmla="*/ 184019 h 6061665"/>
              <a:gd name="connsiteX53" fmla="*/ 9088711 w 13069773"/>
              <a:gd name="connsiteY53" fmla="*/ 208901 h 6061665"/>
              <a:gd name="connsiteX54" fmla="*/ 9138475 w 13069773"/>
              <a:gd name="connsiteY54" fmla="*/ 215121 h 6061665"/>
              <a:gd name="connsiteX55" fmla="*/ 9200679 w 13069773"/>
              <a:gd name="connsiteY55" fmla="*/ 227562 h 6061665"/>
              <a:gd name="connsiteX56" fmla="*/ 9256662 w 13069773"/>
              <a:gd name="connsiteY56" fmla="*/ 233783 h 6061665"/>
              <a:gd name="connsiteX57" fmla="*/ 9349968 w 13069773"/>
              <a:gd name="connsiteY57" fmla="*/ 246223 h 6061665"/>
              <a:gd name="connsiteX58" fmla="*/ 9405952 w 13069773"/>
              <a:gd name="connsiteY58" fmla="*/ 258664 h 6061665"/>
              <a:gd name="connsiteX59" fmla="*/ 9530360 w 13069773"/>
              <a:gd name="connsiteY59" fmla="*/ 277325 h 6061665"/>
              <a:gd name="connsiteX60" fmla="*/ 9573903 w 13069773"/>
              <a:gd name="connsiteY60" fmla="*/ 289766 h 6061665"/>
              <a:gd name="connsiteX61" fmla="*/ 9679650 w 13069773"/>
              <a:gd name="connsiteY61" fmla="*/ 302207 h 6061665"/>
              <a:gd name="connsiteX62" fmla="*/ 9754295 w 13069773"/>
              <a:gd name="connsiteY62" fmla="*/ 320868 h 6061665"/>
              <a:gd name="connsiteX63" fmla="*/ 9835160 w 13069773"/>
              <a:gd name="connsiteY63" fmla="*/ 327089 h 6061665"/>
              <a:gd name="connsiteX64" fmla="*/ 9903585 w 13069773"/>
              <a:gd name="connsiteY64" fmla="*/ 333309 h 6061665"/>
              <a:gd name="connsiteX65" fmla="*/ 9990671 w 13069773"/>
              <a:gd name="connsiteY65" fmla="*/ 339530 h 6061665"/>
              <a:gd name="connsiteX66" fmla="*/ 10090197 w 13069773"/>
              <a:gd name="connsiteY66" fmla="*/ 351970 h 6061665"/>
              <a:gd name="connsiteX67" fmla="*/ 10314132 w 13069773"/>
              <a:gd name="connsiteY67" fmla="*/ 358191 h 6061665"/>
              <a:gd name="connsiteX68" fmla="*/ 10569168 w 13069773"/>
              <a:gd name="connsiteY68" fmla="*/ 351970 h 6061665"/>
              <a:gd name="connsiteX69" fmla="*/ 10749560 w 13069773"/>
              <a:gd name="connsiteY69" fmla="*/ 339530 h 6061665"/>
              <a:gd name="connsiteX70" fmla="*/ 10842866 w 13069773"/>
              <a:gd name="connsiteY70" fmla="*/ 333309 h 6061665"/>
              <a:gd name="connsiteX71" fmla="*/ 10873968 w 13069773"/>
              <a:gd name="connsiteY71" fmla="*/ 320868 h 6061665"/>
              <a:gd name="connsiteX72" fmla="*/ 10942393 w 13069773"/>
              <a:gd name="connsiteY72" fmla="*/ 314648 h 6061665"/>
              <a:gd name="connsiteX73" fmla="*/ 10998377 w 13069773"/>
              <a:gd name="connsiteY73" fmla="*/ 308427 h 6061665"/>
              <a:gd name="connsiteX74" fmla="*/ 11110344 w 13069773"/>
              <a:gd name="connsiteY74" fmla="*/ 289766 h 6061665"/>
              <a:gd name="connsiteX75" fmla="*/ 11153887 w 13069773"/>
              <a:gd name="connsiteY75" fmla="*/ 283546 h 6061665"/>
              <a:gd name="connsiteX76" fmla="*/ 11203650 w 13069773"/>
              <a:gd name="connsiteY76" fmla="*/ 277325 h 6061665"/>
              <a:gd name="connsiteX77" fmla="*/ 11284515 w 13069773"/>
              <a:gd name="connsiteY77" fmla="*/ 258664 h 6061665"/>
              <a:gd name="connsiteX78" fmla="*/ 11365381 w 13069773"/>
              <a:gd name="connsiteY78" fmla="*/ 246223 h 6061665"/>
              <a:gd name="connsiteX79" fmla="*/ 11402703 w 13069773"/>
              <a:gd name="connsiteY79" fmla="*/ 240003 h 6061665"/>
              <a:gd name="connsiteX80" fmla="*/ 11427585 w 13069773"/>
              <a:gd name="connsiteY80" fmla="*/ 227562 h 6061665"/>
              <a:gd name="connsiteX81" fmla="*/ 11458687 w 13069773"/>
              <a:gd name="connsiteY81" fmla="*/ 221342 h 6061665"/>
              <a:gd name="connsiteX82" fmla="*/ 11483568 w 13069773"/>
              <a:gd name="connsiteY82" fmla="*/ 215121 h 6061665"/>
              <a:gd name="connsiteX83" fmla="*/ 11514671 w 13069773"/>
              <a:gd name="connsiteY83" fmla="*/ 196460 h 6061665"/>
              <a:gd name="connsiteX84" fmla="*/ 11576875 w 13069773"/>
              <a:gd name="connsiteY84" fmla="*/ 184019 h 6061665"/>
              <a:gd name="connsiteX85" fmla="*/ 11639079 w 13069773"/>
              <a:gd name="connsiteY85" fmla="*/ 165358 h 6061665"/>
              <a:gd name="connsiteX86" fmla="*/ 11657740 w 13069773"/>
              <a:gd name="connsiteY86" fmla="*/ 159138 h 6061665"/>
              <a:gd name="connsiteX87" fmla="*/ 11732385 w 13069773"/>
              <a:gd name="connsiteY87" fmla="*/ 146697 h 6061665"/>
              <a:gd name="connsiteX88" fmla="*/ 11769707 w 13069773"/>
              <a:gd name="connsiteY88" fmla="*/ 134256 h 6061665"/>
              <a:gd name="connsiteX89" fmla="*/ 11813250 w 13069773"/>
              <a:gd name="connsiteY89" fmla="*/ 128036 h 6061665"/>
              <a:gd name="connsiteX90" fmla="*/ 11875454 w 13069773"/>
              <a:gd name="connsiteY90" fmla="*/ 115595 h 6061665"/>
              <a:gd name="connsiteX91" fmla="*/ 11918997 w 13069773"/>
              <a:gd name="connsiteY91" fmla="*/ 103154 h 6061665"/>
              <a:gd name="connsiteX92" fmla="*/ 12024744 w 13069773"/>
              <a:gd name="connsiteY92" fmla="*/ 84493 h 6061665"/>
              <a:gd name="connsiteX93" fmla="*/ 12105609 w 13069773"/>
              <a:gd name="connsiteY93" fmla="*/ 65832 h 6061665"/>
              <a:gd name="connsiteX94" fmla="*/ 12217577 w 13069773"/>
              <a:gd name="connsiteY94" fmla="*/ 53391 h 6061665"/>
              <a:gd name="connsiteX95" fmla="*/ 12273560 w 13069773"/>
              <a:gd name="connsiteY95" fmla="*/ 40950 h 6061665"/>
              <a:gd name="connsiteX96" fmla="*/ 12298442 w 13069773"/>
              <a:gd name="connsiteY96" fmla="*/ 34730 h 6061665"/>
              <a:gd name="connsiteX97" fmla="*/ 12397968 w 13069773"/>
              <a:gd name="connsiteY97" fmla="*/ 28509 h 6061665"/>
              <a:gd name="connsiteX98" fmla="*/ 12708989 w 13069773"/>
              <a:gd name="connsiteY98" fmla="*/ 28509 h 6061665"/>
              <a:gd name="connsiteX99" fmla="*/ 12715209 w 13069773"/>
              <a:gd name="connsiteY99" fmla="*/ 289766 h 6061665"/>
              <a:gd name="connsiteX100" fmla="*/ 12727650 w 13069773"/>
              <a:gd name="connsiteY100" fmla="*/ 389293 h 6061665"/>
              <a:gd name="connsiteX101" fmla="*/ 12733871 w 13069773"/>
              <a:gd name="connsiteY101" fmla="*/ 432836 h 6061665"/>
              <a:gd name="connsiteX102" fmla="*/ 12740091 w 13069773"/>
              <a:gd name="connsiteY102" fmla="*/ 495040 h 6061665"/>
              <a:gd name="connsiteX103" fmla="*/ 12746311 w 13069773"/>
              <a:gd name="connsiteY103" fmla="*/ 519921 h 6061665"/>
              <a:gd name="connsiteX104" fmla="*/ 12758752 w 13069773"/>
              <a:gd name="connsiteY104" fmla="*/ 575905 h 6061665"/>
              <a:gd name="connsiteX105" fmla="*/ 12764973 w 13069773"/>
              <a:gd name="connsiteY105" fmla="*/ 675432 h 6061665"/>
              <a:gd name="connsiteX106" fmla="*/ 12771193 w 13069773"/>
              <a:gd name="connsiteY106" fmla="*/ 706534 h 6061665"/>
              <a:gd name="connsiteX107" fmla="*/ 12777413 w 13069773"/>
              <a:gd name="connsiteY107" fmla="*/ 768738 h 6061665"/>
              <a:gd name="connsiteX108" fmla="*/ 12789854 w 13069773"/>
              <a:gd name="connsiteY108" fmla="*/ 868264 h 6061665"/>
              <a:gd name="connsiteX109" fmla="*/ 12796075 w 13069773"/>
              <a:gd name="connsiteY109" fmla="*/ 899366 h 6061665"/>
              <a:gd name="connsiteX110" fmla="*/ 12802295 w 13069773"/>
              <a:gd name="connsiteY110" fmla="*/ 949130 h 6061665"/>
              <a:gd name="connsiteX111" fmla="*/ 12820956 w 13069773"/>
              <a:gd name="connsiteY111" fmla="*/ 1079758 h 6061665"/>
              <a:gd name="connsiteX112" fmla="*/ 12833397 w 13069773"/>
              <a:gd name="connsiteY112" fmla="*/ 1179285 h 6061665"/>
              <a:gd name="connsiteX113" fmla="*/ 12839617 w 13069773"/>
              <a:gd name="connsiteY113" fmla="*/ 1260150 h 6061665"/>
              <a:gd name="connsiteX114" fmla="*/ 12852058 w 13069773"/>
              <a:gd name="connsiteY114" fmla="*/ 1328574 h 6061665"/>
              <a:gd name="connsiteX115" fmla="*/ 12858279 w 13069773"/>
              <a:gd name="connsiteY115" fmla="*/ 1378338 h 6061665"/>
              <a:gd name="connsiteX116" fmla="*/ 12864499 w 13069773"/>
              <a:gd name="connsiteY116" fmla="*/ 1477864 h 6061665"/>
              <a:gd name="connsiteX117" fmla="*/ 12870720 w 13069773"/>
              <a:gd name="connsiteY117" fmla="*/ 1508966 h 6061665"/>
              <a:gd name="connsiteX118" fmla="*/ 12895601 w 13069773"/>
              <a:gd name="connsiteY118" fmla="*/ 1732901 h 6061665"/>
              <a:gd name="connsiteX119" fmla="*/ 12914262 w 13069773"/>
              <a:gd name="connsiteY119" fmla="*/ 1969276 h 6061665"/>
              <a:gd name="connsiteX120" fmla="*/ 12920483 w 13069773"/>
              <a:gd name="connsiteY120" fmla="*/ 2155889 h 6061665"/>
              <a:gd name="connsiteX121" fmla="*/ 12926703 w 13069773"/>
              <a:gd name="connsiteY121" fmla="*/ 2267856 h 6061665"/>
              <a:gd name="connsiteX122" fmla="*/ 12932924 w 13069773"/>
              <a:gd name="connsiteY122" fmla="*/ 2777930 h 6061665"/>
              <a:gd name="connsiteX123" fmla="*/ 12945364 w 13069773"/>
              <a:gd name="connsiteY123" fmla="*/ 3437293 h 6061665"/>
              <a:gd name="connsiteX124" fmla="*/ 12957805 w 13069773"/>
              <a:gd name="connsiteY124" fmla="*/ 3854060 h 6061665"/>
              <a:gd name="connsiteX125" fmla="*/ 12976466 w 13069773"/>
              <a:gd name="connsiteY125" fmla="*/ 4071774 h 6061665"/>
              <a:gd name="connsiteX126" fmla="*/ 12982687 w 13069773"/>
              <a:gd name="connsiteY126" fmla="*/ 4102876 h 6061665"/>
              <a:gd name="connsiteX127" fmla="*/ 12988907 w 13069773"/>
              <a:gd name="connsiteY127" fmla="*/ 4196183 h 6061665"/>
              <a:gd name="connsiteX128" fmla="*/ 12995128 w 13069773"/>
              <a:gd name="connsiteY128" fmla="*/ 4221064 h 6061665"/>
              <a:gd name="connsiteX129" fmla="*/ 13007568 w 13069773"/>
              <a:gd name="connsiteY129" fmla="*/ 4277048 h 6061665"/>
              <a:gd name="connsiteX130" fmla="*/ 13020009 w 13069773"/>
              <a:gd name="connsiteY130" fmla="*/ 4407676 h 6061665"/>
              <a:gd name="connsiteX131" fmla="*/ 13038671 w 13069773"/>
              <a:gd name="connsiteY131" fmla="*/ 4500983 h 6061665"/>
              <a:gd name="connsiteX132" fmla="*/ 13051111 w 13069773"/>
              <a:gd name="connsiteY132" fmla="*/ 4650272 h 6061665"/>
              <a:gd name="connsiteX133" fmla="*/ 13057332 w 13069773"/>
              <a:gd name="connsiteY133" fmla="*/ 4718697 h 6061665"/>
              <a:gd name="connsiteX134" fmla="*/ 13069773 w 13069773"/>
              <a:gd name="connsiteY134" fmla="*/ 4774681 h 6061665"/>
              <a:gd name="connsiteX135" fmla="*/ 13063552 w 13069773"/>
              <a:gd name="connsiteY135" fmla="*/ 5023497 h 6061665"/>
              <a:gd name="connsiteX136" fmla="*/ 13057332 w 13069773"/>
              <a:gd name="connsiteY136" fmla="*/ 5129244 h 6061665"/>
              <a:gd name="connsiteX137" fmla="*/ 13051111 w 13069773"/>
              <a:gd name="connsiteY137" fmla="*/ 5160346 h 6061665"/>
              <a:gd name="connsiteX138" fmla="*/ 13007568 w 13069773"/>
              <a:gd name="connsiteY138" fmla="*/ 5253652 h 6061665"/>
              <a:gd name="connsiteX139" fmla="*/ 12988907 w 13069773"/>
              <a:gd name="connsiteY139" fmla="*/ 5340738 h 6061665"/>
              <a:gd name="connsiteX140" fmla="*/ 12970246 w 13069773"/>
              <a:gd name="connsiteY140" fmla="*/ 5365619 h 6061665"/>
              <a:gd name="connsiteX141" fmla="*/ 12964026 w 13069773"/>
              <a:gd name="connsiteY141" fmla="*/ 5409162 h 6061665"/>
              <a:gd name="connsiteX142" fmla="*/ 12957805 w 13069773"/>
              <a:gd name="connsiteY142" fmla="*/ 5427823 h 6061665"/>
              <a:gd name="connsiteX143" fmla="*/ 12939144 w 13069773"/>
              <a:gd name="connsiteY143" fmla="*/ 5496248 h 6061665"/>
              <a:gd name="connsiteX144" fmla="*/ 12926703 w 13069773"/>
              <a:gd name="connsiteY144" fmla="*/ 5595774 h 6061665"/>
              <a:gd name="connsiteX145" fmla="*/ 12901822 w 13069773"/>
              <a:gd name="connsiteY145" fmla="*/ 5701521 h 6061665"/>
              <a:gd name="connsiteX146" fmla="*/ 12895601 w 13069773"/>
              <a:gd name="connsiteY146" fmla="*/ 5763725 h 6061665"/>
              <a:gd name="connsiteX147" fmla="*/ 12876940 w 13069773"/>
              <a:gd name="connsiteY147" fmla="*/ 5794827 h 6061665"/>
              <a:gd name="connsiteX148" fmla="*/ 12864499 w 13069773"/>
              <a:gd name="connsiteY148" fmla="*/ 5844591 h 6061665"/>
              <a:gd name="connsiteX149" fmla="*/ 12852058 w 13069773"/>
              <a:gd name="connsiteY149" fmla="*/ 5888134 h 6061665"/>
              <a:gd name="connsiteX150" fmla="*/ 12839617 w 13069773"/>
              <a:gd name="connsiteY150" fmla="*/ 5962779 h 6061665"/>
              <a:gd name="connsiteX151" fmla="*/ 12833397 w 13069773"/>
              <a:gd name="connsiteY151" fmla="*/ 5981440 h 6061665"/>
              <a:gd name="connsiteX152" fmla="*/ 12814736 w 13069773"/>
              <a:gd name="connsiteY152" fmla="*/ 5993881 h 6061665"/>
              <a:gd name="connsiteX153" fmla="*/ 12808515 w 13069773"/>
              <a:gd name="connsiteY153" fmla="*/ 6012542 h 6061665"/>
              <a:gd name="connsiteX154" fmla="*/ 12460173 w 13069773"/>
              <a:gd name="connsiteY154" fmla="*/ 6024983 h 6061665"/>
              <a:gd name="connsiteX155" fmla="*/ 12441511 w 13069773"/>
              <a:gd name="connsiteY155" fmla="*/ 6031203 h 6061665"/>
              <a:gd name="connsiteX156" fmla="*/ 12074507 w 13069773"/>
              <a:gd name="connsiteY156" fmla="*/ 6049864 h 6061665"/>
              <a:gd name="connsiteX157" fmla="*/ 11265854 w 13069773"/>
              <a:gd name="connsiteY157" fmla="*/ 6043644 h 6061665"/>
              <a:gd name="connsiteX158" fmla="*/ 11073022 w 13069773"/>
              <a:gd name="connsiteY158" fmla="*/ 6031203 h 6061665"/>
              <a:gd name="connsiteX159" fmla="*/ 10762001 w 13069773"/>
              <a:gd name="connsiteY159" fmla="*/ 6024983 h 6061665"/>
              <a:gd name="connsiteX160" fmla="*/ 10189724 w 13069773"/>
              <a:gd name="connsiteY160" fmla="*/ 6006321 h 6061665"/>
              <a:gd name="connsiteX161" fmla="*/ 8584858 w 13069773"/>
              <a:gd name="connsiteY161" fmla="*/ 6000101 h 6061665"/>
              <a:gd name="connsiteX162" fmla="*/ 6874246 w 13069773"/>
              <a:gd name="connsiteY162" fmla="*/ 5968999 h 6061665"/>
              <a:gd name="connsiteX163" fmla="*/ 6208662 w 13069773"/>
              <a:gd name="connsiteY163" fmla="*/ 5962779 h 6061665"/>
              <a:gd name="connsiteX164" fmla="*/ 3981756 w 13069773"/>
              <a:gd name="connsiteY164" fmla="*/ 5956558 h 6061665"/>
              <a:gd name="connsiteX165" fmla="*/ 3291291 w 13069773"/>
              <a:gd name="connsiteY165" fmla="*/ 5962779 h 6061665"/>
              <a:gd name="connsiteX166" fmla="*/ 2613266 w 13069773"/>
              <a:gd name="connsiteY166" fmla="*/ 5981440 h 6061665"/>
              <a:gd name="connsiteX167" fmla="*/ 1798393 w 13069773"/>
              <a:gd name="connsiteY167" fmla="*/ 5993881 h 6061665"/>
              <a:gd name="connsiteX168" fmla="*/ 871552 w 13069773"/>
              <a:gd name="connsiteY168" fmla="*/ 5993881 h 6061665"/>
              <a:gd name="connsiteX169" fmla="*/ 834230 w 13069773"/>
              <a:gd name="connsiteY169" fmla="*/ 5981440 h 6061665"/>
              <a:gd name="connsiteX170" fmla="*/ 796907 w 13069773"/>
              <a:gd name="connsiteY170" fmla="*/ 5975219 h 6061665"/>
              <a:gd name="connsiteX171" fmla="*/ 660058 w 13069773"/>
              <a:gd name="connsiteY171" fmla="*/ 5962779 h 6061665"/>
              <a:gd name="connsiteX172" fmla="*/ 579193 w 13069773"/>
              <a:gd name="connsiteY172" fmla="*/ 5950338 h 6061665"/>
              <a:gd name="connsiteX173" fmla="*/ 454785 w 13069773"/>
              <a:gd name="connsiteY173" fmla="*/ 5944117 h 6061665"/>
              <a:gd name="connsiteX174" fmla="*/ 118883 w 13069773"/>
              <a:gd name="connsiteY174" fmla="*/ 5931676 h 6061665"/>
              <a:gd name="connsiteX175" fmla="*/ 94001 w 13069773"/>
              <a:gd name="connsiteY175" fmla="*/ 5919236 h 6061665"/>
              <a:gd name="connsiteX176" fmla="*/ 6915 w 13069773"/>
              <a:gd name="connsiteY176" fmla="*/ 5906795 h 6061665"/>
              <a:gd name="connsiteX177" fmla="*/ 25577 w 13069773"/>
              <a:gd name="connsiteY177" fmla="*/ 5732623 h 6061665"/>
              <a:gd name="connsiteX178" fmla="*/ 44238 w 13069773"/>
              <a:gd name="connsiteY178" fmla="*/ 5682860 h 6061665"/>
              <a:gd name="connsiteX179" fmla="*/ 69120 w 13069773"/>
              <a:gd name="connsiteY179" fmla="*/ 5601995 h 6061665"/>
              <a:gd name="connsiteX180" fmla="*/ 137544 w 13069773"/>
              <a:gd name="connsiteY180" fmla="*/ 5172787 h 6061665"/>
              <a:gd name="connsiteX181" fmla="*/ 143764 w 13069773"/>
              <a:gd name="connsiteY181" fmla="*/ 5129244 h 6061665"/>
              <a:gd name="connsiteX182" fmla="*/ 149985 w 13069773"/>
              <a:gd name="connsiteY182" fmla="*/ 5060819 h 6061665"/>
              <a:gd name="connsiteX183" fmla="*/ 162426 w 13069773"/>
              <a:gd name="connsiteY183" fmla="*/ 4600509 h 6061665"/>
              <a:gd name="connsiteX184" fmla="*/ 156205 w 13069773"/>
              <a:gd name="connsiteY184" fmla="*/ 4538305 h 6061665"/>
              <a:gd name="connsiteX185" fmla="*/ 149985 w 13069773"/>
              <a:gd name="connsiteY185" fmla="*/ 4457440 h 6061665"/>
              <a:gd name="connsiteX186" fmla="*/ 125103 w 13069773"/>
              <a:gd name="connsiteY186" fmla="*/ 4202403 h 6061665"/>
              <a:gd name="connsiteX187" fmla="*/ 112662 w 13069773"/>
              <a:gd name="connsiteY187" fmla="*/ 4133979 h 6061665"/>
              <a:gd name="connsiteX188" fmla="*/ 38017 w 13069773"/>
              <a:gd name="connsiteY188" fmla="*/ 3798076 h 6061665"/>
              <a:gd name="connsiteX189" fmla="*/ 19356 w 13069773"/>
              <a:gd name="connsiteY189" fmla="*/ 3487056 h 6061665"/>
              <a:gd name="connsiteX190" fmla="*/ 50458 w 13069773"/>
              <a:gd name="connsiteY190" fmla="*/ 2112346 h 6061665"/>
              <a:gd name="connsiteX191" fmla="*/ 75340 w 13069773"/>
              <a:gd name="connsiteY191" fmla="*/ 2056362 h 6061665"/>
              <a:gd name="connsiteX192" fmla="*/ 137544 w 13069773"/>
              <a:gd name="connsiteY192" fmla="*/ 1813766 h 6061665"/>
              <a:gd name="connsiteX193" fmla="*/ 149985 w 13069773"/>
              <a:gd name="connsiteY193" fmla="*/ 1745342 h 6061665"/>
              <a:gd name="connsiteX194" fmla="*/ 174866 w 13069773"/>
              <a:gd name="connsiteY194" fmla="*/ 1341015 h 6061665"/>
              <a:gd name="connsiteX195" fmla="*/ 193528 w 13069773"/>
              <a:gd name="connsiteY195" fmla="*/ 1048656 h 6061665"/>
              <a:gd name="connsiteX196" fmla="*/ 205968 w 13069773"/>
              <a:gd name="connsiteY196" fmla="*/ 874485 h 6061665"/>
              <a:gd name="connsiteX197" fmla="*/ 224630 w 13069773"/>
              <a:gd name="connsiteY197" fmla="*/ 756297 h 6061665"/>
              <a:gd name="connsiteX198" fmla="*/ 230850 w 13069773"/>
              <a:gd name="connsiteY198" fmla="*/ 725195 h 6061665"/>
              <a:gd name="connsiteX199" fmla="*/ 255732 w 13069773"/>
              <a:gd name="connsiteY199" fmla="*/ 644330 h 6061665"/>
              <a:gd name="connsiteX200" fmla="*/ 268173 w 13069773"/>
              <a:gd name="connsiteY200" fmla="*/ 569685 h 6061665"/>
              <a:gd name="connsiteX201" fmla="*/ 293054 w 13069773"/>
              <a:gd name="connsiteY201" fmla="*/ 544803 h 6061665"/>
              <a:gd name="connsiteX202" fmla="*/ 361479 w 13069773"/>
              <a:gd name="connsiteY202" fmla="*/ 488819 h 6061665"/>
              <a:gd name="connsiteX203" fmla="*/ 398801 w 13069773"/>
              <a:gd name="connsiteY203" fmla="*/ 463938 h 6061665"/>
              <a:gd name="connsiteX204" fmla="*/ 423683 w 13069773"/>
              <a:gd name="connsiteY204" fmla="*/ 426615 h 6061665"/>
              <a:gd name="connsiteX205" fmla="*/ 429903 w 13069773"/>
              <a:gd name="connsiteY205" fmla="*/ 407954 h 6061665"/>
              <a:gd name="connsiteX206" fmla="*/ 454785 w 13069773"/>
              <a:gd name="connsiteY206" fmla="*/ 407954 h 6061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</a:cxnLst>
            <a:rect l="l" t="t" r="r" b="b"/>
            <a:pathLst>
              <a:path w="13069773" h="6061665">
                <a:moveTo>
                  <a:pt x="454785" y="407954"/>
                </a:moveTo>
                <a:lnTo>
                  <a:pt x="1033283" y="401734"/>
                </a:lnTo>
                <a:cubicBezTo>
                  <a:pt x="1058246" y="401258"/>
                  <a:pt x="1083189" y="398887"/>
                  <a:pt x="1107928" y="395513"/>
                </a:cubicBezTo>
                <a:cubicBezTo>
                  <a:pt x="1128879" y="392656"/>
                  <a:pt x="1149456" y="387503"/>
                  <a:pt x="1170132" y="383072"/>
                </a:cubicBezTo>
                <a:cubicBezTo>
                  <a:pt x="1178491" y="381281"/>
                  <a:pt x="1186550" y="378061"/>
                  <a:pt x="1195013" y="376852"/>
                </a:cubicBezTo>
                <a:cubicBezTo>
                  <a:pt x="1215642" y="373905"/>
                  <a:pt x="1236540" y="373217"/>
                  <a:pt x="1257217" y="370632"/>
                </a:cubicBezTo>
                <a:cubicBezTo>
                  <a:pt x="1287618" y="366832"/>
                  <a:pt x="1321299" y="358714"/>
                  <a:pt x="1350524" y="351970"/>
                </a:cubicBezTo>
                <a:cubicBezTo>
                  <a:pt x="1358854" y="350048"/>
                  <a:pt x="1366972" y="347155"/>
                  <a:pt x="1375405" y="345750"/>
                </a:cubicBezTo>
                <a:cubicBezTo>
                  <a:pt x="1391894" y="343002"/>
                  <a:pt x="1408598" y="341739"/>
                  <a:pt x="1425168" y="339530"/>
                </a:cubicBezTo>
                <a:lnTo>
                  <a:pt x="1468711" y="333309"/>
                </a:lnTo>
                <a:cubicBezTo>
                  <a:pt x="1506073" y="327331"/>
                  <a:pt x="1543073" y="318827"/>
                  <a:pt x="1580679" y="314648"/>
                </a:cubicBezTo>
                <a:cubicBezTo>
                  <a:pt x="1663532" y="305441"/>
                  <a:pt x="1617941" y="309867"/>
                  <a:pt x="1717528" y="302207"/>
                </a:cubicBezTo>
                <a:cubicBezTo>
                  <a:pt x="1844702" y="270413"/>
                  <a:pt x="1674888" y="309867"/>
                  <a:pt x="1935242" y="277325"/>
                </a:cubicBezTo>
                <a:cubicBezTo>
                  <a:pt x="1974852" y="272374"/>
                  <a:pt x="2074905" y="259638"/>
                  <a:pt x="2096973" y="258664"/>
                </a:cubicBezTo>
                <a:cubicBezTo>
                  <a:pt x="2200566" y="254094"/>
                  <a:pt x="2304320" y="254517"/>
                  <a:pt x="2407993" y="252444"/>
                </a:cubicBezTo>
                <a:lnTo>
                  <a:pt x="3191764" y="258664"/>
                </a:lnTo>
                <a:cubicBezTo>
                  <a:pt x="3212600" y="258970"/>
                  <a:pt x="3233241" y="262741"/>
                  <a:pt x="3253968" y="264885"/>
                </a:cubicBezTo>
                <a:cubicBezTo>
                  <a:pt x="3293371" y="268961"/>
                  <a:pt x="3332941" y="271723"/>
                  <a:pt x="3372156" y="277325"/>
                </a:cubicBezTo>
                <a:cubicBezTo>
                  <a:pt x="3424301" y="284774"/>
                  <a:pt x="3475035" y="293539"/>
                  <a:pt x="3527666" y="295987"/>
                </a:cubicBezTo>
                <a:cubicBezTo>
                  <a:pt x="3764116" y="306985"/>
                  <a:pt x="4190918" y="306849"/>
                  <a:pt x="4348760" y="308427"/>
                </a:cubicBezTo>
                <a:cubicBezTo>
                  <a:pt x="4448679" y="317116"/>
                  <a:pt x="4497011" y="322487"/>
                  <a:pt x="4591356" y="327089"/>
                </a:cubicBezTo>
                <a:cubicBezTo>
                  <a:pt x="4869655" y="340665"/>
                  <a:pt x="4640039" y="326187"/>
                  <a:pt x="4840173" y="339530"/>
                </a:cubicBezTo>
                <a:lnTo>
                  <a:pt x="5561740" y="333309"/>
                </a:lnTo>
                <a:cubicBezTo>
                  <a:pt x="5597223" y="332509"/>
                  <a:pt x="5632099" y="323590"/>
                  <a:pt x="5667487" y="320868"/>
                </a:cubicBezTo>
                <a:cubicBezTo>
                  <a:pt x="5739963" y="315293"/>
                  <a:pt x="5812872" y="315659"/>
                  <a:pt x="5885201" y="308427"/>
                </a:cubicBezTo>
                <a:cubicBezTo>
                  <a:pt x="5905936" y="306354"/>
                  <a:pt x="5926758" y="305022"/>
                  <a:pt x="5947405" y="302207"/>
                </a:cubicBezTo>
                <a:cubicBezTo>
                  <a:pt x="5972399" y="298799"/>
                  <a:pt x="5996979" y="292552"/>
                  <a:pt x="6022050" y="289766"/>
                </a:cubicBezTo>
                <a:cubicBezTo>
                  <a:pt x="6250347" y="264400"/>
                  <a:pt x="6007996" y="298521"/>
                  <a:pt x="6177560" y="277325"/>
                </a:cubicBezTo>
                <a:cubicBezTo>
                  <a:pt x="6232148" y="270501"/>
                  <a:pt x="6202105" y="271172"/>
                  <a:pt x="6264646" y="258664"/>
                </a:cubicBezTo>
                <a:cubicBezTo>
                  <a:pt x="6279023" y="255789"/>
                  <a:pt x="6293641" y="254263"/>
                  <a:pt x="6308189" y="252444"/>
                </a:cubicBezTo>
                <a:cubicBezTo>
                  <a:pt x="6326820" y="250115"/>
                  <a:pt x="6345525" y="248417"/>
                  <a:pt x="6364173" y="246223"/>
                </a:cubicBezTo>
                <a:lnTo>
                  <a:pt x="6413936" y="240003"/>
                </a:lnTo>
                <a:cubicBezTo>
                  <a:pt x="6430524" y="235856"/>
                  <a:pt x="6446800" y="230162"/>
                  <a:pt x="6463699" y="227562"/>
                </a:cubicBezTo>
                <a:cubicBezTo>
                  <a:pt x="6506957" y="220907"/>
                  <a:pt x="6594055" y="213449"/>
                  <a:pt x="6644091" y="208901"/>
                </a:cubicBezTo>
                <a:cubicBezTo>
                  <a:pt x="6725528" y="188541"/>
                  <a:pt x="6668194" y="199924"/>
                  <a:pt x="6774720" y="190240"/>
                </a:cubicBezTo>
                <a:cubicBezTo>
                  <a:pt x="6947698" y="174515"/>
                  <a:pt x="6675466" y="195107"/>
                  <a:pt x="6917789" y="177799"/>
                </a:cubicBezTo>
                <a:cubicBezTo>
                  <a:pt x="6940597" y="173652"/>
                  <a:pt x="6963234" y="168422"/>
                  <a:pt x="6986213" y="165358"/>
                </a:cubicBezTo>
                <a:cubicBezTo>
                  <a:pt x="7077526" y="153183"/>
                  <a:pt x="7115155" y="152245"/>
                  <a:pt x="7203928" y="146697"/>
                </a:cubicBezTo>
                <a:cubicBezTo>
                  <a:pt x="7235030" y="142550"/>
                  <a:pt x="7266023" y="137485"/>
                  <a:pt x="7297234" y="134256"/>
                </a:cubicBezTo>
                <a:cubicBezTo>
                  <a:pt x="7581149" y="104886"/>
                  <a:pt x="7240492" y="145323"/>
                  <a:pt x="7440303" y="121815"/>
                </a:cubicBezTo>
                <a:lnTo>
                  <a:pt x="7490066" y="115595"/>
                </a:lnTo>
                <a:cubicBezTo>
                  <a:pt x="7517064" y="111738"/>
                  <a:pt x="7543758" y="105467"/>
                  <a:pt x="7570932" y="103154"/>
                </a:cubicBezTo>
                <a:cubicBezTo>
                  <a:pt x="7641297" y="97165"/>
                  <a:pt x="7782426" y="90713"/>
                  <a:pt x="7782426" y="90713"/>
                </a:cubicBezTo>
                <a:cubicBezTo>
                  <a:pt x="7799014" y="88640"/>
                  <a:pt x="7815472" y="84493"/>
                  <a:pt x="7832189" y="84493"/>
                </a:cubicBezTo>
                <a:cubicBezTo>
                  <a:pt x="8000036" y="84493"/>
                  <a:pt x="8052189" y="84791"/>
                  <a:pt x="8192973" y="103154"/>
                </a:cubicBezTo>
                <a:cubicBezTo>
                  <a:pt x="8203457" y="104521"/>
                  <a:pt x="8213595" y="107977"/>
                  <a:pt x="8224075" y="109374"/>
                </a:cubicBezTo>
                <a:cubicBezTo>
                  <a:pt x="8296344" y="119010"/>
                  <a:pt x="8291880" y="113386"/>
                  <a:pt x="8373364" y="121815"/>
                </a:cubicBezTo>
                <a:cubicBezTo>
                  <a:pt x="8404575" y="125044"/>
                  <a:pt x="8435485" y="130791"/>
                  <a:pt x="8466671" y="134256"/>
                </a:cubicBezTo>
                <a:cubicBezTo>
                  <a:pt x="8536794" y="142047"/>
                  <a:pt x="8578925" y="141386"/>
                  <a:pt x="8653283" y="146697"/>
                </a:cubicBezTo>
                <a:cubicBezTo>
                  <a:pt x="8674068" y="148182"/>
                  <a:pt x="8694752" y="150844"/>
                  <a:pt x="8715487" y="152917"/>
                </a:cubicBezTo>
                <a:cubicBezTo>
                  <a:pt x="8732075" y="157064"/>
                  <a:pt x="8748445" y="162207"/>
                  <a:pt x="8765250" y="165358"/>
                </a:cubicBezTo>
                <a:cubicBezTo>
                  <a:pt x="8781680" y="168439"/>
                  <a:pt x="8798388" y="169829"/>
                  <a:pt x="8815013" y="171579"/>
                </a:cubicBezTo>
                <a:cubicBezTo>
                  <a:pt x="8869553" y="177320"/>
                  <a:pt x="8882999" y="176413"/>
                  <a:pt x="8933201" y="184019"/>
                </a:cubicBezTo>
                <a:cubicBezTo>
                  <a:pt x="8985105" y="191883"/>
                  <a:pt x="9036620" y="202390"/>
                  <a:pt x="9088711" y="208901"/>
                </a:cubicBezTo>
                <a:cubicBezTo>
                  <a:pt x="9105299" y="210974"/>
                  <a:pt x="9121985" y="212373"/>
                  <a:pt x="9138475" y="215121"/>
                </a:cubicBezTo>
                <a:cubicBezTo>
                  <a:pt x="9159333" y="218597"/>
                  <a:pt x="9179792" y="224264"/>
                  <a:pt x="9200679" y="227562"/>
                </a:cubicBezTo>
                <a:cubicBezTo>
                  <a:pt x="9219225" y="230490"/>
                  <a:pt x="9238015" y="231589"/>
                  <a:pt x="9256662" y="233783"/>
                </a:cubicBezTo>
                <a:cubicBezTo>
                  <a:pt x="9270419" y="235401"/>
                  <a:pt x="9334215" y="243269"/>
                  <a:pt x="9349968" y="246223"/>
                </a:cubicBezTo>
                <a:cubicBezTo>
                  <a:pt x="9368757" y="249746"/>
                  <a:pt x="9387173" y="255087"/>
                  <a:pt x="9405952" y="258664"/>
                </a:cubicBezTo>
                <a:cubicBezTo>
                  <a:pt x="9463952" y="269712"/>
                  <a:pt x="9477526" y="270721"/>
                  <a:pt x="9530360" y="277325"/>
                </a:cubicBezTo>
                <a:cubicBezTo>
                  <a:pt x="9544874" y="281472"/>
                  <a:pt x="9559101" y="286805"/>
                  <a:pt x="9573903" y="289766"/>
                </a:cubicBezTo>
                <a:cubicBezTo>
                  <a:pt x="9584603" y="291906"/>
                  <a:pt x="9671853" y="301341"/>
                  <a:pt x="9679650" y="302207"/>
                </a:cubicBezTo>
                <a:cubicBezTo>
                  <a:pt x="9707119" y="311363"/>
                  <a:pt x="9719106" y="316069"/>
                  <a:pt x="9754295" y="320868"/>
                </a:cubicBezTo>
                <a:cubicBezTo>
                  <a:pt x="9781082" y="324521"/>
                  <a:pt x="9808219" y="324844"/>
                  <a:pt x="9835160" y="327089"/>
                </a:cubicBezTo>
                <a:lnTo>
                  <a:pt x="9903585" y="333309"/>
                </a:lnTo>
                <a:cubicBezTo>
                  <a:pt x="9932595" y="335630"/>
                  <a:pt x="9961713" y="336634"/>
                  <a:pt x="9990671" y="339530"/>
                </a:cubicBezTo>
                <a:cubicBezTo>
                  <a:pt x="10023939" y="342857"/>
                  <a:pt x="10056819" y="350044"/>
                  <a:pt x="10090197" y="351970"/>
                </a:cubicBezTo>
                <a:cubicBezTo>
                  <a:pt x="10164747" y="356271"/>
                  <a:pt x="10239487" y="356117"/>
                  <a:pt x="10314132" y="358191"/>
                </a:cubicBezTo>
                <a:lnTo>
                  <a:pt x="10569168" y="351970"/>
                </a:lnTo>
                <a:cubicBezTo>
                  <a:pt x="10629386" y="349389"/>
                  <a:pt x="10689426" y="343630"/>
                  <a:pt x="10749560" y="339530"/>
                </a:cubicBezTo>
                <a:lnTo>
                  <a:pt x="10842866" y="333309"/>
                </a:lnTo>
                <a:cubicBezTo>
                  <a:pt x="10853233" y="329162"/>
                  <a:pt x="10862993" y="322926"/>
                  <a:pt x="10873968" y="320868"/>
                </a:cubicBezTo>
                <a:cubicBezTo>
                  <a:pt x="10896478" y="316647"/>
                  <a:pt x="10919604" y="316927"/>
                  <a:pt x="10942393" y="314648"/>
                </a:cubicBezTo>
                <a:cubicBezTo>
                  <a:pt x="10961076" y="312780"/>
                  <a:pt x="10979804" y="311179"/>
                  <a:pt x="10998377" y="308427"/>
                </a:cubicBezTo>
                <a:cubicBezTo>
                  <a:pt x="11035806" y="302882"/>
                  <a:pt x="11072887" y="295117"/>
                  <a:pt x="11110344" y="289766"/>
                </a:cubicBezTo>
                <a:lnTo>
                  <a:pt x="11153887" y="283546"/>
                </a:lnTo>
                <a:cubicBezTo>
                  <a:pt x="11170457" y="281337"/>
                  <a:pt x="11187128" y="279867"/>
                  <a:pt x="11203650" y="277325"/>
                </a:cubicBezTo>
                <a:cubicBezTo>
                  <a:pt x="11232087" y="272950"/>
                  <a:pt x="11255919" y="265263"/>
                  <a:pt x="11284515" y="258664"/>
                </a:cubicBezTo>
                <a:cubicBezTo>
                  <a:pt x="11323117" y="249756"/>
                  <a:pt x="11319186" y="252822"/>
                  <a:pt x="11365381" y="246223"/>
                </a:cubicBezTo>
                <a:cubicBezTo>
                  <a:pt x="11377866" y="244439"/>
                  <a:pt x="11390262" y="242076"/>
                  <a:pt x="11402703" y="240003"/>
                </a:cubicBezTo>
                <a:cubicBezTo>
                  <a:pt x="11410997" y="235856"/>
                  <a:pt x="11418788" y="230494"/>
                  <a:pt x="11427585" y="227562"/>
                </a:cubicBezTo>
                <a:cubicBezTo>
                  <a:pt x="11437615" y="224219"/>
                  <a:pt x="11448366" y="223636"/>
                  <a:pt x="11458687" y="221342"/>
                </a:cubicBezTo>
                <a:cubicBezTo>
                  <a:pt x="11467032" y="219487"/>
                  <a:pt x="11475274" y="217195"/>
                  <a:pt x="11483568" y="215121"/>
                </a:cubicBezTo>
                <a:cubicBezTo>
                  <a:pt x="11493936" y="208901"/>
                  <a:pt x="11503857" y="201867"/>
                  <a:pt x="11514671" y="196460"/>
                </a:cubicBezTo>
                <a:cubicBezTo>
                  <a:pt x="11532041" y="187776"/>
                  <a:pt x="11560832" y="186311"/>
                  <a:pt x="11576875" y="184019"/>
                </a:cubicBezTo>
                <a:cubicBezTo>
                  <a:pt x="11619136" y="169933"/>
                  <a:pt x="11567869" y="186721"/>
                  <a:pt x="11639079" y="165358"/>
                </a:cubicBezTo>
                <a:cubicBezTo>
                  <a:pt x="11645359" y="163474"/>
                  <a:pt x="11651311" y="160424"/>
                  <a:pt x="11657740" y="159138"/>
                </a:cubicBezTo>
                <a:cubicBezTo>
                  <a:pt x="11691098" y="152466"/>
                  <a:pt x="11701798" y="155039"/>
                  <a:pt x="11732385" y="146697"/>
                </a:cubicBezTo>
                <a:cubicBezTo>
                  <a:pt x="11745037" y="143247"/>
                  <a:pt x="11756929" y="137205"/>
                  <a:pt x="11769707" y="134256"/>
                </a:cubicBezTo>
                <a:cubicBezTo>
                  <a:pt x="11783993" y="130959"/>
                  <a:pt x="11798811" y="130584"/>
                  <a:pt x="11813250" y="128036"/>
                </a:cubicBezTo>
                <a:cubicBezTo>
                  <a:pt x="11834074" y="124361"/>
                  <a:pt x="11854871" y="120438"/>
                  <a:pt x="11875454" y="115595"/>
                </a:cubicBezTo>
                <a:cubicBezTo>
                  <a:pt x="11890148" y="112138"/>
                  <a:pt x="11904219" y="106233"/>
                  <a:pt x="11918997" y="103154"/>
                </a:cubicBezTo>
                <a:cubicBezTo>
                  <a:pt x="11954038" y="95854"/>
                  <a:pt x="11989645" y="91513"/>
                  <a:pt x="12024744" y="84493"/>
                </a:cubicBezTo>
                <a:cubicBezTo>
                  <a:pt x="12051870" y="79068"/>
                  <a:pt x="12078434" y="71008"/>
                  <a:pt x="12105609" y="65832"/>
                </a:cubicBezTo>
                <a:cubicBezTo>
                  <a:pt x="12125084" y="62122"/>
                  <a:pt x="12202269" y="54922"/>
                  <a:pt x="12217577" y="53391"/>
                </a:cubicBezTo>
                <a:lnTo>
                  <a:pt x="12273560" y="40950"/>
                </a:lnTo>
                <a:cubicBezTo>
                  <a:pt x="12281890" y="39028"/>
                  <a:pt x="12289935" y="35581"/>
                  <a:pt x="12298442" y="34730"/>
                </a:cubicBezTo>
                <a:cubicBezTo>
                  <a:pt x="12331517" y="31422"/>
                  <a:pt x="12364793" y="30583"/>
                  <a:pt x="12397968" y="28509"/>
                </a:cubicBezTo>
                <a:cubicBezTo>
                  <a:pt x="12494123" y="9280"/>
                  <a:pt x="12652108" y="-24663"/>
                  <a:pt x="12708989" y="28509"/>
                </a:cubicBezTo>
                <a:cubicBezTo>
                  <a:pt x="12772625" y="87995"/>
                  <a:pt x="12710709" y="202772"/>
                  <a:pt x="12715209" y="289766"/>
                </a:cubicBezTo>
                <a:cubicBezTo>
                  <a:pt x="12716936" y="323155"/>
                  <a:pt x="12723326" y="356140"/>
                  <a:pt x="12727650" y="389293"/>
                </a:cubicBezTo>
                <a:cubicBezTo>
                  <a:pt x="12729546" y="403832"/>
                  <a:pt x="12732158" y="418275"/>
                  <a:pt x="12733871" y="432836"/>
                </a:cubicBezTo>
                <a:cubicBezTo>
                  <a:pt x="12736306" y="453531"/>
                  <a:pt x="12737144" y="474411"/>
                  <a:pt x="12740091" y="495040"/>
                </a:cubicBezTo>
                <a:cubicBezTo>
                  <a:pt x="12741300" y="503503"/>
                  <a:pt x="12744389" y="511591"/>
                  <a:pt x="12746311" y="519921"/>
                </a:cubicBezTo>
                <a:cubicBezTo>
                  <a:pt x="12750610" y="538548"/>
                  <a:pt x="12754605" y="557244"/>
                  <a:pt x="12758752" y="575905"/>
                </a:cubicBezTo>
                <a:cubicBezTo>
                  <a:pt x="12760826" y="609081"/>
                  <a:pt x="12761821" y="642341"/>
                  <a:pt x="12764973" y="675432"/>
                </a:cubicBezTo>
                <a:cubicBezTo>
                  <a:pt x="12765975" y="685957"/>
                  <a:pt x="12769796" y="696054"/>
                  <a:pt x="12771193" y="706534"/>
                </a:cubicBezTo>
                <a:cubicBezTo>
                  <a:pt x="12773947" y="727189"/>
                  <a:pt x="12775024" y="748037"/>
                  <a:pt x="12777413" y="768738"/>
                </a:cubicBezTo>
                <a:cubicBezTo>
                  <a:pt x="12781245" y="801951"/>
                  <a:pt x="12785126" y="835167"/>
                  <a:pt x="12789854" y="868264"/>
                </a:cubicBezTo>
                <a:cubicBezTo>
                  <a:pt x="12791349" y="878730"/>
                  <a:pt x="12794467" y="888916"/>
                  <a:pt x="12796075" y="899366"/>
                </a:cubicBezTo>
                <a:cubicBezTo>
                  <a:pt x="12798617" y="915889"/>
                  <a:pt x="12800011" y="932570"/>
                  <a:pt x="12802295" y="949130"/>
                </a:cubicBezTo>
                <a:cubicBezTo>
                  <a:pt x="12808305" y="992702"/>
                  <a:pt x="12816973" y="1035954"/>
                  <a:pt x="12820956" y="1079758"/>
                </a:cubicBezTo>
                <a:cubicBezTo>
                  <a:pt x="12828134" y="1158712"/>
                  <a:pt x="12822686" y="1125725"/>
                  <a:pt x="12833397" y="1179285"/>
                </a:cubicBezTo>
                <a:cubicBezTo>
                  <a:pt x="12835470" y="1206240"/>
                  <a:pt x="12836264" y="1233324"/>
                  <a:pt x="12839617" y="1260150"/>
                </a:cubicBezTo>
                <a:cubicBezTo>
                  <a:pt x="12842492" y="1283153"/>
                  <a:pt x="12848442" y="1305676"/>
                  <a:pt x="12852058" y="1328574"/>
                </a:cubicBezTo>
                <a:cubicBezTo>
                  <a:pt x="12854665" y="1345087"/>
                  <a:pt x="12856205" y="1361750"/>
                  <a:pt x="12858279" y="1378338"/>
                </a:cubicBezTo>
                <a:cubicBezTo>
                  <a:pt x="12860352" y="1411513"/>
                  <a:pt x="12861347" y="1444774"/>
                  <a:pt x="12864499" y="1477864"/>
                </a:cubicBezTo>
                <a:cubicBezTo>
                  <a:pt x="12865501" y="1488389"/>
                  <a:pt x="12869225" y="1498500"/>
                  <a:pt x="12870720" y="1508966"/>
                </a:cubicBezTo>
                <a:cubicBezTo>
                  <a:pt x="12877374" y="1555543"/>
                  <a:pt x="12893489" y="1692778"/>
                  <a:pt x="12895601" y="1732901"/>
                </a:cubicBezTo>
                <a:cubicBezTo>
                  <a:pt x="12903904" y="1890648"/>
                  <a:pt x="12897692" y="1811855"/>
                  <a:pt x="12914262" y="1969276"/>
                </a:cubicBezTo>
                <a:cubicBezTo>
                  <a:pt x="12916336" y="2031480"/>
                  <a:pt x="12917892" y="2093704"/>
                  <a:pt x="12920483" y="2155889"/>
                </a:cubicBezTo>
                <a:cubicBezTo>
                  <a:pt x="12922039" y="2193236"/>
                  <a:pt x="12925956" y="2230484"/>
                  <a:pt x="12926703" y="2267856"/>
                </a:cubicBezTo>
                <a:cubicBezTo>
                  <a:pt x="12930103" y="2437859"/>
                  <a:pt x="12930211" y="2607914"/>
                  <a:pt x="12932924" y="2777930"/>
                </a:cubicBezTo>
                <a:cubicBezTo>
                  <a:pt x="12936431" y="2997729"/>
                  <a:pt x="12940909" y="3217511"/>
                  <a:pt x="12945364" y="3437293"/>
                </a:cubicBezTo>
                <a:cubicBezTo>
                  <a:pt x="12948805" y="3607043"/>
                  <a:pt x="12950495" y="3696893"/>
                  <a:pt x="12957805" y="3854060"/>
                </a:cubicBezTo>
                <a:cubicBezTo>
                  <a:pt x="12962512" y="3955265"/>
                  <a:pt x="12962966" y="3972769"/>
                  <a:pt x="12976466" y="4071774"/>
                </a:cubicBezTo>
                <a:cubicBezTo>
                  <a:pt x="12977894" y="4082250"/>
                  <a:pt x="12980613" y="4092509"/>
                  <a:pt x="12982687" y="4102876"/>
                </a:cubicBezTo>
                <a:cubicBezTo>
                  <a:pt x="12984760" y="4133978"/>
                  <a:pt x="12985644" y="4165183"/>
                  <a:pt x="12988907" y="4196183"/>
                </a:cubicBezTo>
                <a:cubicBezTo>
                  <a:pt x="12989802" y="4204685"/>
                  <a:pt x="12993206" y="4212734"/>
                  <a:pt x="12995128" y="4221064"/>
                </a:cubicBezTo>
                <a:cubicBezTo>
                  <a:pt x="12999426" y="4239691"/>
                  <a:pt x="13003421" y="4258387"/>
                  <a:pt x="13007568" y="4277048"/>
                </a:cubicBezTo>
                <a:cubicBezTo>
                  <a:pt x="13009377" y="4298759"/>
                  <a:pt x="13015522" y="4380755"/>
                  <a:pt x="13020009" y="4407676"/>
                </a:cubicBezTo>
                <a:cubicBezTo>
                  <a:pt x="13025224" y="4438963"/>
                  <a:pt x="13035168" y="4469459"/>
                  <a:pt x="13038671" y="4500983"/>
                </a:cubicBezTo>
                <a:cubicBezTo>
                  <a:pt x="13050584" y="4608207"/>
                  <a:pt x="13039905" y="4504596"/>
                  <a:pt x="13051111" y="4650272"/>
                </a:cubicBezTo>
                <a:cubicBezTo>
                  <a:pt x="13052868" y="4673107"/>
                  <a:pt x="13053935" y="4696048"/>
                  <a:pt x="13057332" y="4718697"/>
                </a:cubicBezTo>
                <a:cubicBezTo>
                  <a:pt x="13060168" y="4737602"/>
                  <a:pt x="13065626" y="4756020"/>
                  <a:pt x="13069773" y="4774681"/>
                </a:cubicBezTo>
                <a:cubicBezTo>
                  <a:pt x="13067699" y="4857620"/>
                  <a:pt x="13066461" y="4940583"/>
                  <a:pt x="13063552" y="5023497"/>
                </a:cubicBezTo>
                <a:cubicBezTo>
                  <a:pt x="13062314" y="5058785"/>
                  <a:pt x="13060529" y="5094079"/>
                  <a:pt x="13057332" y="5129244"/>
                </a:cubicBezTo>
                <a:cubicBezTo>
                  <a:pt x="13056375" y="5139773"/>
                  <a:pt x="13054630" y="5150376"/>
                  <a:pt x="13051111" y="5160346"/>
                </a:cubicBezTo>
                <a:cubicBezTo>
                  <a:pt x="13028175" y="5225330"/>
                  <a:pt x="13031899" y="5217157"/>
                  <a:pt x="13007568" y="5253652"/>
                </a:cubicBezTo>
                <a:cubicBezTo>
                  <a:pt x="13004050" y="5271245"/>
                  <a:pt x="12991978" y="5332752"/>
                  <a:pt x="12988907" y="5340738"/>
                </a:cubicBezTo>
                <a:cubicBezTo>
                  <a:pt x="12985185" y="5350414"/>
                  <a:pt x="12976466" y="5357325"/>
                  <a:pt x="12970246" y="5365619"/>
                </a:cubicBezTo>
                <a:cubicBezTo>
                  <a:pt x="12968173" y="5380133"/>
                  <a:pt x="12966901" y="5394785"/>
                  <a:pt x="12964026" y="5409162"/>
                </a:cubicBezTo>
                <a:cubicBezTo>
                  <a:pt x="12962740" y="5415592"/>
                  <a:pt x="12959689" y="5421543"/>
                  <a:pt x="12957805" y="5427823"/>
                </a:cubicBezTo>
                <a:cubicBezTo>
                  <a:pt x="12946712" y="5464797"/>
                  <a:pt x="12946931" y="5465098"/>
                  <a:pt x="12939144" y="5496248"/>
                </a:cubicBezTo>
                <a:cubicBezTo>
                  <a:pt x="12935799" y="5529700"/>
                  <a:pt x="12933850" y="5562896"/>
                  <a:pt x="12926703" y="5595774"/>
                </a:cubicBezTo>
                <a:cubicBezTo>
                  <a:pt x="12919011" y="5631159"/>
                  <a:pt x="12901822" y="5701521"/>
                  <a:pt x="12901822" y="5701521"/>
                </a:cubicBezTo>
                <a:cubicBezTo>
                  <a:pt x="12899748" y="5722256"/>
                  <a:pt x="12900970" y="5743591"/>
                  <a:pt x="12895601" y="5763725"/>
                </a:cubicBezTo>
                <a:cubicBezTo>
                  <a:pt x="12892486" y="5775407"/>
                  <a:pt x="12882347" y="5784013"/>
                  <a:pt x="12876940" y="5794827"/>
                </a:cubicBezTo>
                <a:cubicBezTo>
                  <a:pt x="12869833" y="5809042"/>
                  <a:pt x="12868046" y="5830402"/>
                  <a:pt x="12864499" y="5844591"/>
                </a:cubicBezTo>
                <a:cubicBezTo>
                  <a:pt x="12860838" y="5859235"/>
                  <a:pt x="12856205" y="5873620"/>
                  <a:pt x="12852058" y="5888134"/>
                </a:cubicBezTo>
                <a:cubicBezTo>
                  <a:pt x="12848546" y="5912722"/>
                  <a:pt x="12845683" y="5938516"/>
                  <a:pt x="12839617" y="5962779"/>
                </a:cubicBezTo>
                <a:cubicBezTo>
                  <a:pt x="12838027" y="5969140"/>
                  <a:pt x="12837493" y="5976320"/>
                  <a:pt x="12833397" y="5981440"/>
                </a:cubicBezTo>
                <a:cubicBezTo>
                  <a:pt x="12828727" y="5987278"/>
                  <a:pt x="12820956" y="5989734"/>
                  <a:pt x="12814736" y="5993881"/>
                </a:cubicBezTo>
                <a:cubicBezTo>
                  <a:pt x="12812662" y="6000101"/>
                  <a:pt x="12815047" y="6011969"/>
                  <a:pt x="12808515" y="6012542"/>
                </a:cubicBezTo>
                <a:cubicBezTo>
                  <a:pt x="12692771" y="6022695"/>
                  <a:pt x="12460173" y="6024983"/>
                  <a:pt x="12460173" y="6024983"/>
                </a:cubicBezTo>
                <a:cubicBezTo>
                  <a:pt x="12453952" y="6027056"/>
                  <a:pt x="12447941" y="6029917"/>
                  <a:pt x="12441511" y="6031203"/>
                </a:cubicBezTo>
                <a:cubicBezTo>
                  <a:pt x="12302566" y="6058991"/>
                  <a:pt x="12269014" y="6045726"/>
                  <a:pt x="12074507" y="6049864"/>
                </a:cubicBezTo>
                <a:cubicBezTo>
                  <a:pt x="11750664" y="6070106"/>
                  <a:pt x="11925466" y="6061840"/>
                  <a:pt x="11265854" y="6043644"/>
                </a:cubicBezTo>
                <a:cubicBezTo>
                  <a:pt x="11201468" y="6041868"/>
                  <a:pt x="11137420" y="6032491"/>
                  <a:pt x="11073022" y="6031203"/>
                </a:cubicBezTo>
                <a:lnTo>
                  <a:pt x="10762001" y="6024983"/>
                </a:lnTo>
                <a:cubicBezTo>
                  <a:pt x="10571216" y="6019609"/>
                  <a:pt x="10380572" y="6008502"/>
                  <a:pt x="10189724" y="6006321"/>
                </a:cubicBezTo>
                <a:lnTo>
                  <a:pt x="8584858" y="6000101"/>
                </a:lnTo>
                <a:lnTo>
                  <a:pt x="6874246" y="5968999"/>
                </a:lnTo>
                <a:lnTo>
                  <a:pt x="6208662" y="5962779"/>
                </a:lnTo>
                <a:cubicBezTo>
                  <a:pt x="5312349" y="5916814"/>
                  <a:pt x="5991037" y="5947212"/>
                  <a:pt x="3981756" y="5956558"/>
                </a:cubicBezTo>
                <a:lnTo>
                  <a:pt x="3291291" y="5962779"/>
                </a:lnTo>
                <a:cubicBezTo>
                  <a:pt x="3001741" y="5982081"/>
                  <a:pt x="3239942" y="5967616"/>
                  <a:pt x="2613266" y="5981440"/>
                </a:cubicBezTo>
                <a:cubicBezTo>
                  <a:pt x="2095449" y="5992862"/>
                  <a:pt x="2591782" y="5984966"/>
                  <a:pt x="1798393" y="5993881"/>
                </a:cubicBezTo>
                <a:cubicBezTo>
                  <a:pt x="1416267" y="6003936"/>
                  <a:pt x="1394562" y="6007291"/>
                  <a:pt x="871552" y="5993881"/>
                </a:cubicBezTo>
                <a:cubicBezTo>
                  <a:pt x="858443" y="5993545"/>
                  <a:pt x="846952" y="5984621"/>
                  <a:pt x="834230" y="5981440"/>
                </a:cubicBezTo>
                <a:cubicBezTo>
                  <a:pt x="821994" y="5978381"/>
                  <a:pt x="809442" y="5976612"/>
                  <a:pt x="796907" y="5975219"/>
                </a:cubicBezTo>
                <a:cubicBezTo>
                  <a:pt x="728613" y="5967631"/>
                  <a:pt x="724474" y="5971181"/>
                  <a:pt x="660058" y="5962779"/>
                </a:cubicBezTo>
                <a:cubicBezTo>
                  <a:pt x="633015" y="5959252"/>
                  <a:pt x="606353" y="5952807"/>
                  <a:pt x="579193" y="5950338"/>
                </a:cubicBezTo>
                <a:cubicBezTo>
                  <a:pt x="537842" y="5946579"/>
                  <a:pt x="496261" y="5946046"/>
                  <a:pt x="454785" y="5944117"/>
                </a:cubicBezTo>
                <a:lnTo>
                  <a:pt x="118883" y="5931676"/>
                </a:lnTo>
                <a:cubicBezTo>
                  <a:pt x="110589" y="5927529"/>
                  <a:pt x="103053" y="5921247"/>
                  <a:pt x="94001" y="5919236"/>
                </a:cubicBezTo>
                <a:cubicBezTo>
                  <a:pt x="65376" y="5912875"/>
                  <a:pt x="17010" y="5934326"/>
                  <a:pt x="6915" y="5906795"/>
                </a:cubicBezTo>
                <a:cubicBezTo>
                  <a:pt x="-13186" y="5851974"/>
                  <a:pt x="15978" y="5790218"/>
                  <a:pt x="25577" y="5732623"/>
                </a:cubicBezTo>
                <a:cubicBezTo>
                  <a:pt x="28489" y="5715148"/>
                  <a:pt x="38636" y="5699667"/>
                  <a:pt x="44238" y="5682860"/>
                </a:cubicBezTo>
                <a:cubicBezTo>
                  <a:pt x="53156" y="5656105"/>
                  <a:pt x="64045" y="5629737"/>
                  <a:pt x="69120" y="5601995"/>
                </a:cubicBezTo>
                <a:cubicBezTo>
                  <a:pt x="95189" y="5459484"/>
                  <a:pt x="114949" y="5315890"/>
                  <a:pt x="137544" y="5172787"/>
                </a:cubicBezTo>
                <a:cubicBezTo>
                  <a:pt x="139831" y="5158305"/>
                  <a:pt x="142145" y="5143816"/>
                  <a:pt x="143764" y="5129244"/>
                </a:cubicBezTo>
                <a:cubicBezTo>
                  <a:pt x="146293" y="5106482"/>
                  <a:pt x="147911" y="5083627"/>
                  <a:pt x="149985" y="5060819"/>
                </a:cubicBezTo>
                <a:cubicBezTo>
                  <a:pt x="154132" y="4907382"/>
                  <a:pt x="160599" y="4753991"/>
                  <a:pt x="162426" y="4600509"/>
                </a:cubicBezTo>
                <a:cubicBezTo>
                  <a:pt x="162674" y="4579672"/>
                  <a:pt x="158010" y="4559065"/>
                  <a:pt x="156205" y="4538305"/>
                </a:cubicBezTo>
                <a:cubicBezTo>
                  <a:pt x="153863" y="4511372"/>
                  <a:pt x="152478" y="4484359"/>
                  <a:pt x="149985" y="4457440"/>
                </a:cubicBezTo>
                <a:cubicBezTo>
                  <a:pt x="142110" y="4372388"/>
                  <a:pt x="134894" y="4287256"/>
                  <a:pt x="125103" y="4202403"/>
                </a:cubicBezTo>
                <a:cubicBezTo>
                  <a:pt x="122446" y="4179374"/>
                  <a:pt x="117208" y="4156711"/>
                  <a:pt x="112662" y="4133979"/>
                </a:cubicBezTo>
                <a:cubicBezTo>
                  <a:pt x="56361" y="3852472"/>
                  <a:pt x="82503" y="3946360"/>
                  <a:pt x="38017" y="3798076"/>
                </a:cubicBezTo>
                <a:cubicBezTo>
                  <a:pt x="31797" y="3694403"/>
                  <a:pt x="20240" y="3590912"/>
                  <a:pt x="19356" y="3487056"/>
                </a:cubicBezTo>
                <a:cubicBezTo>
                  <a:pt x="13275" y="2772501"/>
                  <a:pt x="-14295" y="2617420"/>
                  <a:pt x="50458" y="2112346"/>
                </a:cubicBezTo>
                <a:cubicBezTo>
                  <a:pt x="52756" y="2094418"/>
                  <a:pt x="71400" y="2070002"/>
                  <a:pt x="75340" y="2056362"/>
                </a:cubicBezTo>
                <a:cubicBezTo>
                  <a:pt x="98509" y="1976160"/>
                  <a:pt x="118129" y="1894958"/>
                  <a:pt x="137544" y="1813766"/>
                </a:cubicBezTo>
                <a:cubicBezTo>
                  <a:pt x="259814" y="1302451"/>
                  <a:pt x="73246" y="2052262"/>
                  <a:pt x="149985" y="1745342"/>
                </a:cubicBezTo>
                <a:cubicBezTo>
                  <a:pt x="174047" y="1444572"/>
                  <a:pt x="151847" y="1741547"/>
                  <a:pt x="174866" y="1341015"/>
                </a:cubicBezTo>
                <a:cubicBezTo>
                  <a:pt x="180469" y="1243525"/>
                  <a:pt x="187032" y="1146091"/>
                  <a:pt x="193528" y="1048656"/>
                </a:cubicBezTo>
                <a:cubicBezTo>
                  <a:pt x="197400" y="990580"/>
                  <a:pt x="199811" y="932363"/>
                  <a:pt x="205968" y="874485"/>
                </a:cubicBezTo>
                <a:cubicBezTo>
                  <a:pt x="210187" y="834825"/>
                  <a:pt x="218073" y="795638"/>
                  <a:pt x="224630" y="756297"/>
                </a:cubicBezTo>
                <a:cubicBezTo>
                  <a:pt x="226368" y="745868"/>
                  <a:pt x="228020" y="735382"/>
                  <a:pt x="230850" y="725195"/>
                </a:cubicBezTo>
                <a:cubicBezTo>
                  <a:pt x="238398" y="698022"/>
                  <a:pt x="249150" y="671753"/>
                  <a:pt x="255732" y="644330"/>
                </a:cubicBezTo>
                <a:cubicBezTo>
                  <a:pt x="261619" y="619802"/>
                  <a:pt x="259316" y="593304"/>
                  <a:pt x="268173" y="569685"/>
                </a:cubicBezTo>
                <a:cubicBezTo>
                  <a:pt x="272291" y="558703"/>
                  <a:pt x="285627" y="553881"/>
                  <a:pt x="293054" y="544803"/>
                </a:cubicBezTo>
                <a:cubicBezTo>
                  <a:pt x="358334" y="465015"/>
                  <a:pt x="287710" y="525703"/>
                  <a:pt x="361479" y="488819"/>
                </a:cubicBezTo>
                <a:cubicBezTo>
                  <a:pt x="374852" y="482132"/>
                  <a:pt x="398801" y="463938"/>
                  <a:pt x="398801" y="463938"/>
                </a:cubicBezTo>
                <a:cubicBezTo>
                  <a:pt x="407095" y="451497"/>
                  <a:pt x="418955" y="440800"/>
                  <a:pt x="423683" y="426615"/>
                </a:cubicBezTo>
                <a:cubicBezTo>
                  <a:pt x="425756" y="420395"/>
                  <a:pt x="425267" y="412590"/>
                  <a:pt x="429903" y="407954"/>
                </a:cubicBezTo>
                <a:cubicBezTo>
                  <a:pt x="450531" y="387326"/>
                  <a:pt x="354222" y="408991"/>
                  <a:pt x="454785" y="407954"/>
                </a:cubicBezTo>
                <a:close/>
              </a:path>
            </a:pathLst>
          </a:custGeom>
          <a:gradFill flip="none" rotWithShape="1">
            <a:gsLst>
              <a:gs pos="0">
                <a:schemeClr val="tx1">
                  <a:lumMod val="95000"/>
                  <a:lumOff val="5000"/>
                </a:schemeClr>
              </a:gs>
              <a:gs pos="88000">
                <a:schemeClr val="accent1">
                  <a:shade val="67500"/>
                  <a:satMod val="115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959058" y="356584"/>
            <a:ext cx="931620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/>
              <a:t>Science question</a:t>
            </a:r>
            <a:r>
              <a:rPr lang="en-US" sz="3200" dirty="0"/>
              <a:t>: What are the drivers and impacts of </a:t>
            </a:r>
          </a:p>
          <a:p>
            <a:r>
              <a:rPr lang="en-US" sz="3200" dirty="0"/>
              <a:t>pulse events? </a:t>
            </a:r>
          </a:p>
          <a:p>
            <a:endParaRPr lang="en-US" sz="32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2067-7388-44EF-AD94-5DED6404F641}" type="slidenum">
              <a:rPr lang="en-US" smtClean="0"/>
              <a:t>4</a:t>
            </a:fld>
            <a:endParaRPr lang="en-US"/>
          </a:p>
        </p:txBody>
      </p:sp>
      <p:sp>
        <p:nvSpPr>
          <p:cNvPr id="13" name="Down Arrow 12"/>
          <p:cNvSpPr/>
          <p:nvPr/>
        </p:nvSpPr>
        <p:spPr>
          <a:xfrm>
            <a:off x="2751106" y="2095850"/>
            <a:ext cx="2661992" cy="3188058"/>
          </a:xfrm>
          <a:prstGeom prst="down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/>
          <p:cNvSpPr/>
          <p:nvPr/>
        </p:nvSpPr>
        <p:spPr>
          <a:xfrm>
            <a:off x="7148421" y="2095850"/>
            <a:ext cx="2661992" cy="3188058"/>
          </a:xfrm>
          <a:prstGeom prst="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/>
        </p:nvSpPr>
        <p:spPr>
          <a:xfrm>
            <a:off x="4965336" y="2252134"/>
            <a:ext cx="2724151" cy="1526843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Composition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Quantity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Timing 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6" name="Oval 15"/>
          <p:cNvSpPr/>
          <p:nvPr/>
        </p:nvSpPr>
        <p:spPr>
          <a:xfrm>
            <a:off x="3314229" y="5302520"/>
            <a:ext cx="5854029" cy="131445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Carbon surplus, Deoxygenation,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</a:rPr>
              <a:t>Animal community </a:t>
            </a:r>
            <a:r>
              <a:rPr lang="en-US" sz="2400" dirty="0" smtClean="0">
                <a:solidFill>
                  <a:schemeClr val="tx1"/>
                </a:solidFill>
              </a:rPr>
              <a:t>change, etc.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Curved Left Arrow 2"/>
          <p:cNvSpPr/>
          <p:nvPr/>
        </p:nvSpPr>
        <p:spPr>
          <a:xfrm rot="2072380">
            <a:off x="1024228" y="2568260"/>
            <a:ext cx="1426191" cy="344369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339651" y="3015555"/>
            <a:ext cx="2007663" cy="1526843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Physical transport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Curved Left Arrow 11"/>
          <p:cNvSpPr/>
          <p:nvPr/>
        </p:nvSpPr>
        <p:spPr>
          <a:xfrm rot="2072380">
            <a:off x="10220664" y="2244729"/>
            <a:ext cx="1426191" cy="3443690"/>
          </a:xfrm>
          <a:prstGeom prst="curvedLef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Oval 16"/>
          <p:cNvSpPr/>
          <p:nvPr/>
        </p:nvSpPr>
        <p:spPr>
          <a:xfrm>
            <a:off x="9269763" y="2709336"/>
            <a:ext cx="2374866" cy="1203312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Midwater repackaging</a:t>
            </a: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52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3" grpId="0" animBg="1"/>
      <p:bldP spid="9" grpId="0" animBg="1"/>
      <p:bldP spid="12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-442344" y="1695003"/>
            <a:ext cx="13069773" cy="6061665"/>
          </a:xfrm>
          <a:custGeom>
            <a:avLst/>
            <a:gdLst>
              <a:gd name="connsiteX0" fmla="*/ 454785 w 13069773"/>
              <a:gd name="connsiteY0" fmla="*/ 407954 h 6061665"/>
              <a:gd name="connsiteX1" fmla="*/ 1033283 w 13069773"/>
              <a:gd name="connsiteY1" fmla="*/ 401734 h 6061665"/>
              <a:gd name="connsiteX2" fmla="*/ 1107928 w 13069773"/>
              <a:gd name="connsiteY2" fmla="*/ 395513 h 6061665"/>
              <a:gd name="connsiteX3" fmla="*/ 1170132 w 13069773"/>
              <a:gd name="connsiteY3" fmla="*/ 383072 h 6061665"/>
              <a:gd name="connsiteX4" fmla="*/ 1195013 w 13069773"/>
              <a:gd name="connsiteY4" fmla="*/ 376852 h 6061665"/>
              <a:gd name="connsiteX5" fmla="*/ 1257217 w 13069773"/>
              <a:gd name="connsiteY5" fmla="*/ 370632 h 6061665"/>
              <a:gd name="connsiteX6" fmla="*/ 1350524 w 13069773"/>
              <a:gd name="connsiteY6" fmla="*/ 351970 h 6061665"/>
              <a:gd name="connsiteX7" fmla="*/ 1375405 w 13069773"/>
              <a:gd name="connsiteY7" fmla="*/ 345750 h 6061665"/>
              <a:gd name="connsiteX8" fmla="*/ 1425168 w 13069773"/>
              <a:gd name="connsiteY8" fmla="*/ 339530 h 6061665"/>
              <a:gd name="connsiteX9" fmla="*/ 1468711 w 13069773"/>
              <a:gd name="connsiteY9" fmla="*/ 333309 h 6061665"/>
              <a:gd name="connsiteX10" fmla="*/ 1580679 w 13069773"/>
              <a:gd name="connsiteY10" fmla="*/ 314648 h 6061665"/>
              <a:gd name="connsiteX11" fmla="*/ 1717528 w 13069773"/>
              <a:gd name="connsiteY11" fmla="*/ 302207 h 6061665"/>
              <a:gd name="connsiteX12" fmla="*/ 1935242 w 13069773"/>
              <a:gd name="connsiteY12" fmla="*/ 277325 h 6061665"/>
              <a:gd name="connsiteX13" fmla="*/ 2096973 w 13069773"/>
              <a:gd name="connsiteY13" fmla="*/ 258664 h 6061665"/>
              <a:gd name="connsiteX14" fmla="*/ 2407993 w 13069773"/>
              <a:gd name="connsiteY14" fmla="*/ 252444 h 6061665"/>
              <a:gd name="connsiteX15" fmla="*/ 3191764 w 13069773"/>
              <a:gd name="connsiteY15" fmla="*/ 258664 h 6061665"/>
              <a:gd name="connsiteX16" fmla="*/ 3253968 w 13069773"/>
              <a:gd name="connsiteY16" fmla="*/ 264885 h 6061665"/>
              <a:gd name="connsiteX17" fmla="*/ 3372156 w 13069773"/>
              <a:gd name="connsiteY17" fmla="*/ 277325 h 6061665"/>
              <a:gd name="connsiteX18" fmla="*/ 3527666 w 13069773"/>
              <a:gd name="connsiteY18" fmla="*/ 295987 h 6061665"/>
              <a:gd name="connsiteX19" fmla="*/ 4348760 w 13069773"/>
              <a:gd name="connsiteY19" fmla="*/ 308427 h 6061665"/>
              <a:gd name="connsiteX20" fmla="*/ 4591356 w 13069773"/>
              <a:gd name="connsiteY20" fmla="*/ 327089 h 6061665"/>
              <a:gd name="connsiteX21" fmla="*/ 4840173 w 13069773"/>
              <a:gd name="connsiteY21" fmla="*/ 339530 h 6061665"/>
              <a:gd name="connsiteX22" fmla="*/ 5561740 w 13069773"/>
              <a:gd name="connsiteY22" fmla="*/ 333309 h 6061665"/>
              <a:gd name="connsiteX23" fmla="*/ 5667487 w 13069773"/>
              <a:gd name="connsiteY23" fmla="*/ 320868 h 6061665"/>
              <a:gd name="connsiteX24" fmla="*/ 5885201 w 13069773"/>
              <a:gd name="connsiteY24" fmla="*/ 308427 h 6061665"/>
              <a:gd name="connsiteX25" fmla="*/ 5947405 w 13069773"/>
              <a:gd name="connsiteY25" fmla="*/ 302207 h 6061665"/>
              <a:gd name="connsiteX26" fmla="*/ 6022050 w 13069773"/>
              <a:gd name="connsiteY26" fmla="*/ 289766 h 6061665"/>
              <a:gd name="connsiteX27" fmla="*/ 6177560 w 13069773"/>
              <a:gd name="connsiteY27" fmla="*/ 277325 h 6061665"/>
              <a:gd name="connsiteX28" fmla="*/ 6264646 w 13069773"/>
              <a:gd name="connsiteY28" fmla="*/ 258664 h 6061665"/>
              <a:gd name="connsiteX29" fmla="*/ 6308189 w 13069773"/>
              <a:gd name="connsiteY29" fmla="*/ 252444 h 6061665"/>
              <a:gd name="connsiteX30" fmla="*/ 6364173 w 13069773"/>
              <a:gd name="connsiteY30" fmla="*/ 246223 h 6061665"/>
              <a:gd name="connsiteX31" fmla="*/ 6413936 w 13069773"/>
              <a:gd name="connsiteY31" fmla="*/ 240003 h 6061665"/>
              <a:gd name="connsiteX32" fmla="*/ 6463699 w 13069773"/>
              <a:gd name="connsiteY32" fmla="*/ 227562 h 6061665"/>
              <a:gd name="connsiteX33" fmla="*/ 6644091 w 13069773"/>
              <a:gd name="connsiteY33" fmla="*/ 208901 h 6061665"/>
              <a:gd name="connsiteX34" fmla="*/ 6774720 w 13069773"/>
              <a:gd name="connsiteY34" fmla="*/ 190240 h 6061665"/>
              <a:gd name="connsiteX35" fmla="*/ 6917789 w 13069773"/>
              <a:gd name="connsiteY35" fmla="*/ 177799 h 6061665"/>
              <a:gd name="connsiteX36" fmla="*/ 6986213 w 13069773"/>
              <a:gd name="connsiteY36" fmla="*/ 165358 h 6061665"/>
              <a:gd name="connsiteX37" fmla="*/ 7203928 w 13069773"/>
              <a:gd name="connsiteY37" fmla="*/ 146697 h 6061665"/>
              <a:gd name="connsiteX38" fmla="*/ 7297234 w 13069773"/>
              <a:gd name="connsiteY38" fmla="*/ 134256 h 6061665"/>
              <a:gd name="connsiteX39" fmla="*/ 7440303 w 13069773"/>
              <a:gd name="connsiteY39" fmla="*/ 121815 h 6061665"/>
              <a:gd name="connsiteX40" fmla="*/ 7490066 w 13069773"/>
              <a:gd name="connsiteY40" fmla="*/ 115595 h 6061665"/>
              <a:gd name="connsiteX41" fmla="*/ 7570932 w 13069773"/>
              <a:gd name="connsiteY41" fmla="*/ 103154 h 6061665"/>
              <a:gd name="connsiteX42" fmla="*/ 7782426 w 13069773"/>
              <a:gd name="connsiteY42" fmla="*/ 90713 h 6061665"/>
              <a:gd name="connsiteX43" fmla="*/ 7832189 w 13069773"/>
              <a:gd name="connsiteY43" fmla="*/ 84493 h 6061665"/>
              <a:gd name="connsiteX44" fmla="*/ 8192973 w 13069773"/>
              <a:gd name="connsiteY44" fmla="*/ 103154 h 6061665"/>
              <a:gd name="connsiteX45" fmla="*/ 8224075 w 13069773"/>
              <a:gd name="connsiteY45" fmla="*/ 109374 h 6061665"/>
              <a:gd name="connsiteX46" fmla="*/ 8373364 w 13069773"/>
              <a:gd name="connsiteY46" fmla="*/ 121815 h 6061665"/>
              <a:gd name="connsiteX47" fmla="*/ 8466671 w 13069773"/>
              <a:gd name="connsiteY47" fmla="*/ 134256 h 6061665"/>
              <a:gd name="connsiteX48" fmla="*/ 8653283 w 13069773"/>
              <a:gd name="connsiteY48" fmla="*/ 146697 h 6061665"/>
              <a:gd name="connsiteX49" fmla="*/ 8715487 w 13069773"/>
              <a:gd name="connsiteY49" fmla="*/ 152917 h 6061665"/>
              <a:gd name="connsiteX50" fmla="*/ 8765250 w 13069773"/>
              <a:gd name="connsiteY50" fmla="*/ 165358 h 6061665"/>
              <a:gd name="connsiteX51" fmla="*/ 8815013 w 13069773"/>
              <a:gd name="connsiteY51" fmla="*/ 171579 h 6061665"/>
              <a:gd name="connsiteX52" fmla="*/ 8933201 w 13069773"/>
              <a:gd name="connsiteY52" fmla="*/ 184019 h 6061665"/>
              <a:gd name="connsiteX53" fmla="*/ 9088711 w 13069773"/>
              <a:gd name="connsiteY53" fmla="*/ 208901 h 6061665"/>
              <a:gd name="connsiteX54" fmla="*/ 9138475 w 13069773"/>
              <a:gd name="connsiteY54" fmla="*/ 215121 h 6061665"/>
              <a:gd name="connsiteX55" fmla="*/ 9200679 w 13069773"/>
              <a:gd name="connsiteY55" fmla="*/ 227562 h 6061665"/>
              <a:gd name="connsiteX56" fmla="*/ 9256662 w 13069773"/>
              <a:gd name="connsiteY56" fmla="*/ 233783 h 6061665"/>
              <a:gd name="connsiteX57" fmla="*/ 9349968 w 13069773"/>
              <a:gd name="connsiteY57" fmla="*/ 246223 h 6061665"/>
              <a:gd name="connsiteX58" fmla="*/ 9405952 w 13069773"/>
              <a:gd name="connsiteY58" fmla="*/ 258664 h 6061665"/>
              <a:gd name="connsiteX59" fmla="*/ 9530360 w 13069773"/>
              <a:gd name="connsiteY59" fmla="*/ 277325 h 6061665"/>
              <a:gd name="connsiteX60" fmla="*/ 9573903 w 13069773"/>
              <a:gd name="connsiteY60" fmla="*/ 289766 h 6061665"/>
              <a:gd name="connsiteX61" fmla="*/ 9679650 w 13069773"/>
              <a:gd name="connsiteY61" fmla="*/ 302207 h 6061665"/>
              <a:gd name="connsiteX62" fmla="*/ 9754295 w 13069773"/>
              <a:gd name="connsiteY62" fmla="*/ 320868 h 6061665"/>
              <a:gd name="connsiteX63" fmla="*/ 9835160 w 13069773"/>
              <a:gd name="connsiteY63" fmla="*/ 327089 h 6061665"/>
              <a:gd name="connsiteX64" fmla="*/ 9903585 w 13069773"/>
              <a:gd name="connsiteY64" fmla="*/ 333309 h 6061665"/>
              <a:gd name="connsiteX65" fmla="*/ 9990671 w 13069773"/>
              <a:gd name="connsiteY65" fmla="*/ 339530 h 6061665"/>
              <a:gd name="connsiteX66" fmla="*/ 10090197 w 13069773"/>
              <a:gd name="connsiteY66" fmla="*/ 351970 h 6061665"/>
              <a:gd name="connsiteX67" fmla="*/ 10314132 w 13069773"/>
              <a:gd name="connsiteY67" fmla="*/ 358191 h 6061665"/>
              <a:gd name="connsiteX68" fmla="*/ 10569168 w 13069773"/>
              <a:gd name="connsiteY68" fmla="*/ 351970 h 6061665"/>
              <a:gd name="connsiteX69" fmla="*/ 10749560 w 13069773"/>
              <a:gd name="connsiteY69" fmla="*/ 339530 h 6061665"/>
              <a:gd name="connsiteX70" fmla="*/ 10842866 w 13069773"/>
              <a:gd name="connsiteY70" fmla="*/ 333309 h 6061665"/>
              <a:gd name="connsiteX71" fmla="*/ 10873968 w 13069773"/>
              <a:gd name="connsiteY71" fmla="*/ 320868 h 6061665"/>
              <a:gd name="connsiteX72" fmla="*/ 10942393 w 13069773"/>
              <a:gd name="connsiteY72" fmla="*/ 314648 h 6061665"/>
              <a:gd name="connsiteX73" fmla="*/ 10998377 w 13069773"/>
              <a:gd name="connsiteY73" fmla="*/ 308427 h 6061665"/>
              <a:gd name="connsiteX74" fmla="*/ 11110344 w 13069773"/>
              <a:gd name="connsiteY74" fmla="*/ 289766 h 6061665"/>
              <a:gd name="connsiteX75" fmla="*/ 11153887 w 13069773"/>
              <a:gd name="connsiteY75" fmla="*/ 283546 h 6061665"/>
              <a:gd name="connsiteX76" fmla="*/ 11203650 w 13069773"/>
              <a:gd name="connsiteY76" fmla="*/ 277325 h 6061665"/>
              <a:gd name="connsiteX77" fmla="*/ 11284515 w 13069773"/>
              <a:gd name="connsiteY77" fmla="*/ 258664 h 6061665"/>
              <a:gd name="connsiteX78" fmla="*/ 11365381 w 13069773"/>
              <a:gd name="connsiteY78" fmla="*/ 246223 h 6061665"/>
              <a:gd name="connsiteX79" fmla="*/ 11402703 w 13069773"/>
              <a:gd name="connsiteY79" fmla="*/ 240003 h 6061665"/>
              <a:gd name="connsiteX80" fmla="*/ 11427585 w 13069773"/>
              <a:gd name="connsiteY80" fmla="*/ 227562 h 6061665"/>
              <a:gd name="connsiteX81" fmla="*/ 11458687 w 13069773"/>
              <a:gd name="connsiteY81" fmla="*/ 221342 h 6061665"/>
              <a:gd name="connsiteX82" fmla="*/ 11483568 w 13069773"/>
              <a:gd name="connsiteY82" fmla="*/ 215121 h 6061665"/>
              <a:gd name="connsiteX83" fmla="*/ 11514671 w 13069773"/>
              <a:gd name="connsiteY83" fmla="*/ 196460 h 6061665"/>
              <a:gd name="connsiteX84" fmla="*/ 11576875 w 13069773"/>
              <a:gd name="connsiteY84" fmla="*/ 184019 h 6061665"/>
              <a:gd name="connsiteX85" fmla="*/ 11639079 w 13069773"/>
              <a:gd name="connsiteY85" fmla="*/ 165358 h 6061665"/>
              <a:gd name="connsiteX86" fmla="*/ 11657740 w 13069773"/>
              <a:gd name="connsiteY86" fmla="*/ 159138 h 6061665"/>
              <a:gd name="connsiteX87" fmla="*/ 11732385 w 13069773"/>
              <a:gd name="connsiteY87" fmla="*/ 146697 h 6061665"/>
              <a:gd name="connsiteX88" fmla="*/ 11769707 w 13069773"/>
              <a:gd name="connsiteY88" fmla="*/ 134256 h 6061665"/>
              <a:gd name="connsiteX89" fmla="*/ 11813250 w 13069773"/>
              <a:gd name="connsiteY89" fmla="*/ 128036 h 6061665"/>
              <a:gd name="connsiteX90" fmla="*/ 11875454 w 13069773"/>
              <a:gd name="connsiteY90" fmla="*/ 115595 h 6061665"/>
              <a:gd name="connsiteX91" fmla="*/ 11918997 w 13069773"/>
              <a:gd name="connsiteY91" fmla="*/ 103154 h 6061665"/>
              <a:gd name="connsiteX92" fmla="*/ 12024744 w 13069773"/>
              <a:gd name="connsiteY92" fmla="*/ 84493 h 6061665"/>
              <a:gd name="connsiteX93" fmla="*/ 12105609 w 13069773"/>
              <a:gd name="connsiteY93" fmla="*/ 65832 h 6061665"/>
              <a:gd name="connsiteX94" fmla="*/ 12217577 w 13069773"/>
              <a:gd name="connsiteY94" fmla="*/ 53391 h 6061665"/>
              <a:gd name="connsiteX95" fmla="*/ 12273560 w 13069773"/>
              <a:gd name="connsiteY95" fmla="*/ 40950 h 6061665"/>
              <a:gd name="connsiteX96" fmla="*/ 12298442 w 13069773"/>
              <a:gd name="connsiteY96" fmla="*/ 34730 h 6061665"/>
              <a:gd name="connsiteX97" fmla="*/ 12397968 w 13069773"/>
              <a:gd name="connsiteY97" fmla="*/ 28509 h 6061665"/>
              <a:gd name="connsiteX98" fmla="*/ 12708989 w 13069773"/>
              <a:gd name="connsiteY98" fmla="*/ 28509 h 6061665"/>
              <a:gd name="connsiteX99" fmla="*/ 12715209 w 13069773"/>
              <a:gd name="connsiteY99" fmla="*/ 289766 h 6061665"/>
              <a:gd name="connsiteX100" fmla="*/ 12727650 w 13069773"/>
              <a:gd name="connsiteY100" fmla="*/ 389293 h 6061665"/>
              <a:gd name="connsiteX101" fmla="*/ 12733871 w 13069773"/>
              <a:gd name="connsiteY101" fmla="*/ 432836 h 6061665"/>
              <a:gd name="connsiteX102" fmla="*/ 12740091 w 13069773"/>
              <a:gd name="connsiteY102" fmla="*/ 495040 h 6061665"/>
              <a:gd name="connsiteX103" fmla="*/ 12746311 w 13069773"/>
              <a:gd name="connsiteY103" fmla="*/ 519921 h 6061665"/>
              <a:gd name="connsiteX104" fmla="*/ 12758752 w 13069773"/>
              <a:gd name="connsiteY104" fmla="*/ 575905 h 6061665"/>
              <a:gd name="connsiteX105" fmla="*/ 12764973 w 13069773"/>
              <a:gd name="connsiteY105" fmla="*/ 675432 h 6061665"/>
              <a:gd name="connsiteX106" fmla="*/ 12771193 w 13069773"/>
              <a:gd name="connsiteY106" fmla="*/ 706534 h 6061665"/>
              <a:gd name="connsiteX107" fmla="*/ 12777413 w 13069773"/>
              <a:gd name="connsiteY107" fmla="*/ 768738 h 6061665"/>
              <a:gd name="connsiteX108" fmla="*/ 12789854 w 13069773"/>
              <a:gd name="connsiteY108" fmla="*/ 868264 h 6061665"/>
              <a:gd name="connsiteX109" fmla="*/ 12796075 w 13069773"/>
              <a:gd name="connsiteY109" fmla="*/ 899366 h 6061665"/>
              <a:gd name="connsiteX110" fmla="*/ 12802295 w 13069773"/>
              <a:gd name="connsiteY110" fmla="*/ 949130 h 6061665"/>
              <a:gd name="connsiteX111" fmla="*/ 12820956 w 13069773"/>
              <a:gd name="connsiteY111" fmla="*/ 1079758 h 6061665"/>
              <a:gd name="connsiteX112" fmla="*/ 12833397 w 13069773"/>
              <a:gd name="connsiteY112" fmla="*/ 1179285 h 6061665"/>
              <a:gd name="connsiteX113" fmla="*/ 12839617 w 13069773"/>
              <a:gd name="connsiteY113" fmla="*/ 1260150 h 6061665"/>
              <a:gd name="connsiteX114" fmla="*/ 12852058 w 13069773"/>
              <a:gd name="connsiteY114" fmla="*/ 1328574 h 6061665"/>
              <a:gd name="connsiteX115" fmla="*/ 12858279 w 13069773"/>
              <a:gd name="connsiteY115" fmla="*/ 1378338 h 6061665"/>
              <a:gd name="connsiteX116" fmla="*/ 12864499 w 13069773"/>
              <a:gd name="connsiteY116" fmla="*/ 1477864 h 6061665"/>
              <a:gd name="connsiteX117" fmla="*/ 12870720 w 13069773"/>
              <a:gd name="connsiteY117" fmla="*/ 1508966 h 6061665"/>
              <a:gd name="connsiteX118" fmla="*/ 12895601 w 13069773"/>
              <a:gd name="connsiteY118" fmla="*/ 1732901 h 6061665"/>
              <a:gd name="connsiteX119" fmla="*/ 12914262 w 13069773"/>
              <a:gd name="connsiteY119" fmla="*/ 1969276 h 6061665"/>
              <a:gd name="connsiteX120" fmla="*/ 12920483 w 13069773"/>
              <a:gd name="connsiteY120" fmla="*/ 2155889 h 6061665"/>
              <a:gd name="connsiteX121" fmla="*/ 12926703 w 13069773"/>
              <a:gd name="connsiteY121" fmla="*/ 2267856 h 6061665"/>
              <a:gd name="connsiteX122" fmla="*/ 12932924 w 13069773"/>
              <a:gd name="connsiteY122" fmla="*/ 2777930 h 6061665"/>
              <a:gd name="connsiteX123" fmla="*/ 12945364 w 13069773"/>
              <a:gd name="connsiteY123" fmla="*/ 3437293 h 6061665"/>
              <a:gd name="connsiteX124" fmla="*/ 12957805 w 13069773"/>
              <a:gd name="connsiteY124" fmla="*/ 3854060 h 6061665"/>
              <a:gd name="connsiteX125" fmla="*/ 12976466 w 13069773"/>
              <a:gd name="connsiteY125" fmla="*/ 4071774 h 6061665"/>
              <a:gd name="connsiteX126" fmla="*/ 12982687 w 13069773"/>
              <a:gd name="connsiteY126" fmla="*/ 4102876 h 6061665"/>
              <a:gd name="connsiteX127" fmla="*/ 12988907 w 13069773"/>
              <a:gd name="connsiteY127" fmla="*/ 4196183 h 6061665"/>
              <a:gd name="connsiteX128" fmla="*/ 12995128 w 13069773"/>
              <a:gd name="connsiteY128" fmla="*/ 4221064 h 6061665"/>
              <a:gd name="connsiteX129" fmla="*/ 13007568 w 13069773"/>
              <a:gd name="connsiteY129" fmla="*/ 4277048 h 6061665"/>
              <a:gd name="connsiteX130" fmla="*/ 13020009 w 13069773"/>
              <a:gd name="connsiteY130" fmla="*/ 4407676 h 6061665"/>
              <a:gd name="connsiteX131" fmla="*/ 13038671 w 13069773"/>
              <a:gd name="connsiteY131" fmla="*/ 4500983 h 6061665"/>
              <a:gd name="connsiteX132" fmla="*/ 13051111 w 13069773"/>
              <a:gd name="connsiteY132" fmla="*/ 4650272 h 6061665"/>
              <a:gd name="connsiteX133" fmla="*/ 13057332 w 13069773"/>
              <a:gd name="connsiteY133" fmla="*/ 4718697 h 6061665"/>
              <a:gd name="connsiteX134" fmla="*/ 13069773 w 13069773"/>
              <a:gd name="connsiteY134" fmla="*/ 4774681 h 6061665"/>
              <a:gd name="connsiteX135" fmla="*/ 13063552 w 13069773"/>
              <a:gd name="connsiteY135" fmla="*/ 5023497 h 6061665"/>
              <a:gd name="connsiteX136" fmla="*/ 13057332 w 13069773"/>
              <a:gd name="connsiteY136" fmla="*/ 5129244 h 6061665"/>
              <a:gd name="connsiteX137" fmla="*/ 13051111 w 13069773"/>
              <a:gd name="connsiteY137" fmla="*/ 5160346 h 6061665"/>
              <a:gd name="connsiteX138" fmla="*/ 13007568 w 13069773"/>
              <a:gd name="connsiteY138" fmla="*/ 5253652 h 6061665"/>
              <a:gd name="connsiteX139" fmla="*/ 12988907 w 13069773"/>
              <a:gd name="connsiteY139" fmla="*/ 5340738 h 6061665"/>
              <a:gd name="connsiteX140" fmla="*/ 12970246 w 13069773"/>
              <a:gd name="connsiteY140" fmla="*/ 5365619 h 6061665"/>
              <a:gd name="connsiteX141" fmla="*/ 12964026 w 13069773"/>
              <a:gd name="connsiteY141" fmla="*/ 5409162 h 6061665"/>
              <a:gd name="connsiteX142" fmla="*/ 12957805 w 13069773"/>
              <a:gd name="connsiteY142" fmla="*/ 5427823 h 6061665"/>
              <a:gd name="connsiteX143" fmla="*/ 12939144 w 13069773"/>
              <a:gd name="connsiteY143" fmla="*/ 5496248 h 6061665"/>
              <a:gd name="connsiteX144" fmla="*/ 12926703 w 13069773"/>
              <a:gd name="connsiteY144" fmla="*/ 5595774 h 6061665"/>
              <a:gd name="connsiteX145" fmla="*/ 12901822 w 13069773"/>
              <a:gd name="connsiteY145" fmla="*/ 5701521 h 6061665"/>
              <a:gd name="connsiteX146" fmla="*/ 12895601 w 13069773"/>
              <a:gd name="connsiteY146" fmla="*/ 5763725 h 6061665"/>
              <a:gd name="connsiteX147" fmla="*/ 12876940 w 13069773"/>
              <a:gd name="connsiteY147" fmla="*/ 5794827 h 6061665"/>
              <a:gd name="connsiteX148" fmla="*/ 12864499 w 13069773"/>
              <a:gd name="connsiteY148" fmla="*/ 5844591 h 6061665"/>
              <a:gd name="connsiteX149" fmla="*/ 12852058 w 13069773"/>
              <a:gd name="connsiteY149" fmla="*/ 5888134 h 6061665"/>
              <a:gd name="connsiteX150" fmla="*/ 12839617 w 13069773"/>
              <a:gd name="connsiteY150" fmla="*/ 5962779 h 6061665"/>
              <a:gd name="connsiteX151" fmla="*/ 12833397 w 13069773"/>
              <a:gd name="connsiteY151" fmla="*/ 5981440 h 6061665"/>
              <a:gd name="connsiteX152" fmla="*/ 12814736 w 13069773"/>
              <a:gd name="connsiteY152" fmla="*/ 5993881 h 6061665"/>
              <a:gd name="connsiteX153" fmla="*/ 12808515 w 13069773"/>
              <a:gd name="connsiteY153" fmla="*/ 6012542 h 6061665"/>
              <a:gd name="connsiteX154" fmla="*/ 12460173 w 13069773"/>
              <a:gd name="connsiteY154" fmla="*/ 6024983 h 6061665"/>
              <a:gd name="connsiteX155" fmla="*/ 12441511 w 13069773"/>
              <a:gd name="connsiteY155" fmla="*/ 6031203 h 6061665"/>
              <a:gd name="connsiteX156" fmla="*/ 12074507 w 13069773"/>
              <a:gd name="connsiteY156" fmla="*/ 6049864 h 6061665"/>
              <a:gd name="connsiteX157" fmla="*/ 11265854 w 13069773"/>
              <a:gd name="connsiteY157" fmla="*/ 6043644 h 6061665"/>
              <a:gd name="connsiteX158" fmla="*/ 11073022 w 13069773"/>
              <a:gd name="connsiteY158" fmla="*/ 6031203 h 6061665"/>
              <a:gd name="connsiteX159" fmla="*/ 10762001 w 13069773"/>
              <a:gd name="connsiteY159" fmla="*/ 6024983 h 6061665"/>
              <a:gd name="connsiteX160" fmla="*/ 10189724 w 13069773"/>
              <a:gd name="connsiteY160" fmla="*/ 6006321 h 6061665"/>
              <a:gd name="connsiteX161" fmla="*/ 8584858 w 13069773"/>
              <a:gd name="connsiteY161" fmla="*/ 6000101 h 6061665"/>
              <a:gd name="connsiteX162" fmla="*/ 6874246 w 13069773"/>
              <a:gd name="connsiteY162" fmla="*/ 5968999 h 6061665"/>
              <a:gd name="connsiteX163" fmla="*/ 6208662 w 13069773"/>
              <a:gd name="connsiteY163" fmla="*/ 5962779 h 6061665"/>
              <a:gd name="connsiteX164" fmla="*/ 3981756 w 13069773"/>
              <a:gd name="connsiteY164" fmla="*/ 5956558 h 6061665"/>
              <a:gd name="connsiteX165" fmla="*/ 3291291 w 13069773"/>
              <a:gd name="connsiteY165" fmla="*/ 5962779 h 6061665"/>
              <a:gd name="connsiteX166" fmla="*/ 2613266 w 13069773"/>
              <a:gd name="connsiteY166" fmla="*/ 5981440 h 6061665"/>
              <a:gd name="connsiteX167" fmla="*/ 1798393 w 13069773"/>
              <a:gd name="connsiteY167" fmla="*/ 5993881 h 6061665"/>
              <a:gd name="connsiteX168" fmla="*/ 871552 w 13069773"/>
              <a:gd name="connsiteY168" fmla="*/ 5993881 h 6061665"/>
              <a:gd name="connsiteX169" fmla="*/ 834230 w 13069773"/>
              <a:gd name="connsiteY169" fmla="*/ 5981440 h 6061665"/>
              <a:gd name="connsiteX170" fmla="*/ 796907 w 13069773"/>
              <a:gd name="connsiteY170" fmla="*/ 5975219 h 6061665"/>
              <a:gd name="connsiteX171" fmla="*/ 660058 w 13069773"/>
              <a:gd name="connsiteY171" fmla="*/ 5962779 h 6061665"/>
              <a:gd name="connsiteX172" fmla="*/ 579193 w 13069773"/>
              <a:gd name="connsiteY172" fmla="*/ 5950338 h 6061665"/>
              <a:gd name="connsiteX173" fmla="*/ 454785 w 13069773"/>
              <a:gd name="connsiteY173" fmla="*/ 5944117 h 6061665"/>
              <a:gd name="connsiteX174" fmla="*/ 118883 w 13069773"/>
              <a:gd name="connsiteY174" fmla="*/ 5931676 h 6061665"/>
              <a:gd name="connsiteX175" fmla="*/ 94001 w 13069773"/>
              <a:gd name="connsiteY175" fmla="*/ 5919236 h 6061665"/>
              <a:gd name="connsiteX176" fmla="*/ 6915 w 13069773"/>
              <a:gd name="connsiteY176" fmla="*/ 5906795 h 6061665"/>
              <a:gd name="connsiteX177" fmla="*/ 25577 w 13069773"/>
              <a:gd name="connsiteY177" fmla="*/ 5732623 h 6061665"/>
              <a:gd name="connsiteX178" fmla="*/ 44238 w 13069773"/>
              <a:gd name="connsiteY178" fmla="*/ 5682860 h 6061665"/>
              <a:gd name="connsiteX179" fmla="*/ 69120 w 13069773"/>
              <a:gd name="connsiteY179" fmla="*/ 5601995 h 6061665"/>
              <a:gd name="connsiteX180" fmla="*/ 137544 w 13069773"/>
              <a:gd name="connsiteY180" fmla="*/ 5172787 h 6061665"/>
              <a:gd name="connsiteX181" fmla="*/ 143764 w 13069773"/>
              <a:gd name="connsiteY181" fmla="*/ 5129244 h 6061665"/>
              <a:gd name="connsiteX182" fmla="*/ 149985 w 13069773"/>
              <a:gd name="connsiteY182" fmla="*/ 5060819 h 6061665"/>
              <a:gd name="connsiteX183" fmla="*/ 162426 w 13069773"/>
              <a:gd name="connsiteY183" fmla="*/ 4600509 h 6061665"/>
              <a:gd name="connsiteX184" fmla="*/ 156205 w 13069773"/>
              <a:gd name="connsiteY184" fmla="*/ 4538305 h 6061665"/>
              <a:gd name="connsiteX185" fmla="*/ 149985 w 13069773"/>
              <a:gd name="connsiteY185" fmla="*/ 4457440 h 6061665"/>
              <a:gd name="connsiteX186" fmla="*/ 125103 w 13069773"/>
              <a:gd name="connsiteY186" fmla="*/ 4202403 h 6061665"/>
              <a:gd name="connsiteX187" fmla="*/ 112662 w 13069773"/>
              <a:gd name="connsiteY187" fmla="*/ 4133979 h 6061665"/>
              <a:gd name="connsiteX188" fmla="*/ 38017 w 13069773"/>
              <a:gd name="connsiteY188" fmla="*/ 3798076 h 6061665"/>
              <a:gd name="connsiteX189" fmla="*/ 19356 w 13069773"/>
              <a:gd name="connsiteY189" fmla="*/ 3487056 h 6061665"/>
              <a:gd name="connsiteX190" fmla="*/ 50458 w 13069773"/>
              <a:gd name="connsiteY190" fmla="*/ 2112346 h 6061665"/>
              <a:gd name="connsiteX191" fmla="*/ 75340 w 13069773"/>
              <a:gd name="connsiteY191" fmla="*/ 2056362 h 6061665"/>
              <a:gd name="connsiteX192" fmla="*/ 137544 w 13069773"/>
              <a:gd name="connsiteY192" fmla="*/ 1813766 h 6061665"/>
              <a:gd name="connsiteX193" fmla="*/ 149985 w 13069773"/>
              <a:gd name="connsiteY193" fmla="*/ 1745342 h 6061665"/>
              <a:gd name="connsiteX194" fmla="*/ 174866 w 13069773"/>
              <a:gd name="connsiteY194" fmla="*/ 1341015 h 6061665"/>
              <a:gd name="connsiteX195" fmla="*/ 193528 w 13069773"/>
              <a:gd name="connsiteY195" fmla="*/ 1048656 h 6061665"/>
              <a:gd name="connsiteX196" fmla="*/ 205968 w 13069773"/>
              <a:gd name="connsiteY196" fmla="*/ 874485 h 6061665"/>
              <a:gd name="connsiteX197" fmla="*/ 224630 w 13069773"/>
              <a:gd name="connsiteY197" fmla="*/ 756297 h 6061665"/>
              <a:gd name="connsiteX198" fmla="*/ 230850 w 13069773"/>
              <a:gd name="connsiteY198" fmla="*/ 725195 h 6061665"/>
              <a:gd name="connsiteX199" fmla="*/ 255732 w 13069773"/>
              <a:gd name="connsiteY199" fmla="*/ 644330 h 6061665"/>
              <a:gd name="connsiteX200" fmla="*/ 268173 w 13069773"/>
              <a:gd name="connsiteY200" fmla="*/ 569685 h 6061665"/>
              <a:gd name="connsiteX201" fmla="*/ 293054 w 13069773"/>
              <a:gd name="connsiteY201" fmla="*/ 544803 h 6061665"/>
              <a:gd name="connsiteX202" fmla="*/ 361479 w 13069773"/>
              <a:gd name="connsiteY202" fmla="*/ 488819 h 6061665"/>
              <a:gd name="connsiteX203" fmla="*/ 398801 w 13069773"/>
              <a:gd name="connsiteY203" fmla="*/ 463938 h 6061665"/>
              <a:gd name="connsiteX204" fmla="*/ 423683 w 13069773"/>
              <a:gd name="connsiteY204" fmla="*/ 426615 h 6061665"/>
              <a:gd name="connsiteX205" fmla="*/ 429903 w 13069773"/>
              <a:gd name="connsiteY205" fmla="*/ 407954 h 6061665"/>
              <a:gd name="connsiteX206" fmla="*/ 454785 w 13069773"/>
              <a:gd name="connsiteY206" fmla="*/ 407954 h 6061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</a:cxnLst>
            <a:rect l="l" t="t" r="r" b="b"/>
            <a:pathLst>
              <a:path w="13069773" h="6061665">
                <a:moveTo>
                  <a:pt x="454785" y="407954"/>
                </a:moveTo>
                <a:lnTo>
                  <a:pt x="1033283" y="401734"/>
                </a:lnTo>
                <a:cubicBezTo>
                  <a:pt x="1058246" y="401258"/>
                  <a:pt x="1083189" y="398887"/>
                  <a:pt x="1107928" y="395513"/>
                </a:cubicBezTo>
                <a:cubicBezTo>
                  <a:pt x="1128879" y="392656"/>
                  <a:pt x="1149456" y="387503"/>
                  <a:pt x="1170132" y="383072"/>
                </a:cubicBezTo>
                <a:cubicBezTo>
                  <a:pt x="1178491" y="381281"/>
                  <a:pt x="1186550" y="378061"/>
                  <a:pt x="1195013" y="376852"/>
                </a:cubicBezTo>
                <a:cubicBezTo>
                  <a:pt x="1215642" y="373905"/>
                  <a:pt x="1236540" y="373217"/>
                  <a:pt x="1257217" y="370632"/>
                </a:cubicBezTo>
                <a:cubicBezTo>
                  <a:pt x="1287618" y="366832"/>
                  <a:pt x="1321299" y="358714"/>
                  <a:pt x="1350524" y="351970"/>
                </a:cubicBezTo>
                <a:cubicBezTo>
                  <a:pt x="1358854" y="350048"/>
                  <a:pt x="1366972" y="347155"/>
                  <a:pt x="1375405" y="345750"/>
                </a:cubicBezTo>
                <a:cubicBezTo>
                  <a:pt x="1391894" y="343002"/>
                  <a:pt x="1408598" y="341739"/>
                  <a:pt x="1425168" y="339530"/>
                </a:cubicBezTo>
                <a:lnTo>
                  <a:pt x="1468711" y="333309"/>
                </a:lnTo>
                <a:cubicBezTo>
                  <a:pt x="1506073" y="327331"/>
                  <a:pt x="1543073" y="318827"/>
                  <a:pt x="1580679" y="314648"/>
                </a:cubicBezTo>
                <a:cubicBezTo>
                  <a:pt x="1663532" y="305441"/>
                  <a:pt x="1617941" y="309867"/>
                  <a:pt x="1717528" y="302207"/>
                </a:cubicBezTo>
                <a:cubicBezTo>
                  <a:pt x="1844702" y="270413"/>
                  <a:pt x="1674888" y="309867"/>
                  <a:pt x="1935242" y="277325"/>
                </a:cubicBezTo>
                <a:cubicBezTo>
                  <a:pt x="1974852" y="272374"/>
                  <a:pt x="2074905" y="259638"/>
                  <a:pt x="2096973" y="258664"/>
                </a:cubicBezTo>
                <a:cubicBezTo>
                  <a:pt x="2200566" y="254094"/>
                  <a:pt x="2304320" y="254517"/>
                  <a:pt x="2407993" y="252444"/>
                </a:cubicBezTo>
                <a:lnTo>
                  <a:pt x="3191764" y="258664"/>
                </a:lnTo>
                <a:cubicBezTo>
                  <a:pt x="3212600" y="258970"/>
                  <a:pt x="3233241" y="262741"/>
                  <a:pt x="3253968" y="264885"/>
                </a:cubicBezTo>
                <a:cubicBezTo>
                  <a:pt x="3293371" y="268961"/>
                  <a:pt x="3332941" y="271723"/>
                  <a:pt x="3372156" y="277325"/>
                </a:cubicBezTo>
                <a:cubicBezTo>
                  <a:pt x="3424301" y="284774"/>
                  <a:pt x="3475035" y="293539"/>
                  <a:pt x="3527666" y="295987"/>
                </a:cubicBezTo>
                <a:cubicBezTo>
                  <a:pt x="3764116" y="306985"/>
                  <a:pt x="4190918" y="306849"/>
                  <a:pt x="4348760" y="308427"/>
                </a:cubicBezTo>
                <a:cubicBezTo>
                  <a:pt x="4448679" y="317116"/>
                  <a:pt x="4497011" y="322487"/>
                  <a:pt x="4591356" y="327089"/>
                </a:cubicBezTo>
                <a:cubicBezTo>
                  <a:pt x="4869655" y="340665"/>
                  <a:pt x="4640039" y="326187"/>
                  <a:pt x="4840173" y="339530"/>
                </a:cubicBezTo>
                <a:lnTo>
                  <a:pt x="5561740" y="333309"/>
                </a:lnTo>
                <a:cubicBezTo>
                  <a:pt x="5597223" y="332509"/>
                  <a:pt x="5632099" y="323590"/>
                  <a:pt x="5667487" y="320868"/>
                </a:cubicBezTo>
                <a:cubicBezTo>
                  <a:pt x="5739963" y="315293"/>
                  <a:pt x="5812872" y="315659"/>
                  <a:pt x="5885201" y="308427"/>
                </a:cubicBezTo>
                <a:cubicBezTo>
                  <a:pt x="5905936" y="306354"/>
                  <a:pt x="5926758" y="305022"/>
                  <a:pt x="5947405" y="302207"/>
                </a:cubicBezTo>
                <a:cubicBezTo>
                  <a:pt x="5972399" y="298799"/>
                  <a:pt x="5996979" y="292552"/>
                  <a:pt x="6022050" y="289766"/>
                </a:cubicBezTo>
                <a:cubicBezTo>
                  <a:pt x="6250347" y="264400"/>
                  <a:pt x="6007996" y="298521"/>
                  <a:pt x="6177560" y="277325"/>
                </a:cubicBezTo>
                <a:cubicBezTo>
                  <a:pt x="6232148" y="270501"/>
                  <a:pt x="6202105" y="271172"/>
                  <a:pt x="6264646" y="258664"/>
                </a:cubicBezTo>
                <a:cubicBezTo>
                  <a:pt x="6279023" y="255789"/>
                  <a:pt x="6293641" y="254263"/>
                  <a:pt x="6308189" y="252444"/>
                </a:cubicBezTo>
                <a:cubicBezTo>
                  <a:pt x="6326820" y="250115"/>
                  <a:pt x="6345525" y="248417"/>
                  <a:pt x="6364173" y="246223"/>
                </a:cubicBezTo>
                <a:lnTo>
                  <a:pt x="6413936" y="240003"/>
                </a:lnTo>
                <a:cubicBezTo>
                  <a:pt x="6430524" y="235856"/>
                  <a:pt x="6446800" y="230162"/>
                  <a:pt x="6463699" y="227562"/>
                </a:cubicBezTo>
                <a:cubicBezTo>
                  <a:pt x="6506957" y="220907"/>
                  <a:pt x="6594055" y="213449"/>
                  <a:pt x="6644091" y="208901"/>
                </a:cubicBezTo>
                <a:cubicBezTo>
                  <a:pt x="6725528" y="188541"/>
                  <a:pt x="6668194" y="199924"/>
                  <a:pt x="6774720" y="190240"/>
                </a:cubicBezTo>
                <a:cubicBezTo>
                  <a:pt x="6947698" y="174515"/>
                  <a:pt x="6675466" y="195107"/>
                  <a:pt x="6917789" y="177799"/>
                </a:cubicBezTo>
                <a:cubicBezTo>
                  <a:pt x="6940597" y="173652"/>
                  <a:pt x="6963234" y="168422"/>
                  <a:pt x="6986213" y="165358"/>
                </a:cubicBezTo>
                <a:cubicBezTo>
                  <a:pt x="7077526" y="153183"/>
                  <a:pt x="7115155" y="152245"/>
                  <a:pt x="7203928" y="146697"/>
                </a:cubicBezTo>
                <a:cubicBezTo>
                  <a:pt x="7235030" y="142550"/>
                  <a:pt x="7266023" y="137485"/>
                  <a:pt x="7297234" y="134256"/>
                </a:cubicBezTo>
                <a:cubicBezTo>
                  <a:pt x="7581149" y="104886"/>
                  <a:pt x="7240492" y="145323"/>
                  <a:pt x="7440303" y="121815"/>
                </a:cubicBezTo>
                <a:lnTo>
                  <a:pt x="7490066" y="115595"/>
                </a:lnTo>
                <a:cubicBezTo>
                  <a:pt x="7517064" y="111738"/>
                  <a:pt x="7543758" y="105467"/>
                  <a:pt x="7570932" y="103154"/>
                </a:cubicBezTo>
                <a:cubicBezTo>
                  <a:pt x="7641297" y="97165"/>
                  <a:pt x="7782426" y="90713"/>
                  <a:pt x="7782426" y="90713"/>
                </a:cubicBezTo>
                <a:cubicBezTo>
                  <a:pt x="7799014" y="88640"/>
                  <a:pt x="7815472" y="84493"/>
                  <a:pt x="7832189" y="84493"/>
                </a:cubicBezTo>
                <a:cubicBezTo>
                  <a:pt x="8000036" y="84493"/>
                  <a:pt x="8052189" y="84791"/>
                  <a:pt x="8192973" y="103154"/>
                </a:cubicBezTo>
                <a:cubicBezTo>
                  <a:pt x="8203457" y="104521"/>
                  <a:pt x="8213595" y="107977"/>
                  <a:pt x="8224075" y="109374"/>
                </a:cubicBezTo>
                <a:cubicBezTo>
                  <a:pt x="8296344" y="119010"/>
                  <a:pt x="8291880" y="113386"/>
                  <a:pt x="8373364" y="121815"/>
                </a:cubicBezTo>
                <a:cubicBezTo>
                  <a:pt x="8404575" y="125044"/>
                  <a:pt x="8435485" y="130791"/>
                  <a:pt x="8466671" y="134256"/>
                </a:cubicBezTo>
                <a:cubicBezTo>
                  <a:pt x="8536794" y="142047"/>
                  <a:pt x="8578925" y="141386"/>
                  <a:pt x="8653283" y="146697"/>
                </a:cubicBezTo>
                <a:cubicBezTo>
                  <a:pt x="8674068" y="148182"/>
                  <a:pt x="8694752" y="150844"/>
                  <a:pt x="8715487" y="152917"/>
                </a:cubicBezTo>
                <a:cubicBezTo>
                  <a:pt x="8732075" y="157064"/>
                  <a:pt x="8748445" y="162207"/>
                  <a:pt x="8765250" y="165358"/>
                </a:cubicBezTo>
                <a:cubicBezTo>
                  <a:pt x="8781680" y="168439"/>
                  <a:pt x="8798388" y="169829"/>
                  <a:pt x="8815013" y="171579"/>
                </a:cubicBezTo>
                <a:cubicBezTo>
                  <a:pt x="8869553" y="177320"/>
                  <a:pt x="8882999" y="176413"/>
                  <a:pt x="8933201" y="184019"/>
                </a:cubicBezTo>
                <a:cubicBezTo>
                  <a:pt x="8985105" y="191883"/>
                  <a:pt x="9036620" y="202390"/>
                  <a:pt x="9088711" y="208901"/>
                </a:cubicBezTo>
                <a:cubicBezTo>
                  <a:pt x="9105299" y="210974"/>
                  <a:pt x="9121985" y="212373"/>
                  <a:pt x="9138475" y="215121"/>
                </a:cubicBezTo>
                <a:cubicBezTo>
                  <a:pt x="9159333" y="218597"/>
                  <a:pt x="9179792" y="224264"/>
                  <a:pt x="9200679" y="227562"/>
                </a:cubicBezTo>
                <a:cubicBezTo>
                  <a:pt x="9219225" y="230490"/>
                  <a:pt x="9238015" y="231589"/>
                  <a:pt x="9256662" y="233783"/>
                </a:cubicBezTo>
                <a:cubicBezTo>
                  <a:pt x="9270419" y="235401"/>
                  <a:pt x="9334215" y="243269"/>
                  <a:pt x="9349968" y="246223"/>
                </a:cubicBezTo>
                <a:cubicBezTo>
                  <a:pt x="9368757" y="249746"/>
                  <a:pt x="9387173" y="255087"/>
                  <a:pt x="9405952" y="258664"/>
                </a:cubicBezTo>
                <a:cubicBezTo>
                  <a:pt x="9463952" y="269712"/>
                  <a:pt x="9477526" y="270721"/>
                  <a:pt x="9530360" y="277325"/>
                </a:cubicBezTo>
                <a:cubicBezTo>
                  <a:pt x="9544874" y="281472"/>
                  <a:pt x="9559101" y="286805"/>
                  <a:pt x="9573903" y="289766"/>
                </a:cubicBezTo>
                <a:cubicBezTo>
                  <a:pt x="9584603" y="291906"/>
                  <a:pt x="9671853" y="301341"/>
                  <a:pt x="9679650" y="302207"/>
                </a:cubicBezTo>
                <a:cubicBezTo>
                  <a:pt x="9707119" y="311363"/>
                  <a:pt x="9719106" y="316069"/>
                  <a:pt x="9754295" y="320868"/>
                </a:cubicBezTo>
                <a:cubicBezTo>
                  <a:pt x="9781082" y="324521"/>
                  <a:pt x="9808219" y="324844"/>
                  <a:pt x="9835160" y="327089"/>
                </a:cubicBezTo>
                <a:lnTo>
                  <a:pt x="9903585" y="333309"/>
                </a:lnTo>
                <a:cubicBezTo>
                  <a:pt x="9932595" y="335630"/>
                  <a:pt x="9961713" y="336634"/>
                  <a:pt x="9990671" y="339530"/>
                </a:cubicBezTo>
                <a:cubicBezTo>
                  <a:pt x="10023939" y="342857"/>
                  <a:pt x="10056819" y="350044"/>
                  <a:pt x="10090197" y="351970"/>
                </a:cubicBezTo>
                <a:cubicBezTo>
                  <a:pt x="10164747" y="356271"/>
                  <a:pt x="10239487" y="356117"/>
                  <a:pt x="10314132" y="358191"/>
                </a:cubicBezTo>
                <a:lnTo>
                  <a:pt x="10569168" y="351970"/>
                </a:lnTo>
                <a:cubicBezTo>
                  <a:pt x="10629386" y="349389"/>
                  <a:pt x="10689426" y="343630"/>
                  <a:pt x="10749560" y="339530"/>
                </a:cubicBezTo>
                <a:lnTo>
                  <a:pt x="10842866" y="333309"/>
                </a:lnTo>
                <a:cubicBezTo>
                  <a:pt x="10853233" y="329162"/>
                  <a:pt x="10862993" y="322926"/>
                  <a:pt x="10873968" y="320868"/>
                </a:cubicBezTo>
                <a:cubicBezTo>
                  <a:pt x="10896478" y="316647"/>
                  <a:pt x="10919604" y="316927"/>
                  <a:pt x="10942393" y="314648"/>
                </a:cubicBezTo>
                <a:cubicBezTo>
                  <a:pt x="10961076" y="312780"/>
                  <a:pt x="10979804" y="311179"/>
                  <a:pt x="10998377" y="308427"/>
                </a:cubicBezTo>
                <a:cubicBezTo>
                  <a:pt x="11035806" y="302882"/>
                  <a:pt x="11072887" y="295117"/>
                  <a:pt x="11110344" y="289766"/>
                </a:cubicBezTo>
                <a:lnTo>
                  <a:pt x="11153887" y="283546"/>
                </a:lnTo>
                <a:cubicBezTo>
                  <a:pt x="11170457" y="281337"/>
                  <a:pt x="11187128" y="279867"/>
                  <a:pt x="11203650" y="277325"/>
                </a:cubicBezTo>
                <a:cubicBezTo>
                  <a:pt x="11232087" y="272950"/>
                  <a:pt x="11255919" y="265263"/>
                  <a:pt x="11284515" y="258664"/>
                </a:cubicBezTo>
                <a:cubicBezTo>
                  <a:pt x="11323117" y="249756"/>
                  <a:pt x="11319186" y="252822"/>
                  <a:pt x="11365381" y="246223"/>
                </a:cubicBezTo>
                <a:cubicBezTo>
                  <a:pt x="11377866" y="244439"/>
                  <a:pt x="11390262" y="242076"/>
                  <a:pt x="11402703" y="240003"/>
                </a:cubicBezTo>
                <a:cubicBezTo>
                  <a:pt x="11410997" y="235856"/>
                  <a:pt x="11418788" y="230494"/>
                  <a:pt x="11427585" y="227562"/>
                </a:cubicBezTo>
                <a:cubicBezTo>
                  <a:pt x="11437615" y="224219"/>
                  <a:pt x="11448366" y="223636"/>
                  <a:pt x="11458687" y="221342"/>
                </a:cubicBezTo>
                <a:cubicBezTo>
                  <a:pt x="11467032" y="219487"/>
                  <a:pt x="11475274" y="217195"/>
                  <a:pt x="11483568" y="215121"/>
                </a:cubicBezTo>
                <a:cubicBezTo>
                  <a:pt x="11493936" y="208901"/>
                  <a:pt x="11503857" y="201867"/>
                  <a:pt x="11514671" y="196460"/>
                </a:cubicBezTo>
                <a:cubicBezTo>
                  <a:pt x="11532041" y="187776"/>
                  <a:pt x="11560832" y="186311"/>
                  <a:pt x="11576875" y="184019"/>
                </a:cubicBezTo>
                <a:cubicBezTo>
                  <a:pt x="11619136" y="169933"/>
                  <a:pt x="11567869" y="186721"/>
                  <a:pt x="11639079" y="165358"/>
                </a:cubicBezTo>
                <a:cubicBezTo>
                  <a:pt x="11645359" y="163474"/>
                  <a:pt x="11651311" y="160424"/>
                  <a:pt x="11657740" y="159138"/>
                </a:cubicBezTo>
                <a:cubicBezTo>
                  <a:pt x="11691098" y="152466"/>
                  <a:pt x="11701798" y="155039"/>
                  <a:pt x="11732385" y="146697"/>
                </a:cubicBezTo>
                <a:cubicBezTo>
                  <a:pt x="11745037" y="143247"/>
                  <a:pt x="11756929" y="137205"/>
                  <a:pt x="11769707" y="134256"/>
                </a:cubicBezTo>
                <a:cubicBezTo>
                  <a:pt x="11783993" y="130959"/>
                  <a:pt x="11798811" y="130584"/>
                  <a:pt x="11813250" y="128036"/>
                </a:cubicBezTo>
                <a:cubicBezTo>
                  <a:pt x="11834074" y="124361"/>
                  <a:pt x="11854871" y="120438"/>
                  <a:pt x="11875454" y="115595"/>
                </a:cubicBezTo>
                <a:cubicBezTo>
                  <a:pt x="11890148" y="112138"/>
                  <a:pt x="11904219" y="106233"/>
                  <a:pt x="11918997" y="103154"/>
                </a:cubicBezTo>
                <a:cubicBezTo>
                  <a:pt x="11954038" y="95854"/>
                  <a:pt x="11989645" y="91513"/>
                  <a:pt x="12024744" y="84493"/>
                </a:cubicBezTo>
                <a:cubicBezTo>
                  <a:pt x="12051870" y="79068"/>
                  <a:pt x="12078434" y="71008"/>
                  <a:pt x="12105609" y="65832"/>
                </a:cubicBezTo>
                <a:cubicBezTo>
                  <a:pt x="12125084" y="62122"/>
                  <a:pt x="12202269" y="54922"/>
                  <a:pt x="12217577" y="53391"/>
                </a:cubicBezTo>
                <a:lnTo>
                  <a:pt x="12273560" y="40950"/>
                </a:lnTo>
                <a:cubicBezTo>
                  <a:pt x="12281890" y="39028"/>
                  <a:pt x="12289935" y="35581"/>
                  <a:pt x="12298442" y="34730"/>
                </a:cubicBezTo>
                <a:cubicBezTo>
                  <a:pt x="12331517" y="31422"/>
                  <a:pt x="12364793" y="30583"/>
                  <a:pt x="12397968" y="28509"/>
                </a:cubicBezTo>
                <a:cubicBezTo>
                  <a:pt x="12494123" y="9280"/>
                  <a:pt x="12652108" y="-24663"/>
                  <a:pt x="12708989" y="28509"/>
                </a:cubicBezTo>
                <a:cubicBezTo>
                  <a:pt x="12772625" y="87995"/>
                  <a:pt x="12710709" y="202772"/>
                  <a:pt x="12715209" y="289766"/>
                </a:cubicBezTo>
                <a:cubicBezTo>
                  <a:pt x="12716936" y="323155"/>
                  <a:pt x="12723326" y="356140"/>
                  <a:pt x="12727650" y="389293"/>
                </a:cubicBezTo>
                <a:cubicBezTo>
                  <a:pt x="12729546" y="403832"/>
                  <a:pt x="12732158" y="418275"/>
                  <a:pt x="12733871" y="432836"/>
                </a:cubicBezTo>
                <a:cubicBezTo>
                  <a:pt x="12736306" y="453531"/>
                  <a:pt x="12737144" y="474411"/>
                  <a:pt x="12740091" y="495040"/>
                </a:cubicBezTo>
                <a:cubicBezTo>
                  <a:pt x="12741300" y="503503"/>
                  <a:pt x="12744389" y="511591"/>
                  <a:pt x="12746311" y="519921"/>
                </a:cubicBezTo>
                <a:cubicBezTo>
                  <a:pt x="12750610" y="538548"/>
                  <a:pt x="12754605" y="557244"/>
                  <a:pt x="12758752" y="575905"/>
                </a:cubicBezTo>
                <a:cubicBezTo>
                  <a:pt x="12760826" y="609081"/>
                  <a:pt x="12761821" y="642341"/>
                  <a:pt x="12764973" y="675432"/>
                </a:cubicBezTo>
                <a:cubicBezTo>
                  <a:pt x="12765975" y="685957"/>
                  <a:pt x="12769796" y="696054"/>
                  <a:pt x="12771193" y="706534"/>
                </a:cubicBezTo>
                <a:cubicBezTo>
                  <a:pt x="12773947" y="727189"/>
                  <a:pt x="12775024" y="748037"/>
                  <a:pt x="12777413" y="768738"/>
                </a:cubicBezTo>
                <a:cubicBezTo>
                  <a:pt x="12781245" y="801951"/>
                  <a:pt x="12785126" y="835167"/>
                  <a:pt x="12789854" y="868264"/>
                </a:cubicBezTo>
                <a:cubicBezTo>
                  <a:pt x="12791349" y="878730"/>
                  <a:pt x="12794467" y="888916"/>
                  <a:pt x="12796075" y="899366"/>
                </a:cubicBezTo>
                <a:cubicBezTo>
                  <a:pt x="12798617" y="915889"/>
                  <a:pt x="12800011" y="932570"/>
                  <a:pt x="12802295" y="949130"/>
                </a:cubicBezTo>
                <a:cubicBezTo>
                  <a:pt x="12808305" y="992702"/>
                  <a:pt x="12816973" y="1035954"/>
                  <a:pt x="12820956" y="1079758"/>
                </a:cubicBezTo>
                <a:cubicBezTo>
                  <a:pt x="12828134" y="1158712"/>
                  <a:pt x="12822686" y="1125725"/>
                  <a:pt x="12833397" y="1179285"/>
                </a:cubicBezTo>
                <a:cubicBezTo>
                  <a:pt x="12835470" y="1206240"/>
                  <a:pt x="12836264" y="1233324"/>
                  <a:pt x="12839617" y="1260150"/>
                </a:cubicBezTo>
                <a:cubicBezTo>
                  <a:pt x="12842492" y="1283153"/>
                  <a:pt x="12848442" y="1305676"/>
                  <a:pt x="12852058" y="1328574"/>
                </a:cubicBezTo>
                <a:cubicBezTo>
                  <a:pt x="12854665" y="1345087"/>
                  <a:pt x="12856205" y="1361750"/>
                  <a:pt x="12858279" y="1378338"/>
                </a:cubicBezTo>
                <a:cubicBezTo>
                  <a:pt x="12860352" y="1411513"/>
                  <a:pt x="12861347" y="1444774"/>
                  <a:pt x="12864499" y="1477864"/>
                </a:cubicBezTo>
                <a:cubicBezTo>
                  <a:pt x="12865501" y="1488389"/>
                  <a:pt x="12869225" y="1498500"/>
                  <a:pt x="12870720" y="1508966"/>
                </a:cubicBezTo>
                <a:cubicBezTo>
                  <a:pt x="12877374" y="1555543"/>
                  <a:pt x="12893489" y="1692778"/>
                  <a:pt x="12895601" y="1732901"/>
                </a:cubicBezTo>
                <a:cubicBezTo>
                  <a:pt x="12903904" y="1890648"/>
                  <a:pt x="12897692" y="1811855"/>
                  <a:pt x="12914262" y="1969276"/>
                </a:cubicBezTo>
                <a:cubicBezTo>
                  <a:pt x="12916336" y="2031480"/>
                  <a:pt x="12917892" y="2093704"/>
                  <a:pt x="12920483" y="2155889"/>
                </a:cubicBezTo>
                <a:cubicBezTo>
                  <a:pt x="12922039" y="2193236"/>
                  <a:pt x="12925956" y="2230484"/>
                  <a:pt x="12926703" y="2267856"/>
                </a:cubicBezTo>
                <a:cubicBezTo>
                  <a:pt x="12930103" y="2437859"/>
                  <a:pt x="12930211" y="2607914"/>
                  <a:pt x="12932924" y="2777930"/>
                </a:cubicBezTo>
                <a:cubicBezTo>
                  <a:pt x="12936431" y="2997729"/>
                  <a:pt x="12940909" y="3217511"/>
                  <a:pt x="12945364" y="3437293"/>
                </a:cubicBezTo>
                <a:cubicBezTo>
                  <a:pt x="12948805" y="3607043"/>
                  <a:pt x="12950495" y="3696893"/>
                  <a:pt x="12957805" y="3854060"/>
                </a:cubicBezTo>
                <a:cubicBezTo>
                  <a:pt x="12962512" y="3955265"/>
                  <a:pt x="12962966" y="3972769"/>
                  <a:pt x="12976466" y="4071774"/>
                </a:cubicBezTo>
                <a:cubicBezTo>
                  <a:pt x="12977894" y="4082250"/>
                  <a:pt x="12980613" y="4092509"/>
                  <a:pt x="12982687" y="4102876"/>
                </a:cubicBezTo>
                <a:cubicBezTo>
                  <a:pt x="12984760" y="4133978"/>
                  <a:pt x="12985644" y="4165183"/>
                  <a:pt x="12988907" y="4196183"/>
                </a:cubicBezTo>
                <a:cubicBezTo>
                  <a:pt x="12989802" y="4204685"/>
                  <a:pt x="12993206" y="4212734"/>
                  <a:pt x="12995128" y="4221064"/>
                </a:cubicBezTo>
                <a:cubicBezTo>
                  <a:pt x="12999426" y="4239691"/>
                  <a:pt x="13003421" y="4258387"/>
                  <a:pt x="13007568" y="4277048"/>
                </a:cubicBezTo>
                <a:cubicBezTo>
                  <a:pt x="13009377" y="4298759"/>
                  <a:pt x="13015522" y="4380755"/>
                  <a:pt x="13020009" y="4407676"/>
                </a:cubicBezTo>
                <a:cubicBezTo>
                  <a:pt x="13025224" y="4438963"/>
                  <a:pt x="13035168" y="4469459"/>
                  <a:pt x="13038671" y="4500983"/>
                </a:cubicBezTo>
                <a:cubicBezTo>
                  <a:pt x="13050584" y="4608207"/>
                  <a:pt x="13039905" y="4504596"/>
                  <a:pt x="13051111" y="4650272"/>
                </a:cubicBezTo>
                <a:cubicBezTo>
                  <a:pt x="13052868" y="4673107"/>
                  <a:pt x="13053935" y="4696048"/>
                  <a:pt x="13057332" y="4718697"/>
                </a:cubicBezTo>
                <a:cubicBezTo>
                  <a:pt x="13060168" y="4737602"/>
                  <a:pt x="13065626" y="4756020"/>
                  <a:pt x="13069773" y="4774681"/>
                </a:cubicBezTo>
                <a:cubicBezTo>
                  <a:pt x="13067699" y="4857620"/>
                  <a:pt x="13066461" y="4940583"/>
                  <a:pt x="13063552" y="5023497"/>
                </a:cubicBezTo>
                <a:cubicBezTo>
                  <a:pt x="13062314" y="5058785"/>
                  <a:pt x="13060529" y="5094079"/>
                  <a:pt x="13057332" y="5129244"/>
                </a:cubicBezTo>
                <a:cubicBezTo>
                  <a:pt x="13056375" y="5139773"/>
                  <a:pt x="13054630" y="5150376"/>
                  <a:pt x="13051111" y="5160346"/>
                </a:cubicBezTo>
                <a:cubicBezTo>
                  <a:pt x="13028175" y="5225330"/>
                  <a:pt x="13031899" y="5217157"/>
                  <a:pt x="13007568" y="5253652"/>
                </a:cubicBezTo>
                <a:cubicBezTo>
                  <a:pt x="13004050" y="5271245"/>
                  <a:pt x="12991978" y="5332752"/>
                  <a:pt x="12988907" y="5340738"/>
                </a:cubicBezTo>
                <a:cubicBezTo>
                  <a:pt x="12985185" y="5350414"/>
                  <a:pt x="12976466" y="5357325"/>
                  <a:pt x="12970246" y="5365619"/>
                </a:cubicBezTo>
                <a:cubicBezTo>
                  <a:pt x="12968173" y="5380133"/>
                  <a:pt x="12966901" y="5394785"/>
                  <a:pt x="12964026" y="5409162"/>
                </a:cubicBezTo>
                <a:cubicBezTo>
                  <a:pt x="12962740" y="5415592"/>
                  <a:pt x="12959689" y="5421543"/>
                  <a:pt x="12957805" y="5427823"/>
                </a:cubicBezTo>
                <a:cubicBezTo>
                  <a:pt x="12946712" y="5464797"/>
                  <a:pt x="12946931" y="5465098"/>
                  <a:pt x="12939144" y="5496248"/>
                </a:cubicBezTo>
                <a:cubicBezTo>
                  <a:pt x="12935799" y="5529700"/>
                  <a:pt x="12933850" y="5562896"/>
                  <a:pt x="12926703" y="5595774"/>
                </a:cubicBezTo>
                <a:cubicBezTo>
                  <a:pt x="12919011" y="5631159"/>
                  <a:pt x="12901822" y="5701521"/>
                  <a:pt x="12901822" y="5701521"/>
                </a:cubicBezTo>
                <a:cubicBezTo>
                  <a:pt x="12899748" y="5722256"/>
                  <a:pt x="12900970" y="5743591"/>
                  <a:pt x="12895601" y="5763725"/>
                </a:cubicBezTo>
                <a:cubicBezTo>
                  <a:pt x="12892486" y="5775407"/>
                  <a:pt x="12882347" y="5784013"/>
                  <a:pt x="12876940" y="5794827"/>
                </a:cubicBezTo>
                <a:cubicBezTo>
                  <a:pt x="12869833" y="5809042"/>
                  <a:pt x="12868046" y="5830402"/>
                  <a:pt x="12864499" y="5844591"/>
                </a:cubicBezTo>
                <a:cubicBezTo>
                  <a:pt x="12860838" y="5859235"/>
                  <a:pt x="12856205" y="5873620"/>
                  <a:pt x="12852058" y="5888134"/>
                </a:cubicBezTo>
                <a:cubicBezTo>
                  <a:pt x="12848546" y="5912722"/>
                  <a:pt x="12845683" y="5938516"/>
                  <a:pt x="12839617" y="5962779"/>
                </a:cubicBezTo>
                <a:cubicBezTo>
                  <a:pt x="12838027" y="5969140"/>
                  <a:pt x="12837493" y="5976320"/>
                  <a:pt x="12833397" y="5981440"/>
                </a:cubicBezTo>
                <a:cubicBezTo>
                  <a:pt x="12828727" y="5987278"/>
                  <a:pt x="12820956" y="5989734"/>
                  <a:pt x="12814736" y="5993881"/>
                </a:cubicBezTo>
                <a:cubicBezTo>
                  <a:pt x="12812662" y="6000101"/>
                  <a:pt x="12815047" y="6011969"/>
                  <a:pt x="12808515" y="6012542"/>
                </a:cubicBezTo>
                <a:cubicBezTo>
                  <a:pt x="12692771" y="6022695"/>
                  <a:pt x="12460173" y="6024983"/>
                  <a:pt x="12460173" y="6024983"/>
                </a:cubicBezTo>
                <a:cubicBezTo>
                  <a:pt x="12453952" y="6027056"/>
                  <a:pt x="12447941" y="6029917"/>
                  <a:pt x="12441511" y="6031203"/>
                </a:cubicBezTo>
                <a:cubicBezTo>
                  <a:pt x="12302566" y="6058991"/>
                  <a:pt x="12269014" y="6045726"/>
                  <a:pt x="12074507" y="6049864"/>
                </a:cubicBezTo>
                <a:cubicBezTo>
                  <a:pt x="11750664" y="6070106"/>
                  <a:pt x="11925466" y="6061840"/>
                  <a:pt x="11265854" y="6043644"/>
                </a:cubicBezTo>
                <a:cubicBezTo>
                  <a:pt x="11201468" y="6041868"/>
                  <a:pt x="11137420" y="6032491"/>
                  <a:pt x="11073022" y="6031203"/>
                </a:cubicBezTo>
                <a:lnTo>
                  <a:pt x="10762001" y="6024983"/>
                </a:lnTo>
                <a:cubicBezTo>
                  <a:pt x="10571216" y="6019609"/>
                  <a:pt x="10380572" y="6008502"/>
                  <a:pt x="10189724" y="6006321"/>
                </a:cubicBezTo>
                <a:lnTo>
                  <a:pt x="8584858" y="6000101"/>
                </a:lnTo>
                <a:lnTo>
                  <a:pt x="6874246" y="5968999"/>
                </a:lnTo>
                <a:lnTo>
                  <a:pt x="6208662" y="5962779"/>
                </a:lnTo>
                <a:cubicBezTo>
                  <a:pt x="5312349" y="5916814"/>
                  <a:pt x="5991037" y="5947212"/>
                  <a:pt x="3981756" y="5956558"/>
                </a:cubicBezTo>
                <a:lnTo>
                  <a:pt x="3291291" y="5962779"/>
                </a:lnTo>
                <a:cubicBezTo>
                  <a:pt x="3001741" y="5982081"/>
                  <a:pt x="3239942" y="5967616"/>
                  <a:pt x="2613266" y="5981440"/>
                </a:cubicBezTo>
                <a:cubicBezTo>
                  <a:pt x="2095449" y="5992862"/>
                  <a:pt x="2591782" y="5984966"/>
                  <a:pt x="1798393" y="5993881"/>
                </a:cubicBezTo>
                <a:cubicBezTo>
                  <a:pt x="1416267" y="6003936"/>
                  <a:pt x="1394562" y="6007291"/>
                  <a:pt x="871552" y="5993881"/>
                </a:cubicBezTo>
                <a:cubicBezTo>
                  <a:pt x="858443" y="5993545"/>
                  <a:pt x="846952" y="5984621"/>
                  <a:pt x="834230" y="5981440"/>
                </a:cubicBezTo>
                <a:cubicBezTo>
                  <a:pt x="821994" y="5978381"/>
                  <a:pt x="809442" y="5976612"/>
                  <a:pt x="796907" y="5975219"/>
                </a:cubicBezTo>
                <a:cubicBezTo>
                  <a:pt x="728613" y="5967631"/>
                  <a:pt x="724474" y="5971181"/>
                  <a:pt x="660058" y="5962779"/>
                </a:cubicBezTo>
                <a:cubicBezTo>
                  <a:pt x="633015" y="5959252"/>
                  <a:pt x="606353" y="5952807"/>
                  <a:pt x="579193" y="5950338"/>
                </a:cubicBezTo>
                <a:cubicBezTo>
                  <a:pt x="537842" y="5946579"/>
                  <a:pt x="496261" y="5946046"/>
                  <a:pt x="454785" y="5944117"/>
                </a:cubicBezTo>
                <a:lnTo>
                  <a:pt x="118883" y="5931676"/>
                </a:lnTo>
                <a:cubicBezTo>
                  <a:pt x="110589" y="5927529"/>
                  <a:pt x="103053" y="5921247"/>
                  <a:pt x="94001" y="5919236"/>
                </a:cubicBezTo>
                <a:cubicBezTo>
                  <a:pt x="65376" y="5912875"/>
                  <a:pt x="17010" y="5934326"/>
                  <a:pt x="6915" y="5906795"/>
                </a:cubicBezTo>
                <a:cubicBezTo>
                  <a:pt x="-13186" y="5851974"/>
                  <a:pt x="15978" y="5790218"/>
                  <a:pt x="25577" y="5732623"/>
                </a:cubicBezTo>
                <a:cubicBezTo>
                  <a:pt x="28489" y="5715148"/>
                  <a:pt x="38636" y="5699667"/>
                  <a:pt x="44238" y="5682860"/>
                </a:cubicBezTo>
                <a:cubicBezTo>
                  <a:pt x="53156" y="5656105"/>
                  <a:pt x="64045" y="5629737"/>
                  <a:pt x="69120" y="5601995"/>
                </a:cubicBezTo>
                <a:cubicBezTo>
                  <a:pt x="95189" y="5459484"/>
                  <a:pt x="114949" y="5315890"/>
                  <a:pt x="137544" y="5172787"/>
                </a:cubicBezTo>
                <a:cubicBezTo>
                  <a:pt x="139831" y="5158305"/>
                  <a:pt x="142145" y="5143816"/>
                  <a:pt x="143764" y="5129244"/>
                </a:cubicBezTo>
                <a:cubicBezTo>
                  <a:pt x="146293" y="5106482"/>
                  <a:pt x="147911" y="5083627"/>
                  <a:pt x="149985" y="5060819"/>
                </a:cubicBezTo>
                <a:cubicBezTo>
                  <a:pt x="154132" y="4907382"/>
                  <a:pt x="160599" y="4753991"/>
                  <a:pt x="162426" y="4600509"/>
                </a:cubicBezTo>
                <a:cubicBezTo>
                  <a:pt x="162674" y="4579672"/>
                  <a:pt x="158010" y="4559065"/>
                  <a:pt x="156205" y="4538305"/>
                </a:cubicBezTo>
                <a:cubicBezTo>
                  <a:pt x="153863" y="4511372"/>
                  <a:pt x="152478" y="4484359"/>
                  <a:pt x="149985" y="4457440"/>
                </a:cubicBezTo>
                <a:cubicBezTo>
                  <a:pt x="142110" y="4372388"/>
                  <a:pt x="134894" y="4287256"/>
                  <a:pt x="125103" y="4202403"/>
                </a:cubicBezTo>
                <a:cubicBezTo>
                  <a:pt x="122446" y="4179374"/>
                  <a:pt x="117208" y="4156711"/>
                  <a:pt x="112662" y="4133979"/>
                </a:cubicBezTo>
                <a:cubicBezTo>
                  <a:pt x="56361" y="3852472"/>
                  <a:pt x="82503" y="3946360"/>
                  <a:pt x="38017" y="3798076"/>
                </a:cubicBezTo>
                <a:cubicBezTo>
                  <a:pt x="31797" y="3694403"/>
                  <a:pt x="20240" y="3590912"/>
                  <a:pt x="19356" y="3487056"/>
                </a:cubicBezTo>
                <a:cubicBezTo>
                  <a:pt x="13275" y="2772501"/>
                  <a:pt x="-14295" y="2617420"/>
                  <a:pt x="50458" y="2112346"/>
                </a:cubicBezTo>
                <a:cubicBezTo>
                  <a:pt x="52756" y="2094418"/>
                  <a:pt x="71400" y="2070002"/>
                  <a:pt x="75340" y="2056362"/>
                </a:cubicBezTo>
                <a:cubicBezTo>
                  <a:pt x="98509" y="1976160"/>
                  <a:pt x="118129" y="1894958"/>
                  <a:pt x="137544" y="1813766"/>
                </a:cubicBezTo>
                <a:cubicBezTo>
                  <a:pt x="259814" y="1302451"/>
                  <a:pt x="73246" y="2052262"/>
                  <a:pt x="149985" y="1745342"/>
                </a:cubicBezTo>
                <a:cubicBezTo>
                  <a:pt x="174047" y="1444572"/>
                  <a:pt x="151847" y="1741547"/>
                  <a:pt x="174866" y="1341015"/>
                </a:cubicBezTo>
                <a:cubicBezTo>
                  <a:pt x="180469" y="1243525"/>
                  <a:pt x="187032" y="1146091"/>
                  <a:pt x="193528" y="1048656"/>
                </a:cubicBezTo>
                <a:cubicBezTo>
                  <a:pt x="197400" y="990580"/>
                  <a:pt x="199811" y="932363"/>
                  <a:pt x="205968" y="874485"/>
                </a:cubicBezTo>
                <a:cubicBezTo>
                  <a:pt x="210187" y="834825"/>
                  <a:pt x="218073" y="795638"/>
                  <a:pt x="224630" y="756297"/>
                </a:cubicBezTo>
                <a:cubicBezTo>
                  <a:pt x="226368" y="745868"/>
                  <a:pt x="228020" y="735382"/>
                  <a:pt x="230850" y="725195"/>
                </a:cubicBezTo>
                <a:cubicBezTo>
                  <a:pt x="238398" y="698022"/>
                  <a:pt x="249150" y="671753"/>
                  <a:pt x="255732" y="644330"/>
                </a:cubicBezTo>
                <a:cubicBezTo>
                  <a:pt x="261619" y="619802"/>
                  <a:pt x="259316" y="593304"/>
                  <a:pt x="268173" y="569685"/>
                </a:cubicBezTo>
                <a:cubicBezTo>
                  <a:pt x="272291" y="558703"/>
                  <a:pt x="285627" y="553881"/>
                  <a:pt x="293054" y="544803"/>
                </a:cubicBezTo>
                <a:cubicBezTo>
                  <a:pt x="358334" y="465015"/>
                  <a:pt x="287710" y="525703"/>
                  <a:pt x="361479" y="488819"/>
                </a:cubicBezTo>
                <a:cubicBezTo>
                  <a:pt x="374852" y="482132"/>
                  <a:pt x="398801" y="463938"/>
                  <a:pt x="398801" y="463938"/>
                </a:cubicBezTo>
                <a:cubicBezTo>
                  <a:pt x="407095" y="451497"/>
                  <a:pt x="418955" y="440800"/>
                  <a:pt x="423683" y="426615"/>
                </a:cubicBezTo>
                <a:cubicBezTo>
                  <a:pt x="425756" y="420395"/>
                  <a:pt x="425267" y="412590"/>
                  <a:pt x="429903" y="407954"/>
                </a:cubicBezTo>
                <a:cubicBezTo>
                  <a:pt x="450531" y="387326"/>
                  <a:pt x="354222" y="408991"/>
                  <a:pt x="454785" y="407954"/>
                </a:cubicBezTo>
                <a:close/>
              </a:path>
            </a:pathLst>
          </a:custGeom>
          <a:gradFill flip="none" rotWithShape="1">
            <a:gsLst>
              <a:gs pos="0">
                <a:schemeClr val="tx1">
                  <a:lumMod val="95000"/>
                  <a:lumOff val="5000"/>
                </a:schemeClr>
              </a:gs>
              <a:gs pos="88000">
                <a:schemeClr val="accent1">
                  <a:shade val="67500"/>
                  <a:satMod val="115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959058" y="356584"/>
            <a:ext cx="9316205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/>
              <a:t>Science question</a:t>
            </a:r>
            <a:r>
              <a:rPr lang="en-US" sz="3200" dirty="0"/>
              <a:t>: </a:t>
            </a:r>
            <a:r>
              <a:rPr lang="en-US" sz="3200" dirty="0">
                <a:solidFill>
                  <a:schemeClr val="bg1">
                    <a:lumMod val="65000"/>
                  </a:schemeClr>
                </a:solidFill>
              </a:rPr>
              <a:t>What are the drivers and impacts of </a:t>
            </a:r>
          </a:p>
          <a:p>
            <a:r>
              <a:rPr lang="en-US" sz="3200" dirty="0">
                <a:solidFill>
                  <a:schemeClr val="bg1">
                    <a:lumMod val="65000"/>
                  </a:schemeClr>
                </a:solidFill>
              </a:rPr>
              <a:t>pulse events?</a:t>
            </a:r>
            <a:r>
              <a:rPr lang="en-US" sz="3200" dirty="0"/>
              <a:t> </a:t>
            </a:r>
            <a:r>
              <a:rPr lang="en-US" sz="3200" b="1" dirty="0" smtClean="0"/>
              <a:t>Requires measuring many </a:t>
            </a:r>
            <a:r>
              <a:rPr lang="en-US" sz="3200" b="1" dirty="0" smtClean="0"/>
              <a:t>parameters </a:t>
            </a:r>
          </a:p>
          <a:p>
            <a:r>
              <a:rPr lang="en-US" sz="3200" b="1" dirty="0" smtClean="0"/>
              <a:t>in high temporal resolution </a:t>
            </a:r>
            <a:endParaRPr lang="en-US" sz="3200" b="1" dirty="0"/>
          </a:p>
          <a:p>
            <a:endParaRPr lang="en-US" sz="32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2067-7388-44EF-AD94-5DED6404F641}" type="slidenum">
              <a:rPr lang="en-US" smtClean="0"/>
              <a:t>5</a:t>
            </a:fld>
            <a:endParaRPr lang="en-US"/>
          </a:p>
        </p:txBody>
      </p:sp>
      <p:sp>
        <p:nvSpPr>
          <p:cNvPr id="13" name="Down Arrow 12"/>
          <p:cNvSpPr/>
          <p:nvPr/>
        </p:nvSpPr>
        <p:spPr>
          <a:xfrm>
            <a:off x="2751106" y="2089874"/>
            <a:ext cx="2661992" cy="3188058"/>
          </a:xfrm>
          <a:prstGeom prst="down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/>
          <p:cNvSpPr/>
          <p:nvPr/>
        </p:nvSpPr>
        <p:spPr>
          <a:xfrm>
            <a:off x="7148421" y="2089874"/>
            <a:ext cx="2661992" cy="3188058"/>
          </a:xfrm>
          <a:prstGeom prst="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/>
        </p:nvSpPr>
        <p:spPr>
          <a:xfrm>
            <a:off x="4965336" y="2246158"/>
            <a:ext cx="2724151" cy="1526843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Composition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Quantity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Timing 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6" name="Oval 15"/>
          <p:cNvSpPr/>
          <p:nvPr/>
        </p:nvSpPr>
        <p:spPr>
          <a:xfrm>
            <a:off x="3314229" y="5296544"/>
            <a:ext cx="5854029" cy="131445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Carbon surplus, Deoxygenation,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</a:rPr>
              <a:t>Animal community </a:t>
            </a:r>
            <a:r>
              <a:rPr lang="en-US" sz="2400" dirty="0" smtClean="0">
                <a:solidFill>
                  <a:schemeClr val="tx1"/>
                </a:solidFill>
              </a:rPr>
              <a:t>change, etc.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Curved Left Arrow 2"/>
          <p:cNvSpPr/>
          <p:nvPr/>
        </p:nvSpPr>
        <p:spPr>
          <a:xfrm rot="2072380">
            <a:off x="1024228" y="2562284"/>
            <a:ext cx="1426191" cy="344369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339651" y="3009579"/>
            <a:ext cx="2007663" cy="1526843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Physical transport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Curved Left Arrow 11"/>
          <p:cNvSpPr/>
          <p:nvPr/>
        </p:nvSpPr>
        <p:spPr>
          <a:xfrm rot="2072380">
            <a:off x="10220664" y="2238753"/>
            <a:ext cx="1426191" cy="3443690"/>
          </a:xfrm>
          <a:prstGeom prst="curvedLef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Oval 16"/>
          <p:cNvSpPr/>
          <p:nvPr/>
        </p:nvSpPr>
        <p:spPr>
          <a:xfrm>
            <a:off x="9269763" y="2703360"/>
            <a:ext cx="2374866" cy="1203312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Midwater repackaging</a:t>
            </a: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084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3947" y="29346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sz="3200" b="1" dirty="0" smtClean="0">
                <a:latin typeface="+mn-lt"/>
                <a:ea typeface="+mn-ea"/>
                <a:cs typeface="+mn-cs"/>
              </a:rPr>
              <a:t>Engineering challenge: </a:t>
            </a:r>
            <a:r>
              <a:rPr lang="en-US" sz="3200" dirty="0">
                <a:latin typeface="+mn-lt"/>
                <a:ea typeface="+mn-ea"/>
                <a:cs typeface="+mn-cs"/>
              </a:rPr>
              <a:t>I</a:t>
            </a:r>
            <a:r>
              <a:rPr lang="en-US" sz="3200" dirty="0" smtClean="0">
                <a:latin typeface="+mn-lt"/>
                <a:ea typeface="+mn-ea"/>
                <a:cs typeface="+mn-cs"/>
              </a:rPr>
              <a:t>nstruments that capture important </a:t>
            </a:r>
            <a:r>
              <a:rPr lang="en-US" sz="3200" dirty="0">
                <a:latin typeface="+mn-lt"/>
                <a:ea typeface="+mn-ea"/>
                <a:cs typeface="+mn-cs"/>
              </a:rPr>
              <a:t>but </a:t>
            </a:r>
            <a:r>
              <a:rPr lang="en-US" sz="3200" dirty="0" smtClean="0">
                <a:latin typeface="+mn-lt"/>
                <a:ea typeface="+mn-ea"/>
                <a:cs typeface="+mn-cs"/>
              </a:rPr>
              <a:t>short-lived, unpredictable events in high </a:t>
            </a:r>
            <a:r>
              <a:rPr lang="en-US" sz="3200" dirty="0" smtClean="0">
                <a:latin typeface="+mn-lt"/>
                <a:ea typeface="+mn-ea"/>
                <a:cs typeface="+mn-cs"/>
              </a:rPr>
              <a:t>temporal resolution</a:t>
            </a:r>
            <a:endParaRPr lang="en-US" sz="3200" dirty="0">
              <a:latin typeface="+mn-lt"/>
              <a:ea typeface="+mn-ea"/>
              <a:cs typeface="+mn-cs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43947" y="2223731"/>
            <a:ext cx="10515600" cy="4351338"/>
          </a:xfrm>
        </p:spPr>
        <p:txBody>
          <a:bodyPr/>
          <a:lstStyle/>
          <a:p>
            <a:pPr lvl="0"/>
            <a:r>
              <a:rPr lang="en-US" dirty="0" smtClean="0"/>
              <a:t>Need high-persistence/low-power instrument detects </a:t>
            </a:r>
            <a:r>
              <a:rPr lang="en-US" dirty="0"/>
              <a:t>pulse events </a:t>
            </a:r>
            <a:endParaRPr lang="en-US" dirty="0" smtClean="0"/>
          </a:p>
          <a:p>
            <a:pPr marL="0" lvl="0" indent="0">
              <a:buNone/>
            </a:pPr>
            <a:r>
              <a:rPr lang="en-US" dirty="0" smtClean="0"/>
              <a:t>as </a:t>
            </a:r>
            <a:r>
              <a:rPr lang="en-US" dirty="0"/>
              <a:t>they </a:t>
            </a:r>
            <a:r>
              <a:rPr lang="en-US" dirty="0" smtClean="0"/>
              <a:t>occur, and</a:t>
            </a:r>
          </a:p>
          <a:p>
            <a:pPr lvl="0"/>
            <a:endParaRPr lang="en-US" dirty="0" smtClean="0"/>
          </a:p>
          <a:p>
            <a:pPr lvl="0"/>
            <a:r>
              <a:rPr lang="en-US" dirty="0" smtClean="0"/>
              <a:t>triggers </a:t>
            </a:r>
            <a:r>
              <a:rPr lang="en-US" dirty="0"/>
              <a:t>other nearby instruments to change their sampling schedule, or wake up and monitor additional parameters. </a:t>
            </a:r>
            <a:endParaRPr lang="en-US" dirty="0" smtClean="0"/>
          </a:p>
          <a:p>
            <a:pPr lvl="0"/>
            <a:endParaRPr lang="en-US" dirty="0" smtClean="0"/>
          </a:p>
          <a:p>
            <a:pPr lvl="0"/>
            <a:r>
              <a:rPr lang="en-US" dirty="0" smtClean="0"/>
              <a:t>These </a:t>
            </a:r>
            <a:r>
              <a:rPr lang="en-US" dirty="0"/>
              <a:t>advancements work toward more strategic use of power-hungry autonomous instrumentation needed to evaluate numerous possible drivers and ecological impacts of pulse events.  </a:t>
            </a:r>
          </a:p>
        </p:txBody>
      </p:sp>
    </p:spTree>
    <p:extLst>
      <p:ext uri="{BB962C8B-B14F-4D97-AF65-F5344CB8AC3E}">
        <p14:creationId xmlns:p14="http://schemas.microsoft.com/office/powerpoint/2010/main" val="30654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38" b="100000" l="0" r="100000">
                        <a14:backgroundMark x1="34312" y1="25501" x2="34312" y2="26839"/>
                        <a14:backgroundMark x1="31509" y1="24928" x2="31642" y2="26839"/>
                        <a14:backgroundMark x1="30040" y1="21872" x2="29907" y2="23114"/>
                        <a14:backgroundMark x1="29907" y1="27889" x2="29907" y2="27603"/>
                        <a14:backgroundMark x1="31776" y1="36581" x2="31642" y2="34097"/>
                        <a14:backgroundMark x1="7895" y1="24843" x2="5890" y2="376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6294" y="1188675"/>
            <a:ext cx="4055706" cy="5669325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Goals</a:t>
            </a:r>
            <a:endParaRPr lang="en-US" sz="3200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1825625"/>
            <a:ext cx="7298094" cy="4351338"/>
          </a:xfrm>
        </p:spPr>
        <p:txBody>
          <a:bodyPr>
            <a:normAutofit/>
          </a:bodyPr>
          <a:lstStyle/>
          <a:p>
            <a:r>
              <a:rPr lang="en-US" dirty="0"/>
              <a:t>The Sedimentation Event Sensor (SES) images sinking material and can communicate with other instruments using underwater acoustic </a:t>
            </a:r>
            <a:r>
              <a:rPr lang="en-US" dirty="0" smtClean="0"/>
              <a:t>modems.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Develop </a:t>
            </a:r>
            <a:r>
              <a:rPr lang="en-US" dirty="0"/>
              <a:t>a means for the SES to </a:t>
            </a:r>
            <a:endParaRPr lang="en-US" dirty="0" smtClean="0"/>
          </a:p>
          <a:p>
            <a:pPr lvl="1"/>
            <a:r>
              <a:rPr lang="en-US" dirty="0" smtClean="0"/>
              <a:t>detect </a:t>
            </a:r>
            <a:r>
              <a:rPr lang="en-US" dirty="0"/>
              <a:t>pulse </a:t>
            </a:r>
            <a:r>
              <a:rPr lang="en-US" dirty="0" smtClean="0"/>
              <a:t>events as they occur</a:t>
            </a:r>
          </a:p>
          <a:p>
            <a:pPr lvl="1"/>
            <a:r>
              <a:rPr lang="en-US" dirty="0" smtClean="0"/>
              <a:t>trigger </a:t>
            </a:r>
            <a:r>
              <a:rPr lang="en-US" dirty="0"/>
              <a:t>other instruments (modified McLane sediment trap, concurrently proposed SINKER instrument</a:t>
            </a:r>
            <a:r>
              <a:rPr lang="en-US" dirty="0" smtClean="0"/>
              <a:t>). </a:t>
            </a: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2000" contrast="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40" t="2528" r="22793" b="7127"/>
          <a:stretch/>
        </p:blipFill>
        <p:spPr>
          <a:xfrm>
            <a:off x="7756520" y="227287"/>
            <a:ext cx="1408282" cy="1415486"/>
          </a:xfrm>
          <a:prstGeom prst="ellipse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4" t="1296" r="20525" b="8391"/>
          <a:stretch/>
        </p:blipFill>
        <p:spPr>
          <a:xfrm>
            <a:off x="9227003" y="185664"/>
            <a:ext cx="1459049" cy="1454208"/>
          </a:xfrm>
          <a:prstGeom prst="ellipse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2" t="2539" r="21898" b="7936"/>
          <a:stretch/>
        </p:blipFill>
        <p:spPr>
          <a:xfrm>
            <a:off x="10748253" y="230188"/>
            <a:ext cx="1418254" cy="140968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536937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38" b="100000" l="0" r="100000">
                        <a14:backgroundMark x1="34312" y1="25501" x2="34312" y2="26839"/>
                        <a14:backgroundMark x1="31509" y1="24928" x2="31642" y2="26839"/>
                        <a14:backgroundMark x1="30040" y1="21872" x2="29907" y2="23114"/>
                        <a14:backgroundMark x1="29907" y1="27889" x2="29907" y2="27603"/>
                        <a14:backgroundMark x1="31776" y1="36581" x2="31642" y2="34097"/>
                        <a14:backgroundMark x1="7895" y1="24843" x2="5890" y2="376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6294" y="1188675"/>
            <a:ext cx="4055706" cy="5669325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1825625"/>
            <a:ext cx="7298094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2023:</a:t>
            </a:r>
          </a:p>
          <a:p>
            <a:pPr lvl="1"/>
            <a:r>
              <a:rPr lang="en-US" dirty="0" smtClean="0"/>
              <a:t>Begin developing triggering </a:t>
            </a:r>
            <a:r>
              <a:rPr lang="en-US" dirty="0"/>
              <a:t>algorithms </a:t>
            </a:r>
            <a:r>
              <a:rPr lang="en-US" dirty="0" smtClean="0"/>
              <a:t>using existing data</a:t>
            </a:r>
          </a:p>
          <a:p>
            <a:pPr lvl="1"/>
            <a:r>
              <a:rPr lang="en-US" dirty="0" smtClean="0"/>
              <a:t>Simulate </a:t>
            </a:r>
            <a:r>
              <a:rPr lang="en-US" dirty="0"/>
              <a:t>pulse events using existing </a:t>
            </a:r>
            <a:r>
              <a:rPr lang="en-US" dirty="0" smtClean="0"/>
              <a:t>data</a:t>
            </a:r>
          </a:p>
          <a:p>
            <a:pPr lvl="1"/>
            <a:r>
              <a:rPr lang="en-US" dirty="0" smtClean="0"/>
              <a:t>Deploy SES autonomously at MARS, begin characterizing </a:t>
            </a:r>
            <a:r>
              <a:rPr lang="en-US" dirty="0"/>
              <a:t>variability of particle types and magnitudes </a:t>
            </a:r>
            <a:r>
              <a:rPr lang="en-US" dirty="0" smtClean="0"/>
              <a:t>there</a:t>
            </a:r>
          </a:p>
          <a:p>
            <a:pPr lvl="1"/>
            <a:r>
              <a:rPr lang="en-US" dirty="0" smtClean="0"/>
              <a:t>Assess feasibility </a:t>
            </a:r>
            <a:r>
              <a:rPr lang="en-US" dirty="0"/>
              <a:t>of modifying an existing McLane sediment trap for autonomous </a:t>
            </a:r>
            <a:r>
              <a:rPr lang="en-US" dirty="0" smtClean="0"/>
              <a:t>triggering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2024:</a:t>
            </a:r>
            <a:r>
              <a:rPr lang="en-US" dirty="0"/>
              <a:t> </a:t>
            </a:r>
            <a:endParaRPr lang="en-US" dirty="0" smtClean="0"/>
          </a:p>
          <a:p>
            <a:pPr lvl="1"/>
            <a:r>
              <a:rPr lang="en-US" dirty="0" smtClean="0"/>
              <a:t>Plug </a:t>
            </a:r>
            <a:r>
              <a:rPr lang="en-US" dirty="0"/>
              <a:t>the SES into MARS for further development and </a:t>
            </a:r>
            <a:r>
              <a:rPr lang="en-US" dirty="0" smtClean="0"/>
              <a:t>testing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2025:</a:t>
            </a:r>
          </a:p>
          <a:p>
            <a:pPr lvl="1"/>
            <a:r>
              <a:rPr lang="en-US" dirty="0"/>
              <a:t>T</a:t>
            </a:r>
            <a:r>
              <a:rPr lang="en-US" dirty="0" smtClean="0"/>
              <a:t>est </a:t>
            </a:r>
            <a:r>
              <a:rPr lang="en-US" dirty="0"/>
              <a:t>and refine the ability of the SES to trigger a McLane sediment trap and SINKER (Carbon Flux Ecology lab) at </a:t>
            </a:r>
            <a:r>
              <a:rPr lang="en-US" dirty="0" smtClean="0"/>
              <a:t>MARS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Timeline</a:t>
            </a:r>
            <a:endParaRPr lang="en-US" sz="3200" b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2000" contrast="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40" t="2528" r="22793" b="7127"/>
          <a:stretch/>
        </p:blipFill>
        <p:spPr>
          <a:xfrm>
            <a:off x="7756520" y="227287"/>
            <a:ext cx="1408282" cy="1415486"/>
          </a:xfrm>
          <a:prstGeom prst="ellipse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4" t="1296" r="20525" b="8391"/>
          <a:stretch/>
        </p:blipFill>
        <p:spPr>
          <a:xfrm>
            <a:off x="9227003" y="185664"/>
            <a:ext cx="1459049" cy="1454208"/>
          </a:xfrm>
          <a:prstGeom prst="ellipse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2" t="2539" r="21898" b="7936"/>
          <a:stretch/>
        </p:blipFill>
        <p:spPr>
          <a:xfrm>
            <a:off x="10748253" y="230188"/>
            <a:ext cx="1418254" cy="140968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6537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072" y="0"/>
            <a:ext cx="11827824" cy="1143000"/>
          </a:xfrm>
        </p:spPr>
        <p:txBody>
          <a:bodyPr numCol="2">
            <a:normAutofit/>
          </a:bodyPr>
          <a:lstStyle/>
          <a:p>
            <a:r>
              <a:rPr lang="en-US" sz="3200" b="1" dirty="0"/>
              <a:t>Estimated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5596" y="1368489"/>
            <a:ext cx="10530775" cy="5131838"/>
          </a:xfrm>
        </p:spPr>
        <p:txBody>
          <a:bodyPr numCol="2">
            <a:normAutofit lnSpcReduction="10000"/>
          </a:bodyPr>
          <a:lstStyle/>
          <a:p>
            <a:pPr algn="just"/>
            <a:r>
              <a:rPr lang="en-US" dirty="0" smtClean="0"/>
              <a:t>Personnel –</a:t>
            </a:r>
          </a:p>
          <a:p>
            <a:pPr lvl="2"/>
            <a:r>
              <a:rPr lang="en-US" dirty="0"/>
              <a:t>Rich Henthorn</a:t>
            </a:r>
          </a:p>
          <a:p>
            <a:pPr lvl="2"/>
            <a:r>
              <a:rPr lang="en-US" dirty="0" err="1"/>
              <a:t>Crissy</a:t>
            </a:r>
            <a:r>
              <a:rPr lang="en-US" dirty="0"/>
              <a:t> Huffard</a:t>
            </a:r>
          </a:p>
          <a:p>
            <a:pPr lvl="2"/>
            <a:r>
              <a:rPr lang="en-US" dirty="0"/>
              <a:t>Alana Sherman</a:t>
            </a:r>
          </a:p>
          <a:p>
            <a:pPr lvl="2"/>
            <a:r>
              <a:rPr lang="en-US" dirty="0"/>
              <a:t>Paul McGill</a:t>
            </a:r>
          </a:p>
          <a:p>
            <a:pPr lvl="2"/>
            <a:r>
              <a:rPr lang="en-US" dirty="0"/>
              <a:t>John Ferreira</a:t>
            </a:r>
          </a:p>
          <a:p>
            <a:pPr lvl="2"/>
            <a:r>
              <a:rPr lang="en-US" dirty="0"/>
              <a:t>Colleen Durkin </a:t>
            </a:r>
          </a:p>
          <a:p>
            <a:pPr lvl="2"/>
            <a:r>
              <a:rPr lang="en-US" dirty="0"/>
              <a:t>Ken Smith </a:t>
            </a:r>
            <a:endParaRPr lang="en-US" dirty="0" smtClean="0"/>
          </a:p>
          <a:p>
            <a:pPr lvl="2"/>
            <a:endParaRPr lang="en-US" dirty="0"/>
          </a:p>
          <a:p>
            <a:r>
              <a:rPr lang="en-US" dirty="0"/>
              <a:t>Rachel Carson </a:t>
            </a:r>
            <a:r>
              <a:rPr lang="en-US" dirty="0" smtClean="0"/>
              <a:t>–</a:t>
            </a:r>
          </a:p>
          <a:p>
            <a:pPr lvl="2"/>
            <a:r>
              <a:rPr lang="en-US" dirty="0" smtClean="0"/>
              <a:t>4 days:</a:t>
            </a:r>
          </a:p>
          <a:p>
            <a:pPr marL="914400" lvl="2" indent="0">
              <a:buNone/>
            </a:pPr>
            <a:r>
              <a:rPr lang="en-US" dirty="0" smtClean="0"/>
              <a:t>1 Summer deploy/recover</a:t>
            </a:r>
          </a:p>
          <a:p>
            <a:pPr marL="914400" lvl="2" indent="0">
              <a:buNone/>
            </a:pPr>
            <a:r>
              <a:rPr lang="en-US" dirty="0" smtClean="0"/>
              <a:t>1 Winter deploy/recover</a:t>
            </a:r>
          </a:p>
          <a:p>
            <a:pPr lvl="2"/>
            <a:endParaRPr lang="en-US" dirty="0" smtClean="0"/>
          </a:p>
          <a:p>
            <a:pPr lvl="2"/>
            <a:endParaRPr lang="en-US" dirty="0" smtClean="0"/>
          </a:p>
          <a:p>
            <a:r>
              <a:rPr lang="en-US" dirty="0"/>
              <a:t>MARS </a:t>
            </a:r>
            <a:r>
              <a:rPr lang="en-US" dirty="0" smtClean="0"/>
              <a:t>node </a:t>
            </a:r>
          </a:p>
          <a:p>
            <a:pPr lvl="2"/>
            <a:r>
              <a:rPr lang="en-US" dirty="0" smtClean="0"/>
              <a:t>2024, 2025</a:t>
            </a:r>
          </a:p>
          <a:p>
            <a:endParaRPr lang="en-US" dirty="0" smtClean="0"/>
          </a:p>
          <a:p>
            <a:r>
              <a:rPr lang="en-US" dirty="0" smtClean="0"/>
              <a:t>Budget </a:t>
            </a:r>
            <a:r>
              <a:rPr lang="en-US" dirty="0"/>
              <a:t>–</a:t>
            </a:r>
          </a:p>
          <a:p>
            <a:pPr lvl="2"/>
            <a:r>
              <a:rPr lang="en-US" dirty="0"/>
              <a:t>&lt; </a:t>
            </a:r>
            <a:r>
              <a:rPr lang="en-US" dirty="0" smtClean="0"/>
              <a:t>50K</a:t>
            </a:r>
          </a:p>
          <a:p>
            <a:pPr lvl="1"/>
            <a:endParaRPr lang="en-US" dirty="0"/>
          </a:p>
          <a:p>
            <a:r>
              <a:rPr lang="en-US" dirty="0" err="1" smtClean="0"/>
              <a:t>WaveGlider</a:t>
            </a:r>
            <a:r>
              <a:rPr lang="en-US" dirty="0" smtClean="0"/>
              <a:t> Ops –</a:t>
            </a:r>
          </a:p>
          <a:p>
            <a:pPr lvl="2"/>
            <a:r>
              <a:rPr lang="en-US" dirty="0" smtClean="0"/>
              <a:t>2023:  2 </a:t>
            </a:r>
            <a:r>
              <a:rPr lang="en-US" dirty="0" smtClean="0"/>
              <a:t>days (check on SES at MARS)</a:t>
            </a:r>
          </a:p>
          <a:p>
            <a:pPr lvl="2"/>
            <a:endParaRPr lang="en-US" dirty="0" smtClean="0"/>
          </a:p>
          <a:p>
            <a:r>
              <a:rPr lang="en-US" dirty="0" smtClean="0"/>
              <a:t>Machine shop</a:t>
            </a:r>
          </a:p>
          <a:p>
            <a:endParaRPr lang="en-US" dirty="0"/>
          </a:p>
          <a:p>
            <a:r>
              <a:rPr lang="en-US" dirty="0" smtClean="0"/>
              <a:t>Test tank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891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805"/>
            <a:ext cx="10972800" cy="1143000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Contributions to Tech Roadmap, Strategic Plan, and other projects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57162" y="1405614"/>
            <a:ext cx="10972800" cy="5524980"/>
          </a:xfrm>
        </p:spPr>
        <p:txBody>
          <a:bodyPr>
            <a:noAutofit/>
          </a:bodyPr>
          <a:lstStyle/>
          <a:p>
            <a:r>
              <a:rPr lang="en-US" sz="2400" dirty="0" smtClean="0"/>
              <a:t>Enables </a:t>
            </a:r>
            <a:r>
              <a:rPr lang="en-US" sz="2400" dirty="0" smtClean="0"/>
              <a:t>targeted sampling</a:t>
            </a:r>
          </a:p>
          <a:p>
            <a:endParaRPr lang="en-US" sz="2400" dirty="0"/>
          </a:p>
          <a:p>
            <a:r>
              <a:rPr lang="en-US" sz="2400" dirty="0"/>
              <a:t>Advance a persistent </a:t>
            </a:r>
            <a:r>
              <a:rPr lang="en-US" sz="2400" dirty="0" smtClean="0"/>
              <a:t>presence</a:t>
            </a:r>
          </a:p>
          <a:p>
            <a:endParaRPr lang="en-US" sz="2400" dirty="0"/>
          </a:p>
          <a:p>
            <a:r>
              <a:rPr lang="en-US" sz="2400" dirty="0" smtClean="0"/>
              <a:t>Advance </a:t>
            </a:r>
            <a:r>
              <a:rPr lang="en-US" sz="2400" dirty="0"/>
              <a:t>a detailed quantitative view of the biological pump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 smtClean="0"/>
              <a:t>Links </a:t>
            </a:r>
            <a:r>
              <a:rPr lang="en-US" sz="2400" dirty="0"/>
              <a:t>Pelagic-Benthic Coupling with Carbon Flux Ecology</a:t>
            </a:r>
          </a:p>
          <a:p>
            <a:endParaRPr lang="en-US" sz="2400" dirty="0"/>
          </a:p>
          <a:p>
            <a:r>
              <a:rPr lang="en-US" sz="2400" dirty="0"/>
              <a:t>MBARI’s long-term investments in adaptive sampling algorithms </a:t>
            </a:r>
          </a:p>
        </p:txBody>
      </p:sp>
      <p:pic>
        <p:nvPicPr>
          <p:cNvPr id="1026" name="Picture 2" descr="MBARI's long-range autonomous underwater vehicle (LRAUV)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0" t="8433" b="10826"/>
          <a:stretch/>
        </p:blipFill>
        <p:spPr bwMode="auto">
          <a:xfrm>
            <a:off x="292848" y="5273977"/>
            <a:ext cx="2802964" cy="1404729"/>
          </a:xfrm>
          <a:prstGeom prst="ellipse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00" t="302" r="-1176" b="25284"/>
          <a:stretch/>
        </p:blipFill>
        <p:spPr>
          <a:xfrm>
            <a:off x="561789" y="2963558"/>
            <a:ext cx="2259105" cy="205070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2000" contrast="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40" t="2528" r="22793" b="7127"/>
          <a:stretch/>
        </p:blipFill>
        <p:spPr>
          <a:xfrm>
            <a:off x="609600" y="3337909"/>
            <a:ext cx="647686" cy="650999"/>
          </a:xfrm>
          <a:prstGeom prst="ellipse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4" t="1296" r="20525" b="8391"/>
          <a:stretch/>
        </p:blipFill>
        <p:spPr>
          <a:xfrm>
            <a:off x="1443789" y="2342332"/>
            <a:ext cx="671034" cy="668808"/>
          </a:xfrm>
          <a:prstGeom prst="ellipse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2" t="2539" r="21898" b="7936"/>
          <a:stretch/>
        </p:blipFill>
        <p:spPr>
          <a:xfrm>
            <a:off x="2241121" y="2248963"/>
            <a:ext cx="652273" cy="648331"/>
          </a:xfrm>
          <a:prstGeom prst="ellipse">
            <a:avLst/>
          </a:prstGeom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5450541" y="5014259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288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51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08429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+mn-lt"/>
                <a:ea typeface="+mn-ea"/>
                <a:cs typeface="+mn-cs"/>
              </a:rPr>
              <a:t>which coincides with a long-term decline in ambient oxygen concentration</a:t>
            </a:r>
          </a:p>
        </p:txBody>
      </p:sp>
      <p:sp>
        <p:nvSpPr>
          <p:cNvPr id="8" name="Rectangle 7"/>
          <p:cNvSpPr/>
          <p:nvPr/>
        </p:nvSpPr>
        <p:spPr>
          <a:xfrm>
            <a:off x="166064" y="6374962"/>
            <a:ext cx="1152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</a:rPr>
              <a:t>Smith, Jr. et al. 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(</a:t>
            </a:r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</a:rPr>
              <a:t>2020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) Deep-Sea Research Part II</a:t>
            </a:r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1823090" y="1799970"/>
            <a:ext cx="8371787" cy="4254265"/>
            <a:chOff x="1823090" y="1799970"/>
            <a:chExt cx="8371787" cy="4254265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23090" y="1799970"/>
              <a:ext cx="8371787" cy="4254265"/>
            </a:xfrm>
            <a:prstGeom prst="rect">
              <a:avLst/>
            </a:prstGeom>
          </p:spPr>
        </p:pic>
        <p:sp>
          <p:nvSpPr>
            <p:cNvPr id="4" name="Rectangle 3"/>
            <p:cNvSpPr/>
            <p:nvPr/>
          </p:nvSpPr>
          <p:spPr>
            <a:xfrm>
              <a:off x="3541594" y="3193576"/>
              <a:ext cx="361666" cy="91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7758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74702" y="615642"/>
            <a:ext cx="843359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At Station M, </a:t>
            </a:r>
            <a:r>
              <a:rPr lang="en-US" sz="3200" dirty="0" smtClean="0"/>
              <a:t>pulse </a:t>
            </a:r>
            <a:r>
              <a:rPr lang="en-US" sz="3200" dirty="0"/>
              <a:t>events are accounting for an </a:t>
            </a:r>
          </a:p>
          <a:p>
            <a:r>
              <a:rPr lang="en-US" sz="3200" dirty="0"/>
              <a:t>increasing fraction of annual POC flux,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2067-7388-44EF-AD94-5DED6404F641}" type="slidenum">
              <a:rPr lang="en-US" smtClean="0"/>
              <a:t>13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296" y="2092011"/>
            <a:ext cx="9869424" cy="384657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66064" y="6374962"/>
            <a:ext cx="1152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</a:rPr>
              <a:t>Smith, Jr. et al. (2018)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</a:rPr>
              <a:t>Proceedings of the National Academy of Sciences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68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472"/>
            <a:ext cx="12192000" cy="1143000"/>
          </a:xfrm>
        </p:spPr>
        <p:txBody>
          <a:bodyPr>
            <a:normAutofit/>
          </a:bodyPr>
          <a:lstStyle/>
          <a:p>
            <a:r>
              <a:rPr lang="en-US" sz="4800" dirty="0"/>
              <a:t>High resolution sampling shows rapid responses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S:\STORE\Files\Proposals\MBARI internal proposals\MBARI proposals, 2018\Abtsract presentation\VIPER\2016 figure-01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011232"/>
            <a:ext cx="11303000" cy="5846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592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equence 01_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634" end="5947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 rot="10800000">
            <a:off x="-33858" y="-1227354"/>
            <a:ext cx="14646306" cy="8238547"/>
          </a:xfrm>
          <a:prstGeom prst="rect">
            <a:avLst/>
          </a:prstGeom>
        </p:spPr>
      </p:pic>
      <p:pic>
        <p:nvPicPr>
          <p:cNvPr id="7" name="Picture 6" descr="http://search.mbari.org/ARCHIVE/frameGrabs/Doc%20Ricketts/images/0324/01_02_05_00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18000"/>
                    </a14:imgEffect>
                    <a14:imgEffect>
                      <a14:brightnessContrast bright="4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34" t="19309" r="16289" b="20251"/>
          <a:stretch/>
        </p:blipFill>
        <p:spPr bwMode="auto">
          <a:xfrm>
            <a:off x="7473459" y="1366560"/>
            <a:ext cx="4058103" cy="239667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2000" contrast="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40" t="2528" r="22793" b="7127"/>
          <a:stretch/>
        </p:blipFill>
        <p:spPr>
          <a:xfrm>
            <a:off x="51740" y="1987289"/>
            <a:ext cx="2517284" cy="2530161"/>
          </a:xfrm>
          <a:prstGeom prst="ellipse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4" t="1296" r="20525" b="8391"/>
          <a:stretch/>
        </p:blipFill>
        <p:spPr>
          <a:xfrm>
            <a:off x="2686427" y="1934301"/>
            <a:ext cx="2608028" cy="2599375"/>
          </a:xfrm>
          <a:prstGeom prst="ellipse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9982" b="55404" l="29982" r="40097">
                        <a14:foregroundMark x1="33798" y1="54496" x2="34646" y2="54405"/>
                        <a14:foregroundMark x1="38462" y1="47048" x2="38522" y2="38329"/>
                        <a14:foregroundMark x1="38522" y1="36240" x2="39007" y2="30064"/>
                        <a14:foregroundMark x1="35675" y1="21344" x2="35312" y2="19982"/>
                        <a14:foregroundMark x1="40097" y1="37057" x2="39915" y2="31517"/>
                        <a14:foregroundMark x1="35312" y1="55041" x2="39673" y2="54859"/>
                        <a14:foregroundMark x1="34767" y1="48955" x2="34767" y2="468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901" t="16485" r="59691" b="40162"/>
          <a:stretch/>
        </p:blipFill>
        <p:spPr>
          <a:xfrm rot="5400000">
            <a:off x="1451447" y="3300150"/>
            <a:ext cx="2147644" cy="5441134"/>
          </a:xfrm>
          <a:prstGeom prst="rect">
            <a:avLst/>
          </a:prstGeom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2217" y="-75255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Sedimentation event sensor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2" t="4058" r="6348" b="1681"/>
          <a:stretch/>
        </p:blipFill>
        <p:spPr>
          <a:xfrm>
            <a:off x="7473459" y="3995734"/>
            <a:ext cx="4107684" cy="2782956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637688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66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29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7847</TotalTime>
  <Words>780</Words>
  <Application>Microsoft Office PowerPoint</Application>
  <PresentationFormat>Widescreen</PresentationFormat>
  <Paragraphs>125</Paragraphs>
  <Slides>15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Event Detection using the  Sedimentation Event Sensor (SES)</vt:lpstr>
      <vt:lpstr>PowerPoint Presentation</vt:lpstr>
      <vt:lpstr>PowerPoint Presentation</vt:lpstr>
      <vt:lpstr>PowerPoint Presentation</vt:lpstr>
      <vt:lpstr>PowerPoint Presentation</vt:lpstr>
      <vt:lpstr>Engineering challenge: Instruments that capture important but short-lived, unpredictable events in high temporal resolution</vt:lpstr>
      <vt:lpstr>Goals</vt:lpstr>
      <vt:lpstr>Timeline</vt:lpstr>
      <vt:lpstr>Estimated resources</vt:lpstr>
      <vt:lpstr>Contributions to Tech Roadmap, Strategic Plan, and other projects</vt:lpstr>
      <vt:lpstr>Thank you</vt:lpstr>
      <vt:lpstr>which coincides with a long-term decline in ambient oxygen concentration</vt:lpstr>
      <vt:lpstr>PowerPoint Presentation</vt:lpstr>
      <vt:lpstr>High resolution sampling shows rapid responses</vt:lpstr>
      <vt:lpstr>Sedimentation event sensor</vt:lpstr>
    </vt:vector>
  </TitlesOfParts>
  <Company>MBARI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 detection</dc:title>
  <dc:creator>Christine Huffard</dc:creator>
  <cp:lastModifiedBy>Christine Huffard</cp:lastModifiedBy>
  <cp:revision>75</cp:revision>
  <dcterms:created xsi:type="dcterms:W3CDTF">2022-04-11T18:20:19Z</dcterms:created>
  <dcterms:modified xsi:type="dcterms:W3CDTF">2022-05-18T21:50:24Z</dcterms:modified>
</cp:coreProperties>
</file>