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xlsx" ContentType="application/vnd.openxmlformats-officedocument.spreadsheetml.sheet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87" r:id="rId2"/>
    <p:sldId id="307" r:id="rId3"/>
    <p:sldId id="265" r:id="rId4"/>
    <p:sldId id="266" r:id="rId5"/>
    <p:sldId id="283" r:id="rId6"/>
    <p:sldId id="282" r:id="rId7"/>
    <p:sldId id="284" r:id="rId8"/>
    <p:sldId id="285" r:id="rId9"/>
    <p:sldId id="286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28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6000"/>
    <a:srgbClr val="5482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>
        <p:scale>
          <a:sx n="100" d="100"/>
          <a:sy n="100" d="100"/>
        </p:scale>
        <p:origin x="5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Resources</c:v>
                </c:pt>
              </c:strCache>
            </c:strRef>
          </c:tx>
          <c:cat>
            <c:strRef>
              <c:f>Sheet1!$A$2:$A$7</c:f>
              <c:strCache>
                <c:ptCount val="6"/>
                <c:pt idx="0">
                  <c:v>ME</c:v>
                </c:pt>
                <c:pt idx="1">
                  <c:v>Ferreira</c:v>
                </c:pt>
                <c:pt idx="2">
                  <c:v>Sherman</c:v>
                </c:pt>
                <c:pt idx="3">
                  <c:v>McGill</c:v>
                </c:pt>
                <c:pt idx="4">
                  <c:v>Henthorn</c:v>
                </c:pt>
                <c:pt idx="5">
                  <c:v>Ops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50</c:v>
                </c:pt>
                <c:pt idx="1">
                  <c:v>20</c:v>
                </c:pt>
                <c:pt idx="2">
                  <c:v>5</c:v>
                </c:pt>
                <c:pt idx="3">
                  <c:v>5</c:v>
                </c:pt>
                <c:pt idx="4">
                  <c:v>10</c:v>
                </c:pt>
                <c:pt idx="5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A0-43B1-958E-4EDE3CFE2B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txPr>
        <a:bodyPr/>
        <a:lstStyle/>
        <a:p>
          <a:pPr>
            <a:defRPr sz="1300"/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A7FF8-1838-44FE-B610-8CB2D964C50F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834AA-1505-45E3-AEC0-6E22060AE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45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see increases in high-magnitude carbon flux</a:t>
            </a:r>
            <a:r>
              <a:rPr lang="en-US" baseline="0" dirty="0"/>
              <a:t> events. We define high flux events as those periods when values exceed the long-term mean by more than 1.5 times the standard deviation. In this case, the threshold for a high-flux event is 18 mg C per meter squared per day.</a:t>
            </a:r>
          </a:p>
          <a:p>
            <a:endParaRPr lang="en-US" baseline="0" dirty="0"/>
          </a:p>
          <a:p>
            <a:r>
              <a:rPr lang="en-US" baseline="0" dirty="0"/>
              <a:t>High flux events are a common aspect of the time series, and appear to be increasing in magnitude.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061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see increases in high-magnitude carbon flux</a:t>
            </a:r>
            <a:r>
              <a:rPr lang="en-US" baseline="0" dirty="0"/>
              <a:t> events. We define high flux events as those periods when values exceed the long-term mean by more than 1.5 times the standard deviation. In this case, the threshold for a high-flux event is 18 mg C per meter squared per day.</a:t>
            </a:r>
          </a:p>
          <a:p>
            <a:endParaRPr lang="en-US" baseline="0" dirty="0"/>
          </a:p>
          <a:p>
            <a:r>
              <a:rPr lang="en-US" baseline="0" dirty="0"/>
              <a:t>High flux events are a common aspect of the time series, and appear to be increasing in magnitude.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267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</a:t>
            </a:r>
            <a:r>
              <a:rPr lang="en-US" baseline="0" dirty="0"/>
              <a:t> an annual scale, more of the year is covered by high flux events, and more of the annual carbon flux is coming down during high flux events.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4946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</a:t>
            </a:r>
            <a:r>
              <a:rPr lang="en-US" baseline="0" dirty="0"/>
              <a:t> an annual scale, more of the year is covered by high flux events, and more of the annual carbon flux is coming down during high flux events.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1C83-DE25-48C2-97AB-21D58296212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88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26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046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504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971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877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782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026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841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636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64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10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AB932-B95F-47BD-A798-5998016E77FE}" type="datetimeFigureOut">
              <a:rPr lang="en-US" smtClean="0"/>
              <a:t>5/11/2022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7EB7E-746E-4E04-820C-CF031ED05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821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12" Type="http://schemas.openxmlformats.org/officeDocument/2006/relationships/image" Target="../media/image12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microsoft.com/office/2007/relationships/hdphoto" Target="../media/hdphoto3.wdp"/><Relationship Id="rId11" Type="http://schemas.microsoft.com/office/2007/relationships/hdphoto" Target="../media/hdphoto1.wdp"/><Relationship Id="rId5" Type="http://schemas.openxmlformats.org/officeDocument/2006/relationships/image" Target="../media/image9.png"/><Relationship Id="rId10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11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equence 01_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634" end="5947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0800000">
            <a:off x="-33858" y="-1227354"/>
            <a:ext cx="14646306" cy="82385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982" b="55404" l="29982" r="40097">
                        <a14:foregroundMark x1="33798" y1="54496" x2="34646" y2="54405"/>
                        <a14:foregroundMark x1="38462" y1="47048" x2="38522" y2="38329"/>
                        <a14:foregroundMark x1="38522" y1="36240" x2="39007" y2="30064"/>
                        <a14:foregroundMark x1="35675" y1="21344" x2="35312" y2="19982"/>
                        <a14:foregroundMark x1="40097" y1="37057" x2="39915" y2="31517"/>
                        <a14:foregroundMark x1="35312" y1="55041" x2="39673" y2="54859"/>
                        <a14:foregroundMark x1="34767" y1="48955" x2="34767" y2="468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01" t="16485" r="59691" b="40162"/>
          <a:stretch/>
        </p:blipFill>
        <p:spPr>
          <a:xfrm rot="5400000">
            <a:off x="8073227" y="3490650"/>
            <a:ext cx="2147644" cy="5441134"/>
          </a:xfrm>
          <a:prstGeom prst="rect">
            <a:avLst/>
          </a:prstGeom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048899" y="649231"/>
            <a:ext cx="11079345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Event Detection by the </a:t>
            </a: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Sedimentation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Event </a:t>
            </a:r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Sensor (SES)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90321" y="2411516"/>
            <a:ext cx="4016326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 team </a:t>
            </a:r>
          </a:p>
          <a:p>
            <a:endParaRPr 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Henthorn</a:t>
            </a:r>
          </a:p>
          <a:p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Crissy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Huffard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Alana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Sherman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Paul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McGill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Ferreira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Colleen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Durkin </a:t>
            </a:r>
          </a:p>
          <a:p>
            <a:r>
              <a:rPr lang="en-US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Ken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Smith </a:t>
            </a:r>
          </a:p>
        </p:txBody>
      </p:sp>
    </p:spTree>
    <p:extLst>
      <p:ext uri="{BB962C8B-B14F-4D97-AF65-F5344CB8AC3E}">
        <p14:creationId xmlns:p14="http://schemas.microsoft.com/office/powerpoint/2010/main" val="333385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3389" y="593947"/>
            <a:ext cx="8771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Deep-sea carbon sequestration can occur in pulses</a:t>
            </a:r>
            <a:endParaRPr lang="en-US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2</a:t>
            </a:fld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298" y="1670466"/>
            <a:ext cx="8204718" cy="4351338"/>
          </a:xfrm>
        </p:spPr>
      </p:pic>
      <p:sp>
        <p:nvSpPr>
          <p:cNvPr id="6" name="Rectangle 5"/>
          <p:cNvSpPr/>
          <p:nvPr/>
        </p:nvSpPr>
        <p:spPr>
          <a:xfrm>
            <a:off x="3778136" y="1910065"/>
            <a:ext cx="2774302" cy="9455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(2018)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Proceedings of the National Academy of Sciences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7598454" y="1910065"/>
            <a:ext cx="7510692" cy="3657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01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3389" y="593947"/>
            <a:ext cx="8771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Deep-sea carbon sequestration can occur in pulses</a:t>
            </a:r>
            <a:endParaRPr lang="en-US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3</a:t>
            </a:fld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298" y="1670466"/>
            <a:ext cx="8204718" cy="4351338"/>
          </a:xfrm>
        </p:spPr>
      </p:pic>
      <p:sp>
        <p:nvSpPr>
          <p:cNvPr id="6" name="Rectangle 5"/>
          <p:cNvSpPr/>
          <p:nvPr/>
        </p:nvSpPr>
        <p:spPr>
          <a:xfrm>
            <a:off x="3549536" y="1850678"/>
            <a:ext cx="2774302" cy="9455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(2018)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Proceedings of the National Academy of Sciences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984" y="1440660"/>
            <a:ext cx="8638032" cy="458114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984" y="1440660"/>
            <a:ext cx="8638032" cy="458114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474720" y="1670466"/>
            <a:ext cx="3058510" cy="11988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3386433" y="3222482"/>
            <a:ext cx="3495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Average + 2 standard deviations</a:t>
            </a: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8509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74702" y="615642"/>
            <a:ext cx="843359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At Station M, </a:t>
            </a:r>
            <a:r>
              <a:rPr lang="en-US" sz="3200" dirty="0" smtClean="0"/>
              <a:t>pulse </a:t>
            </a:r>
            <a:r>
              <a:rPr lang="en-US" sz="3200" dirty="0"/>
              <a:t>events are accounting for an </a:t>
            </a:r>
          </a:p>
          <a:p>
            <a:r>
              <a:rPr lang="en-US" sz="3200" dirty="0"/>
              <a:t>increasing fraction of annual POC flux,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4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296" y="2092011"/>
            <a:ext cx="9869424" cy="384657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(2018)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</a:rPr>
              <a:t>Proceedings of the National Academy of Sciences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68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8429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+mn-lt"/>
                <a:ea typeface="+mn-ea"/>
                <a:cs typeface="+mn-cs"/>
              </a:rPr>
              <a:t>which coincides with a long-term decline in ambient oxygen concentration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166064" y="6374962"/>
            <a:ext cx="1152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Smith, Jr. et al. 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(</a:t>
            </a:r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</a:rPr>
              <a:t>2020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) Deep-Sea Research Part II</a:t>
            </a:r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1823090" y="1799970"/>
            <a:ext cx="8371787" cy="4254265"/>
            <a:chOff x="1823090" y="1799970"/>
            <a:chExt cx="8371787" cy="425426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23090" y="1799970"/>
              <a:ext cx="8371787" cy="4254265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3541594" y="3193576"/>
              <a:ext cx="361666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7758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73123" y="672742"/>
            <a:ext cx="4862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Each </a:t>
            </a:r>
            <a:r>
              <a:rPr lang="en-US" sz="3200" dirty="0" smtClean="0"/>
              <a:t>pulse </a:t>
            </a:r>
            <a:r>
              <a:rPr lang="en-US" sz="3200" dirty="0"/>
              <a:t>event is different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2067-7388-44EF-AD94-5DED6404F641}" type="slidenum">
              <a:rPr lang="en-US" smtClean="0"/>
              <a:t>6</a:t>
            </a:fld>
            <a:endParaRPr lang="en-US"/>
          </a:p>
        </p:txBody>
      </p:sp>
      <p:sp>
        <p:nvSpPr>
          <p:cNvPr id="13" name="Down Arrow 12"/>
          <p:cNvSpPr/>
          <p:nvPr/>
        </p:nvSpPr>
        <p:spPr>
          <a:xfrm>
            <a:off x="2654300" y="1797050"/>
            <a:ext cx="2661992" cy="3188058"/>
          </a:xfrm>
          <a:prstGeom prst="down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/>
          <p:cNvSpPr/>
          <p:nvPr/>
        </p:nvSpPr>
        <p:spPr>
          <a:xfrm>
            <a:off x="6896100" y="1797050"/>
            <a:ext cx="2661992" cy="3188058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4724399" y="2171700"/>
            <a:ext cx="2724151" cy="1314450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Composition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</a:rPr>
              <a:t>Quantity</a:t>
            </a:r>
          </a:p>
        </p:txBody>
      </p:sp>
      <p:sp>
        <p:nvSpPr>
          <p:cNvPr id="16" name="Oval 15"/>
          <p:cNvSpPr/>
          <p:nvPr/>
        </p:nvSpPr>
        <p:spPr>
          <a:xfrm>
            <a:off x="3404270" y="5321300"/>
            <a:ext cx="5854029" cy="1314450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Carbon surplus, Deoxygenation,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</a:rPr>
              <a:t>Animal community </a:t>
            </a:r>
            <a:r>
              <a:rPr lang="en-US" sz="2400" dirty="0" smtClean="0">
                <a:solidFill>
                  <a:schemeClr val="tx1"/>
                </a:solidFill>
              </a:rPr>
              <a:t>change, etc.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88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15975"/>
            <a:ext cx="10515600" cy="1325563"/>
          </a:xfrm>
        </p:spPr>
        <p:txBody>
          <a:bodyPr/>
          <a:lstStyle/>
          <a:p>
            <a:r>
              <a:rPr lang="en-US" dirty="0"/>
              <a:t>Engineering question: How do we study these important but unpredictable events?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806699"/>
            <a:ext cx="10515600" cy="3370263"/>
          </a:xfrm>
        </p:spPr>
        <p:txBody>
          <a:bodyPr/>
          <a:lstStyle/>
          <a:p>
            <a:r>
              <a:rPr lang="en-US" dirty="0"/>
              <a:t> Embed event detection into sensors</a:t>
            </a:r>
          </a:p>
          <a:p>
            <a:endParaRPr lang="en-US" dirty="0"/>
          </a:p>
          <a:p>
            <a:r>
              <a:rPr lang="en-US" dirty="0"/>
              <a:t> Trigger time-limited sensing by lie-in-wait instruments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38" b="100000" l="0" r="100000">
                        <a14:backgroundMark x1="34312" y1="25501" x2="34312" y2="26839"/>
                        <a14:backgroundMark x1="31509" y1="24928" x2="31642" y2="26839"/>
                        <a14:backgroundMark x1="30040" y1="21872" x2="29907" y2="23114"/>
                        <a14:backgroundMark x1="29907" y1="27889" x2="29907" y2="27603"/>
                        <a14:backgroundMark x1="31776" y1="36581" x2="31642" y2="34097"/>
                        <a14:backgroundMark x1="7895" y1="24843" x2="5890" y2="376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437" y="2310796"/>
            <a:ext cx="3316563" cy="46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4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equence 01_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634" end="5947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0800000">
            <a:off x="-33858" y="-1227354"/>
            <a:ext cx="14646306" cy="8238547"/>
          </a:xfrm>
          <a:prstGeom prst="rect">
            <a:avLst/>
          </a:prstGeom>
        </p:spPr>
      </p:pic>
      <p:pic>
        <p:nvPicPr>
          <p:cNvPr id="7" name="Picture 6" descr="http://search.mbari.org/ARCHIVE/frameGrabs/Doc%20Ricketts/images/0324/01_02_05_00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18000"/>
                    </a14:imgEffect>
                    <a14:imgEffect>
                      <a14:brightnessContrast bright="4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34" t="19309" r="16289" b="20251"/>
          <a:stretch/>
        </p:blipFill>
        <p:spPr bwMode="auto">
          <a:xfrm>
            <a:off x="7473459" y="1366560"/>
            <a:ext cx="4058103" cy="239667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2000" contrast="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" t="2528" r="22793" b="7127"/>
          <a:stretch/>
        </p:blipFill>
        <p:spPr>
          <a:xfrm>
            <a:off x="51740" y="1987289"/>
            <a:ext cx="2517284" cy="2530161"/>
          </a:xfrm>
          <a:prstGeom prst="ellipse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" t="1296" r="20525" b="8391"/>
          <a:stretch/>
        </p:blipFill>
        <p:spPr>
          <a:xfrm>
            <a:off x="2686427" y="1934301"/>
            <a:ext cx="2608028" cy="2599375"/>
          </a:xfrm>
          <a:prstGeom prst="ellipse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9982" b="55404" l="29982" r="40097">
                        <a14:foregroundMark x1="33798" y1="54496" x2="34646" y2="54405"/>
                        <a14:foregroundMark x1="38462" y1="47048" x2="38522" y2="38329"/>
                        <a14:foregroundMark x1="38522" y1="36240" x2="39007" y2="30064"/>
                        <a14:foregroundMark x1="35675" y1="21344" x2="35312" y2="19982"/>
                        <a14:foregroundMark x1="40097" y1="37057" x2="39915" y2="31517"/>
                        <a14:foregroundMark x1="35312" y1="55041" x2="39673" y2="54859"/>
                        <a14:foregroundMark x1="34767" y1="48955" x2="34767" y2="468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01" t="16485" r="59691" b="40162"/>
          <a:stretch/>
        </p:blipFill>
        <p:spPr>
          <a:xfrm rot="5400000">
            <a:off x="1451447" y="3300150"/>
            <a:ext cx="2147644" cy="5441134"/>
          </a:xfrm>
          <a:prstGeom prst="rect">
            <a:avLst/>
          </a:prstGeom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2217" y="-7525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Sedimentation event sensor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2" t="4058" r="6348" b="1681"/>
          <a:stretch/>
        </p:blipFill>
        <p:spPr>
          <a:xfrm>
            <a:off x="7473459" y="3995734"/>
            <a:ext cx="4107684" cy="278295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88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6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What other event detection work has been done at MBARI? </a:t>
            </a:r>
          </a:p>
          <a:p>
            <a:r>
              <a:rPr lang="en-US" dirty="0"/>
              <a:t>Past SES data in evaluating what is an event.</a:t>
            </a:r>
          </a:p>
          <a:p>
            <a:pPr lvl="1"/>
            <a:r>
              <a:rPr lang="en-US" dirty="0"/>
              <a:t>Traps as calibration</a:t>
            </a:r>
          </a:p>
          <a:p>
            <a:pPr lvl="1"/>
            <a:r>
              <a:rPr lang="en-US" dirty="0"/>
              <a:t>Flexible collect times (collect per 5 mg instead of </a:t>
            </a:r>
            <a:r>
              <a:rPr lang="en-US"/>
              <a:t>per time)</a:t>
            </a:r>
            <a:endParaRPr lang="en-US" dirty="0"/>
          </a:p>
          <a:p>
            <a:r>
              <a:rPr lang="en-US" dirty="0"/>
              <a:t>Quantify variability in POC flux at MARS</a:t>
            </a:r>
          </a:p>
          <a:p>
            <a:pPr lvl="1"/>
            <a:r>
              <a:rPr lang="en-US" dirty="0" err="1"/>
              <a:t>Attenuance</a:t>
            </a:r>
            <a:endParaRPr lang="en-US" dirty="0"/>
          </a:p>
          <a:p>
            <a:pPr lvl="1"/>
            <a:r>
              <a:rPr lang="en-US" dirty="0"/>
              <a:t>Particle composition</a:t>
            </a:r>
          </a:p>
          <a:p>
            <a:endParaRPr lang="en-US" dirty="0"/>
          </a:p>
          <a:p>
            <a:r>
              <a:rPr lang="en-US" dirty="0"/>
              <a:t> Determine sampling rate needed to avoid clogs</a:t>
            </a:r>
          </a:p>
          <a:p>
            <a:endParaRPr lang="en-US" dirty="0"/>
          </a:p>
          <a:p>
            <a:r>
              <a:rPr lang="en-US" dirty="0"/>
              <a:t> Identify data thresholds that indicate a high-flux event is underway</a:t>
            </a:r>
          </a:p>
          <a:p>
            <a:pPr lvl="1"/>
            <a:r>
              <a:rPr lang="en-US" dirty="0"/>
              <a:t>Without missing it</a:t>
            </a:r>
          </a:p>
          <a:p>
            <a:pPr lvl="1"/>
            <a:r>
              <a:rPr lang="en-US" dirty="0"/>
              <a:t>Evaluate risks of false positives and negatives</a:t>
            </a:r>
          </a:p>
          <a:p>
            <a:pPr lvl="1"/>
            <a:r>
              <a:rPr lang="en-US" dirty="0"/>
              <a:t>How to handle evolving thresholds</a:t>
            </a:r>
          </a:p>
          <a:p>
            <a:endParaRPr lang="en-US" dirty="0"/>
          </a:p>
          <a:p>
            <a:r>
              <a:rPr lang="en-US" dirty="0"/>
              <a:t>Identify variability in responses</a:t>
            </a:r>
          </a:p>
          <a:p>
            <a:pPr lvl="1"/>
            <a:r>
              <a:rPr lang="en-US" dirty="0"/>
              <a:t>Oxygen </a:t>
            </a:r>
          </a:p>
          <a:p>
            <a:pPr lvl="1"/>
            <a:r>
              <a:rPr lang="en-US" dirty="0"/>
              <a:t>pH</a:t>
            </a:r>
          </a:p>
          <a:p>
            <a:pPr lvl="1"/>
            <a:r>
              <a:rPr lang="en-US" dirty="0"/>
              <a:t>Time-lapse camera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20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Objective: Design an autonomous instrument capable of ascending through the entire water column to sample episodic events, independent of manned ships.</a:t>
            </a:r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0"/>
            <a:ext cx="12192000" cy="1521333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867" dirty="0"/>
              <a:t>VIPER - </a:t>
            </a:r>
            <a:r>
              <a:rPr lang="en-US" sz="4133" dirty="0"/>
              <a:t>Vertically Integrated Profile Event Responder</a:t>
            </a:r>
            <a:endParaRPr lang="en-US" sz="4133" dirty="0"/>
          </a:p>
        </p:txBody>
      </p:sp>
    </p:spTree>
    <p:extLst>
      <p:ext uri="{BB962C8B-B14F-4D97-AF65-F5344CB8AC3E}">
        <p14:creationId xmlns:p14="http://schemas.microsoft.com/office/powerpoint/2010/main" val="98795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VIPER Design Elements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7199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Autonomous compact sampler </a:t>
            </a:r>
            <a:r>
              <a:rPr lang="en-US" dirty="0" smtClean="0"/>
              <a:t>(collector, </a:t>
            </a:r>
            <a:r>
              <a:rPr lang="en-US" dirty="0"/>
              <a:t>ballast, </a:t>
            </a:r>
            <a:r>
              <a:rPr lang="en-US" dirty="0" smtClean="0"/>
              <a:t>flotation, 1 </a:t>
            </a:r>
            <a:r>
              <a:rPr lang="en-US" dirty="0"/>
              <a:t>m high)</a:t>
            </a:r>
          </a:p>
          <a:p>
            <a:pPr lvl="0"/>
            <a:r>
              <a:rPr lang="en-US" dirty="0" smtClean="0"/>
              <a:t>Acoustic release mechanism</a:t>
            </a:r>
            <a:endParaRPr lang="en-US" dirty="0"/>
          </a:p>
          <a:p>
            <a:pPr lvl="0"/>
            <a:r>
              <a:rPr lang="en-US" dirty="0"/>
              <a:t>Sample entire 4000 m water column from sea floor to surface</a:t>
            </a:r>
          </a:p>
          <a:p>
            <a:pPr lvl="0"/>
            <a:r>
              <a:rPr lang="en-US" dirty="0" smtClean="0"/>
              <a:t>Sample continuously </a:t>
            </a:r>
            <a:r>
              <a:rPr lang="en-US" dirty="0"/>
              <a:t>to resolve depth distribution for particles </a:t>
            </a:r>
            <a:r>
              <a:rPr lang="en-US" u="sng" dirty="0"/>
              <a:t>&gt;</a:t>
            </a:r>
            <a:r>
              <a:rPr lang="en-US" dirty="0"/>
              <a:t> </a:t>
            </a:r>
            <a:r>
              <a:rPr lang="en-US" dirty="0" smtClean="0"/>
              <a:t>1mm</a:t>
            </a:r>
            <a:endParaRPr lang="en-US" dirty="0"/>
          </a:p>
          <a:p>
            <a:pPr lvl="0"/>
            <a:r>
              <a:rPr lang="en-US" dirty="0"/>
              <a:t>M</a:t>
            </a:r>
            <a:r>
              <a:rPr lang="en-US" dirty="0" smtClean="0"/>
              <a:t>itigate </a:t>
            </a:r>
            <a:r>
              <a:rPr lang="en-US" dirty="0"/>
              <a:t>bow-wave effect </a:t>
            </a:r>
            <a:r>
              <a:rPr lang="en-US" dirty="0" smtClean="0"/>
              <a:t>through hydrodynamic shaping, controlled ascent, etc.</a:t>
            </a:r>
            <a:endParaRPr lang="en-US" dirty="0"/>
          </a:p>
          <a:p>
            <a:pPr lvl="0"/>
            <a:r>
              <a:rPr lang="en-US" dirty="0"/>
              <a:t>Minimize plankton avoidance </a:t>
            </a:r>
            <a:r>
              <a:rPr lang="en-US" dirty="0" smtClean="0"/>
              <a:t>(</a:t>
            </a:r>
            <a:r>
              <a:rPr lang="en-US" dirty="0"/>
              <a:t>e.g. stealthy </a:t>
            </a:r>
            <a:r>
              <a:rPr lang="en-US" dirty="0" smtClean="0"/>
              <a:t>black camouflage)</a:t>
            </a:r>
            <a:endParaRPr lang="en-US" dirty="0"/>
          </a:p>
          <a:p>
            <a:pPr lvl="0"/>
            <a:r>
              <a:rPr lang="en-US" dirty="0"/>
              <a:t>Prevent clogging (intake/outlet flow sensors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58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</a:t>
            </a:r>
            <a:r>
              <a:rPr lang="en-US" dirty="0" smtClean="0"/>
              <a:t>Plan Highlights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2"/>
            <a:ext cx="10972800" cy="1219199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2"/>
                </a:solidFill>
              </a:rPr>
              <a:t>Ecosystem dynamics </a:t>
            </a:r>
            <a:r>
              <a:rPr lang="en-US" dirty="0"/>
              <a:t>– research aims to comprehensively study productivity and transfer of matter and life between ocean surface and deep sea.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90223" y="3221037"/>
            <a:ext cx="10972800" cy="1143000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867" dirty="0"/>
              <a:t>MBARI Scientists</a:t>
            </a:r>
            <a:endParaRPr lang="en-US" sz="5867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90223" y="4546601"/>
            <a:ext cx="10972800" cy="1219199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933" dirty="0"/>
              <a:t>Bruce Robison</a:t>
            </a:r>
          </a:p>
          <a:p>
            <a:r>
              <a:rPr lang="en-US" sz="2933" dirty="0"/>
              <a:t>Francisco </a:t>
            </a:r>
            <a:r>
              <a:rPr lang="en-US" sz="2933" dirty="0"/>
              <a:t>Chavez</a:t>
            </a:r>
            <a:endParaRPr lang="en-US" sz="2933" dirty="0"/>
          </a:p>
        </p:txBody>
      </p:sp>
    </p:spTree>
    <p:extLst>
      <p:ext uri="{BB962C8B-B14F-4D97-AF65-F5344CB8AC3E}">
        <p14:creationId xmlns:p14="http://schemas.microsoft.com/office/powerpoint/2010/main" val="227586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805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Tech Roadmap Problem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93534"/>
            <a:ext cx="10972800" cy="55249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667" dirty="0"/>
              <a:t>#1 – Detect and </a:t>
            </a:r>
            <a:r>
              <a:rPr lang="en-US" sz="2667" b="1" dirty="0"/>
              <a:t>quantify key elements</a:t>
            </a:r>
            <a:r>
              <a:rPr lang="en-US" sz="2667" dirty="0"/>
              <a:t> and chemical compounds that actively </a:t>
            </a:r>
            <a:r>
              <a:rPr lang="en-US" sz="2667" b="1" dirty="0"/>
              <a:t>influence the growth and distribution of marine organisms</a:t>
            </a:r>
            <a:r>
              <a:rPr lang="en-US" sz="2667" dirty="0"/>
              <a:t>. </a:t>
            </a:r>
            <a:r>
              <a:rPr lang="en-US" sz="2667" dirty="0"/>
              <a:t>– 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will collect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particulate matter through water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column.</a:t>
            </a:r>
          </a:p>
        </p:txBody>
      </p:sp>
    </p:spTree>
    <p:extLst>
      <p:ext uri="{BB962C8B-B14F-4D97-AF65-F5344CB8AC3E}">
        <p14:creationId xmlns:p14="http://schemas.microsoft.com/office/powerpoint/2010/main" val="167548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805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Tech </a:t>
            </a:r>
            <a:r>
              <a:rPr lang="en-US" dirty="0"/>
              <a:t>Roadmap Problem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93534"/>
            <a:ext cx="10972800" cy="55249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667" dirty="0"/>
              <a:t>#1 – Detect and </a:t>
            </a:r>
            <a:r>
              <a:rPr lang="en-US" sz="2667" b="1" dirty="0"/>
              <a:t>quantify key elements</a:t>
            </a:r>
            <a:r>
              <a:rPr lang="en-US" sz="2667" dirty="0"/>
              <a:t> and chemical compounds that actively </a:t>
            </a:r>
            <a:r>
              <a:rPr lang="en-US" sz="2667" b="1" dirty="0"/>
              <a:t>influence the growth and distribution of marine organisms</a:t>
            </a:r>
            <a:r>
              <a:rPr lang="en-US" sz="2667" dirty="0"/>
              <a:t>. </a:t>
            </a:r>
            <a:r>
              <a:rPr lang="en-US" sz="2667" dirty="0"/>
              <a:t>– 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will collect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particulate matter through water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column.</a:t>
            </a:r>
          </a:p>
          <a:p>
            <a:pPr marL="0" indent="0">
              <a:buNone/>
            </a:pPr>
            <a:r>
              <a:rPr lang="en-US" sz="2667" b="1" dirty="0">
                <a:solidFill>
                  <a:srgbClr val="FF0000"/>
                </a:solidFill>
              </a:rPr>
              <a:t>#</a:t>
            </a:r>
            <a:r>
              <a:rPr lang="en-US" sz="2667" b="1" dirty="0">
                <a:solidFill>
                  <a:srgbClr val="FF0000"/>
                </a:solidFill>
              </a:rPr>
              <a:t>3</a:t>
            </a:r>
            <a:r>
              <a:rPr lang="en-US" sz="2667" dirty="0"/>
              <a:t> – Advance a detailed quantitative view of the biological pump – Measure the flux of material generated by </a:t>
            </a:r>
            <a:r>
              <a:rPr lang="en-US" sz="2667" b="1" dirty="0"/>
              <a:t>primary production at the sea surface and its transit through the water column</a:t>
            </a:r>
            <a:r>
              <a:rPr lang="en-US" sz="2667" dirty="0"/>
              <a:t> is often referred to as the biological pump – </a:t>
            </a:r>
            <a:r>
              <a:rPr lang="en-US" sz="2667" dirty="0"/>
              <a:t>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will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measure during bloom periods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US" sz="2667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61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805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Tech </a:t>
            </a:r>
            <a:r>
              <a:rPr lang="en-US" dirty="0"/>
              <a:t>Roadmap Problem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93534"/>
            <a:ext cx="10972800" cy="55249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667" dirty="0"/>
              <a:t>#1 – Detect and </a:t>
            </a:r>
            <a:r>
              <a:rPr lang="en-US" sz="2667" b="1" dirty="0"/>
              <a:t>quantify key elements</a:t>
            </a:r>
            <a:r>
              <a:rPr lang="en-US" sz="2667" dirty="0"/>
              <a:t> and chemical compounds that actively </a:t>
            </a:r>
            <a:r>
              <a:rPr lang="en-US" sz="2667" b="1" dirty="0"/>
              <a:t>influence the growth and distribution of marine organisms</a:t>
            </a:r>
            <a:r>
              <a:rPr lang="en-US" sz="2667" dirty="0"/>
              <a:t>. </a:t>
            </a:r>
            <a:r>
              <a:rPr lang="en-US" sz="2667" dirty="0"/>
              <a:t>– 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will collect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particulate matter through water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column.</a:t>
            </a:r>
          </a:p>
          <a:p>
            <a:pPr marL="0" indent="0">
              <a:buNone/>
            </a:pPr>
            <a:r>
              <a:rPr lang="en-US" sz="2667" b="1" dirty="0">
                <a:solidFill>
                  <a:srgbClr val="FF0000"/>
                </a:solidFill>
              </a:rPr>
              <a:t>#</a:t>
            </a:r>
            <a:r>
              <a:rPr lang="en-US" sz="2667" b="1" dirty="0">
                <a:solidFill>
                  <a:srgbClr val="FF0000"/>
                </a:solidFill>
              </a:rPr>
              <a:t>3 </a:t>
            </a:r>
            <a:r>
              <a:rPr lang="en-US" sz="2667" dirty="0"/>
              <a:t>– Advance a detailed quantitative view of the biological pump – Measure the flux of material generated by </a:t>
            </a:r>
            <a:r>
              <a:rPr lang="en-US" sz="2667" b="1" dirty="0"/>
              <a:t>primary production at the sea surface and its transit through the water column </a:t>
            </a:r>
            <a:r>
              <a:rPr lang="en-US" sz="2667" dirty="0"/>
              <a:t>is often referred to as the biological pump – </a:t>
            </a:r>
            <a:r>
              <a:rPr lang="en-US" sz="2667" dirty="0"/>
              <a:t>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will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measure during bloom periods.</a:t>
            </a:r>
          </a:p>
          <a:p>
            <a:pPr marL="0" indent="0">
              <a:buNone/>
            </a:pPr>
            <a:r>
              <a:rPr lang="en-US" sz="2667" dirty="0"/>
              <a:t>#</a:t>
            </a:r>
            <a:r>
              <a:rPr lang="en-US" sz="2667" dirty="0"/>
              <a:t>4 – Enhance understanding of the fluctuations and fate of forage species –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capture of small forage species during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ascents.</a:t>
            </a:r>
          </a:p>
          <a:p>
            <a:pPr marL="0" indent="0">
              <a:buNone/>
            </a:pPr>
            <a:endParaRPr lang="en-US" sz="2667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68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805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Tech </a:t>
            </a:r>
            <a:r>
              <a:rPr lang="en-US" dirty="0"/>
              <a:t>Roadmap Problem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93534"/>
            <a:ext cx="10972800" cy="55249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667" dirty="0"/>
              <a:t>#1 – Detect and </a:t>
            </a:r>
            <a:r>
              <a:rPr lang="en-US" sz="2667" b="1" dirty="0"/>
              <a:t>quantify key elements</a:t>
            </a:r>
            <a:r>
              <a:rPr lang="en-US" sz="2667" dirty="0"/>
              <a:t> and chemical compounds that actively </a:t>
            </a:r>
            <a:r>
              <a:rPr lang="en-US" sz="2667" b="1" dirty="0"/>
              <a:t>influence the growth and distribution of marine organisms</a:t>
            </a:r>
            <a:r>
              <a:rPr lang="en-US" sz="2667" dirty="0"/>
              <a:t>. </a:t>
            </a:r>
            <a:r>
              <a:rPr lang="en-US" sz="2667" dirty="0"/>
              <a:t>– 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will collect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particulate matter through water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column.</a:t>
            </a:r>
          </a:p>
          <a:p>
            <a:pPr marL="0" indent="0">
              <a:buNone/>
            </a:pPr>
            <a:r>
              <a:rPr lang="en-US" sz="2667" b="1" dirty="0">
                <a:solidFill>
                  <a:srgbClr val="FF0000"/>
                </a:solidFill>
              </a:rPr>
              <a:t>#</a:t>
            </a:r>
            <a:r>
              <a:rPr lang="en-US" sz="2667" b="1" dirty="0">
                <a:solidFill>
                  <a:srgbClr val="FF0000"/>
                </a:solidFill>
              </a:rPr>
              <a:t>3</a:t>
            </a:r>
            <a:r>
              <a:rPr lang="en-US" sz="2667" dirty="0"/>
              <a:t> – Advance a detailed quantitative view of the biological pump – Measure the flux of material generated by </a:t>
            </a:r>
            <a:r>
              <a:rPr lang="en-US" sz="2667" b="1" dirty="0"/>
              <a:t>primary production at the sea surface and its transit through the water column</a:t>
            </a:r>
            <a:r>
              <a:rPr lang="en-US" sz="2667" dirty="0"/>
              <a:t> is often referred to as the biological pump – </a:t>
            </a:r>
            <a:r>
              <a:rPr lang="en-US" sz="2667" dirty="0"/>
              <a:t>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will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measure during bloom periods.</a:t>
            </a:r>
          </a:p>
          <a:p>
            <a:pPr marL="0" indent="0">
              <a:buNone/>
            </a:pPr>
            <a:r>
              <a:rPr lang="en-US" sz="2667" dirty="0"/>
              <a:t>#</a:t>
            </a:r>
            <a:r>
              <a:rPr lang="en-US" sz="2667" dirty="0"/>
              <a:t>4 – Enhance understanding of the fluctuations and fate of forage species –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capture of small forage species during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ascents.</a:t>
            </a:r>
          </a:p>
          <a:p>
            <a:pPr marL="0" indent="0">
              <a:buNone/>
            </a:pPr>
            <a:r>
              <a:rPr lang="en-US" sz="2667" b="1" dirty="0">
                <a:solidFill>
                  <a:srgbClr val="FF0000"/>
                </a:solidFill>
              </a:rPr>
              <a:t>#</a:t>
            </a:r>
            <a:r>
              <a:rPr lang="en-US" sz="2667" b="1" dirty="0">
                <a:solidFill>
                  <a:srgbClr val="FF0000"/>
                </a:solidFill>
              </a:rPr>
              <a:t>6</a:t>
            </a:r>
            <a:r>
              <a:rPr lang="en-US" sz="2667" dirty="0"/>
              <a:t>- </a:t>
            </a:r>
            <a:r>
              <a:rPr lang="en-US" sz="2667" b="1" dirty="0"/>
              <a:t>Relate water-column conditions</a:t>
            </a:r>
            <a:r>
              <a:rPr lang="en-US" sz="2667" dirty="0"/>
              <a:t> and variability to the abundance, </a:t>
            </a:r>
            <a:r>
              <a:rPr lang="en-US" sz="2667" dirty="0"/>
              <a:t>distribution, </a:t>
            </a:r>
            <a:r>
              <a:rPr lang="en-US" sz="2667" dirty="0"/>
              <a:t>and activity of </a:t>
            </a:r>
            <a:r>
              <a:rPr lang="en-US" sz="2667" b="1" dirty="0"/>
              <a:t>organisms</a:t>
            </a:r>
            <a:r>
              <a:rPr lang="en-US" sz="2667" dirty="0"/>
              <a:t> –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VIPER collection of particle, organism interactions through water </a:t>
            </a:r>
            <a:r>
              <a:rPr lang="en-US" sz="2667" b="1" dirty="0">
                <a:solidFill>
                  <a:schemeClr val="accent1">
                    <a:lumMod val="75000"/>
                  </a:schemeClr>
                </a:solidFill>
              </a:rPr>
              <a:t>column.</a:t>
            </a:r>
          </a:p>
        </p:txBody>
      </p:sp>
    </p:spTree>
    <p:extLst>
      <p:ext uri="{BB962C8B-B14F-4D97-AF65-F5344CB8AC3E}">
        <p14:creationId xmlns:p14="http://schemas.microsoft.com/office/powerpoint/2010/main" val="228928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7972"/>
            <a:ext cx="10972800" cy="1143000"/>
          </a:xfrm>
        </p:spPr>
        <p:txBody>
          <a:bodyPr/>
          <a:lstStyle/>
          <a:p>
            <a:r>
              <a:rPr lang="en-US" dirty="0" smtClean="0"/>
              <a:t>Project Deliverables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" y="1266701"/>
            <a:ext cx="11455729" cy="53834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 smtClean="0"/>
              <a:t>A report with designs, trades, and prototypes addressing the following Risk Areas</a:t>
            </a:r>
          </a:p>
          <a:p>
            <a:pPr marL="685783" indent="-685783">
              <a:buFont typeface="+mj-lt"/>
              <a:buAutoNum type="arabicPeriod"/>
            </a:pPr>
            <a:r>
              <a:rPr lang="en-US" dirty="0"/>
              <a:t>S</a:t>
            </a:r>
            <a:r>
              <a:rPr lang="en-US" dirty="0" smtClean="0"/>
              <a:t>ampling body</a:t>
            </a:r>
          </a:p>
          <a:p>
            <a:pPr marL="1295368" lvl="1" indent="-685783">
              <a:buFont typeface="+mj-lt"/>
              <a:buAutoNum type="arabicPeriod"/>
            </a:pPr>
            <a:r>
              <a:rPr lang="en-US" dirty="0" smtClean="0"/>
              <a:t>Physical </a:t>
            </a:r>
            <a:r>
              <a:rPr lang="en-US" dirty="0"/>
              <a:t>dimensions , ballast, </a:t>
            </a:r>
            <a:r>
              <a:rPr lang="en-US" dirty="0" smtClean="0"/>
              <a:t>funnel/intake design</a:t>
            </a:r>
          </a:p>
          <a:p>
            <a:pPr marL="1295368" lvl="1" indent="-685783">
              <a:buFont typeface="+mj-lt"/>
              <a:buAutoNum type="arabicPeriod"/>
            </a:pPr>
            <a:r>
              <a:rPr lang="en-US" dirty="0" smtClean="0"/>
              <a:t>Bow wave mitigation</a:t>
            </a:r>
          </a:p>
          <a:p>
            <a:pPr marL="761981" indent="-685783">
              <a:buFont typeface="+mj-lt"/>
              <a:buAutoNum type="arabicPeriod"/>
            </a:pPr>
            <a:r>
              <a:rPr lang="en-US" dirty="0" smtClean="0"/>
              <a:t>Event Detection</a:t>
            </a:r>
          </a:p>
          <a:p>
            <a:pPr marL="1295368" lvl="1" indent="-685783">
              <a:buFont typeface="+mj-lt"/>
              <a:buAutoNum type="arabicPeriod"/>
            </a:pPr>
            <a:r>
              <a:rPr lang="en-US" dirty="0" smtClean="0"/>
              <a:t>Remote imaging and/or local sensing with SES</a:t>
            </a:r>
          </a:p>
          <a:p>
            <a:pPr marL="1295368" lvl="1" indent="-685783">
              <a:buFont typeface="+mj-lt"/>
              <a:buAutoNum type="arabicPeriod"/>
            </a:pPr>
            <a:r>
              <a:rPr lang="en-US" dirty="0" err="1" smtClean="0"/>
              <a:t>WaveGlider</a:t>
            </a:r>
            <a:r>
              <a:rPr lang="en-US" dirty="0" smtClean="0"/>
              <a:t> response and sensors</a:t>
            </a:r>
          </a:p>
        </p:txBody>
      </p:sp>
    </p:spTree>
    <p:extLst>
      <p:ext uri="{BB962C8B-B14F-4D97-AF65-F5344CB8AC3E}">
        <p14:creationId xmlns:p14="http://schemas.microsoft.com/office/powerpoint/2010/main" val="303799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7972"/>
            <a:ext cx="10972800" cy="1143000"/>
          </a:xfrm>
        </p:spPr>
        <p:txBody>
          <a:bodyPr/>
          <a:lstStyle/>
          <a:p>
            <a:r>
              <a:rPr lang="en-US" dirty="0" smtClean="0"/>
              <a:t>Project Deliverables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675" y="1266702"/>
            <a:ext cx="11558651" cy="4859463"/>
          </a:xfrm>
        </p:spPr>
        <p:txBody>
          <a:bodyPr/>
          <a:lstStyle/>
          <a:p>
            <a:pPr marL="685783" indent="-685783">
              <a:buFont typeface="+mj-lt"/>
              <a:buAutoNum type="arabicPeriod" startAt="3"/>
            </a:pPr>
            <a:r>
              <a:rPr lang="en-US" dirty="0" smtClean="0"/>
              <a:t>Recovery</a:t>
            </a:r>
          </a:p>
          <a:p>
            <a:pPr marL="1219170" lvl="1" indent="-685783">
              <a:buFont typeface="+mj-lt"/>
              <a:buAutoNum type="arabicPeriod"/>
            </a:pPr>
            <a:r>
              <a:rPr lang="en-US" dirty="0" err="1" smtClean="0"/>
              <a:t>WaveGlider</a:t>
            </a:r>
            <a:r>
              <a:rPr lang="en-US" dirty="0" smtClean="0"/>
              <a:t> capture and tow</a:t>
            </a:r>
          </a:p>
          <a:p>
            <a:pPr marL="1219170" lvl="1" indent="-685783">
              <a:buFont typeface="+mj-lt"/>
              <a:buAutoNum type="arabicPeriod"/>
            </a:pPr>
            <a:r>
              <a:rPr lang="en-US" dirty="0" smtClean="0"/>
              <a:t>Anchor and wait for ROV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85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337" y="211305"/>
            <a:ext cx="11827824" cy="1143000"/>
          </a:xfrm>
        </p:spPr>
        <p:txBody>
          <a:bodyPr>
            <a:normAutofit/>
          </a:bodyPr>
          <a:lstStyle/>
          <a:p>
            <a:r>
              <a:rPr lang="en-US" dirty="0"/>
              <a:t>Estimated E</a:t>
            </a:r>
            <a:r>
              <a:rPr lang="en-US" dirty="0" smtClean="0"/>
              <a:t>ngineering and Ops  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026" y="1520042"/>
            <a:ext cx="10530775" cy="57001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Personnel – 100 days</a:t>
            </a:r>
          </a:p>
          <a:p>
            <a:pPr lvl="0"/>
            <a:r>
              <a:rPr lang="en-US" dirty="0" smtClean="0"/>
              <a:t>Engineering and Design – 80 days</a:t>
            </a:r>
          </a:p>
          <a:p>
            <a:pPr lvl="1"/>
            <a:r>
              <a:rPr lang="en-US" dirty="0" smtClean="0"/>
              <a:t>John Ferreira (20)</a:t>
            </a:r>
          </a:p>
          <a:p>
            <a:pPr lvl="1"/>
            <a:r>
              <a:rPr lang="en-US" dirty="0" smtClean="0"/>
              <a:t>Paul McGill (5)</a:t>
            </a:r>
          </a:p>
          <a:p>
            <a:pPr lvl="1"/>
            <a:r>
              <a:rPr lang="en-US" dirty="0" smtClean="0"/>
              <a:t>Alana Sherman (5)</a:t>
            </a:r>
          </a:p>
          <a:p>
            <a:pPr lvl="1"/>
            <a:r>
              <a:rPr lang="en-US" dirty="0" smtClean="0"/>
              <a:t>ME TBD (50)</a:t>
            </a:r>
          </a:p>
          <a:p>
            <a:r>
              <a:rPr lang="en-US" dirty="0" smtClean="0"/>
              <a:t>Paragon and </a:t>
            </a:r>
            <a:r>
              <a:rPr lang="en-US" dirty="0" err="1" smtClean="0"/>
              <a:t>WaveGlider</a:t>
            </a:r>
            <a:r>
              <a:rPr lang="en-US" dirty="0" smtClean="0"/>
              <a:t> Ops – 10 days</a:t>
            </a:r>
          </a:p>
          <a:p>
            <a:r>
              <a:rPr lang="en-US" dirty="0"/>
              <a:t>PM – 10 days (Rich Henthorn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Assets</a:t>
            </a:r>
          </a:p>
          <a:p>
            <a:r>
              <a:rPr lang="en-US" dirty="0" smtClean="0"/>
              <a:t>Paragon</a:t>
            </a:r>
          </a:p>
          <a:p>
            <a:r>
              <a:rPr lang="en-US" dirty="0" err="1" smtClean="0"/>
              <a:t>WaveGlider</a:t>
            </a:r>
            <a:endParaRPr lang="en-US" dirty="0"/>
          </a:p>
        </p:txBody>
      </p:sp>
      <p:graphicFrame>
        <p:nvGraphicFramePr>
          <p:cNvPr id="4" name="Chart 3"/>
          <p:cNvGraphicFramePr/>
          <p:nvPr>
            <p:extLst/>
          </p:nvPr>
        </p:nvGraphicFramePr>
        <p:xfrm>
          <a:off x="7758545" y="1662545"/>
          <a:ext cx="3942608" cy="30665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60189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7283532" y="258163"/>
            <a:ext cx="4646037" cy="1736892"/>
            <a:chOff x="1152525" y="1606750"/>
            <a:chExt cx="6838950" cy="238125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2525" y="1606750"/>
              <a:ext cx="6838950" cy="2381250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21950" y="1715492"/>
              <a:ext cx="563171" cy="4286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185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Wave Glider Capture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Requires VIPER to have hydrodynamic shape for towing</a:t>
            </a:r>
          </a:p>
          <a:p>
            <a:r>
              <a:rPr lang="en-US" dirty="0" smtClean="0"/>
              <a:t>Three other proposals also addressing Wave Glider capture: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- Brett Hobson’s LRAUV docking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- Thom </a:t>
            </a:r>
            <a:r>
              <a:rPr lang="en-US" dirty="0" err="1" smtClean="0"/>
              <a:t>Maughan’s</a:t>
            </a:r>
            <a:r>
              <a:rPr lang="en-US" dirty="0" smtClean="0"/>
              <a:t> camera tracking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- Craig Okuda and Paul McGill’s radio 			direction finding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0367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266" name="Picture 2" descr="S:\STORE\Files\Proposals\MBARI internal proposals\MBARI proposals, 2018\Abtsract presentation\VIPER\VIPER GIF\VIPER deployment zoom 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483" y="2"/>
            <a:ext cx="10131035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08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42" name="Picture 2" descr="S:\STORE\Files\Proposals\MBARI internal proposals\MBARI proposals, 2018\Abtsract presentation\VIPER\VIPER GIF\VIPER deployment 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15" y="1"/>
            <a:ext cx="1012897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45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194" name="Picture 2" descr="S:\STORE\Files\Proposals\MBARI internal proposals\MBARI proposals, 2018\Abtsract presentation\VIPER\VIPER GIF\VIPER deployment 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598" y="0"/>
            <a:ext cx="1012680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93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123" name="Picture 3" descr="S:\STORE\Files\Proposals\MBARI internal proposals\MBARI proposals, 2018\Abtsract presentation\VIPER\VIPER GIF\VIPER deployment 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160" y="2"/>
            <a:ext cx="10139680" cy="686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87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5" name="Picture 3" descr="S:\STORE\Files\Proposals\MBARI internal proposals\MBARI proposals, 2018\Abtsract presentation\VIPER\VIPER GIF\VIPER deployment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598" y="0"/>
            <a:ext cx="1012680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13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S:\STORE\Files\Proposals\MBARI internal proposals\MBARI proposals, 2018\Abtsract presentation\VIPER\VIPER GIF\VIPER deployment 1-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350" y="0"/>
            <a:ext cx="101653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54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472"/>
            <a:ext cx="12192000" cy="1143000"/>
          </a:xfrm>
        </p:spPr>
        <p:txBody>
          <a:bodyPr>
            <a:normAutofit/>
          </a:bodyPr>
          <a:lstStyle/>
          <a:p>
            <a:r>
              <a:rPr lang="en-US" sz="4800" dirty="0"/>
              <a:t>High resolution sampling shows rapid responses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S:\STORE\Files\Proposals\MBARI internal proposals\MBARI proposals, 2018\Abtsract presentation\VIPER\2016 figure-01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11232"/>
            <a:ext cx="11303000" cy="584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59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1603</TotalTime>
  <Words>1154</Words>
  <Application>Microsoft Office PowerPoint</Application>
  <PresentationFormat>Widescreen</PresentationFormat>
  <Paragraphs>128</Paragraphs>
  <Slides>28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Event Detection by the  Sedimentation Event Sensor (SES)</vt:lpstr>
      <vt:lpstr>PowerPoint Presentation</vt:lpstr>
      <vt:lpstr>PowerPoint Presentation</vt:lpstr>
      <vt:lpstr>PowerPoint Presentation</vt:lpstr>
      <vt:lpstr>which coincides with a long-term decline in ambient oxygen concentration</vt:lpstr>
      <vt:lpstr>PowerPoint Presentation</vt:lpstr>
      <vt:lpstr>Engineering question: How do we study these important but unpredictable events?</vt:lpstr>
      <vt:lpstr>Sedimentation event sensor</vt:lpstr>
      <vt:lpstr>Key goals</vt:lpstr>
      <vt:lpstr>PowerPoint Presentation</vt:lpstr>
      <vt:lpstr>Key VIPER Design Elements</vt:lpstr>
      <vt:lpstr>Strategic Plan Highlights</vt:lpstr>
      <vt:lpstr>Tech Roadmap Problem Statements</vt:lpstr>
      <vt:lpstr>Tech Roadmap Problem Statements</vt:lpstr>
      <vt:lpstr>Tech Roadmap Problem Statements</vt:lpstr>
      <vt:lpstr>Tech Roadmap Problem Statements</vt:lpstr>
      <vt:lpstr>Project Deliverables</vt:lpstr>
      <vt:lpstr>Project Deliverables</vt:lpstr>
      <vt:lpstr>Estimated Engineering and Ops  Resources</vt:lpstr>
      <vt:lpstr>PowerPoint Presentation</vt:lpstr>
      <vt:lpstr>Wave Glider Capture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High resolution sampling shows rapid responses</vt:lpstr>
    </vt:vector>
  </TitlesOfParts>
  <Company>MBARI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detection</dc:title>
  <dc:creator>Christine Huffard</dc:creator>
  <cp:lastModifiedBy>Christine Huffard</cp:lastModifiedBy>
  <cp:revision>39</cp:revision>
  <dcterms:created xsi:type="dcterms:W3CDTF">2022-04-11T18:20:19Z</dcterms:created>
  <dcterms:modified xsi:type="dcterms:W3CDTF">2022-05-12T23:28:42Z</dcterms:modified>
</cp:coreProperties>
</file>