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3"/>
  </p:notesMasterIdLst>
  <p:sldIdLst>
    <p:sldId id="601" r:id="rId2"/>
    <p:sldId id="603" r:id="rId3"/>
    <p:sldId id="608" r:id="rId4"/>
    <p:sldId id="594" r:id="rId5"/>
    <p:sldId id="606" r:id="rId6"/>
    <p:sldId id="610" r:id="rId7"/>
    <p:sldId id="607" r:id="rId8"/>
    <p:sldId id="598" r:id="rId9"/>
    <p:sldId id="613" r:id="rId10"/>
    <p:sldId id="609" r:id="rId11"/>
    <p:sldId id="611" r:id="rId12"/>
    <p:sldId id="612" r:id="rId13"/>
    <p:sldId id="614" r:id="rId14"/>
    <p:sldId id="617" r:id="rId15"/>
    <p:sldId id="622" r:id="rId16"/>
    <p:sldId id="615" r:id="rId17"/>
    <p:sldId id="621" r:id="rId18"/>
    <p:sldId id="616" r:id="rId19"/>
    <p:sldId id="618" r:id="rId20"/>
    <p:sldId id="619" r:id="rId21"/>
    <p:sldId id="620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D5EA"/>
    <a:srgbClr val="E9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0"/>
    <p:restoredTop sz="94807"/>
  </p:normalViewPr>
  <p:slideViewPr>
    <p:cSldViewPr snapToGrid="0" snapToObjects="1">
      <p:cViewPr varScale="1">
        <p:scale>
          <a:sx n="175" d="100"/>
          <a:sy n="175" d="100"/>
        </p:scale>
        <p:origin x="307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1EE6C-605C-EB4B-BD0A-5F73320FC323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77DFAC-AC75-1840-9865-FF877B6C7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792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086622-B0C8-8E42-B2BD-B06C0283FB8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49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9DED3-4730-4A6D-B554-0C32B680A563}" type="datetime1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832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B14E7-8E67-45DD-8EA3-61CC594A5845}" type="datetime1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946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2929A-EE2A-46D7-A407-54B132012335}" type="datetime1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663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0C16-6F08-4C55-8A80-99A9AC718DAB}" type="datetime1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97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C2FCF-FFF9-41EA-8B60-8AEAC91895C8}" type="datetime1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941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F2C6E-F813-463E-95B0-91821710A14C}" type="datetime1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49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BB1EC-0723-42C9-84AF-DA415B11A84C}" type="datetime1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54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27848-5CF2-4DFF-89A9-7B4D5513AD46}" type="datetime1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381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C53C-1745-409F-8697-60421209A131}" type="datetime1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10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3C292-479E-4757-8B46-DB76F556EC43}" type="datetime1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727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BD31E-FABD-4397-AF32-D4216D11C8CA}" type="datetime1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281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33323-EF3C-4D9E-8EC5-56AE2AD71E8B}" type="datetime1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SINKER Preliminary Design Review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B2FDA-BF2B-334E-A3F5-345A4D451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5224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92480B4-538D-442B-7D4E-5827FBE86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5800" y="1727200"/>
            <a:ext cx="8280400" cy="34036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F83982-E647-4FC6-834C-33134ABD7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B0378A-3748-4A4F-835B-32F5F0635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121CC-2B61-48DC-B961-8083F7B3933C}" type="datetime1">
              <a:rPr lang="en-US" smtClean="0"/>
              <a:t>7/20/2023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005A4C-B8A8-4879-B409-67626830E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20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FE0BF-E91A-49B1-AB89-C21870A0F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Shadowgraph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770CC-BFD1-42BC-AAA0-21A42BF6C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891246" cy="4351338"/>
          </a:xfrm>
        </p:spPr>
        <p:txBody>
          <a:bodyPr/>
          <a:lstStyle/>
          <a:p>
            <a:r>
              <a:rPr lang="en-US" dirty="0"/>
              <a:t>Duplicate existing systems (ISIIS DPI)</a:t>
            </a:r>
          </a:p>
          <a:p>
            <a:r>
              <a:rPr lang="en-US" dirty="0"/>
              <a:t>COTS illumination and imaging hardware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295F1B-FFA5-4C88-B930-957893E2D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A021D0-D58A-42FA-8D7B-AAFF68726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0DF9D-8A7D-4649-B037-F23B5DC8E9F8}" type="datetime1">
              <a:rPr lang="en-US" smtClean="0"/>
              <a:t>7/20/2023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C49D9F-A5F0-460F-8B3F-8C76C4BB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10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9BADD9-F8D5-4C32-9D39-D8E84B1EE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7448645" y="-1219200"/>
            <a:ext cx="1409511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8DB9BD-715F-4FCD-B629-C26157BA9716}"/>
              </a:ext>
            </a:extLst>
          </p:cNvPr>
          <p:cNvSpPr txBox="1"/>
          <p:nvPr/>
        </p:nvSpPr>
        <p:spPr>
          <a:xfrm>
            <a:off x="9470479" y="987684"/>
            <a:ext cx="11920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Telecentric Imaging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8F3267-610D-4FCD-B1EE-CC410BF5A063}"/>
              </a:ext>
            </a:extLst>
          </p:cNvPr>
          <p:cNvSpPr txBox="1"/>
          <p:nvPr/>
        </p:nvSpPr>
        <p:spPr>
          <a:xfrm>
            <a:off x="5499961" y="987684"/>
            <a:ext cx="11920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Telecentric illumination</a:t>
            </a:r>
          </a:p>
        </p:txBody>
      </p:sp>
    </p:spTree>
    <p:extLst>
      <p:ext uri="{BB962C8B-B14F-4D97-AF65-F5344CB8AC3E}">
        <p14:creationId xmlns:p14="http://schemas.microsoft.com/office/powerpoint/2010/main" val="2810656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FE0BF-E91A-49B1-AB89-C21870A0F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Darkfield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770CC-BFD1-42BC-AAA0-21A42BF6C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891246" cy="4351338"/>
          </a:xfrm>
        </p:spPr>
        <p:txBody>
          <a:bodyPr/>
          <a:lstStyle/>
          <a:p>
            <a:r>
              <a:rPr lang="en-US" dirty="0"/>
              <a:t>Duplicate existing systems Planktivore Project</a:t>
            </a:r>
          </a:p>
          <a:p>
            <a:r>
              <a:rPr lang="en-US" dirty="0"/>
              <a:t>Dual magnifications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2300E7-4C09-45B4-A2F2-DDB6D08B9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040CF9-E503-41DF-AA53-9949FCE11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EABD-6E4B-4CFD-B02D-2AE99FEEE08B}" type="datetime1">
              <a:rPr lang="en-US" smtClean="0"/>
              <a:t>7/20/2023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0398FC-9C2E-4981-81EF-5A438F9B9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11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D39F26-F248-4895-8472-C2C2115D0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7294799" y="-1070995"/>
            <a:ext cx="1455944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D1D653D-D528-48B5-AD72-16CF30ACCBF7}"/>
              </a:ext>
            </a:extLst>
          </p:cNvPr>
          <p:cNvSpPr txBox="1"/>
          <p:nvPr/>
        </p:nvSpPr>
        <p:spPr>
          <a:xfrm>
            <a:off x="5075418" y="987684"/>
            <a:ext cx="1837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LowMag</a:t>
            </a:r>
            <a:r>
              <a:rPr lang="en-US" sz="1400" dirty="0"/>
              <a:t> Imaging</a:t>
            </a:r>
          </a:p>
          <a:p>
            <a:r>
              <a:rPr lang="en-US" sz="1400" dirty="0" err="1"/>
              <a:t>HighMag</a:t>
            </a:r>
            <a:r>
              <a:rPr lang="en-US" sz="1400" dirty="0"/>
              <a:t> illumination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2D71CD-23ED-4113-8D99-339185F317A4}"/>
              </a:ext>
            </a:extLst>
          </p:cNvPr>
          <p:cNvSpPr txBox="1"/>
          <p:nvPr/>
        </p:nvSpPr>
        <p:spPr>
          <a:xfrm>
            <a:off x="9179332" y="987684"/>
            <a:ext cx="1837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HighMag</a:t>
            </a:r>
            <a:r>
              <a:rPr lang="en-US" sz="1400" dirty="0"/>
              <a:t> Imaging</a:t>
            </a:r>
          </a:p>
          <a:p>
            <a:r>
              <a:rPr lang="en-US" sz="1400" dirty="0" err="1"/>
              <a:t>LowMag</a:t>
            </a:r>
            <a:r>
              <a:rPr lang="en-US" sz="1400" dirty="0"/>
              <a:t> Illumination</a:t>
            </a:r>
          </a:p>
        </p:txBody>
      </p:sp>
    </p:spTree>
    <p:extLst>
      <p:ext uri="{BB962C8B-B14F-4D97-AF65-F5344CB8AC3E}">
        <p14:creationId xmlns:p14="http://schemas.microsoft.com/office/powerpoint/2010/main" val="1921751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FE0BF-E91A-49B1-AB89-C21870A0F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Sediment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770CC-BFD1-42BC-AAA0-21A42BF6C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891246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New design</a:t>
            </a:r>
          </a:p>
          <a:p>
            <a:r>
              <a:rPr lang="en-US" dirty="0"/>
              <a:t>Dual magnifications</a:t>
            </a:r>
          </a:p>
          <a:p>
            <a:r>
              <a:rPr lang="en-US" dirty="0"/>
              <a:t>Wiper cleans imaging surface to start new integration</a:t>
            </a:r>
          </a:p>
          <a:p>
            <a:r>
              <a:rPr lang="en-US" dirty="0"/>
              <a:t>Flux estimation from automated closed contour detection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659AB4-0FFB-4ED4-B49B-BE725216B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915455" y="2407927"/>
            <a:ext cx="5647001" cy="20421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FA0A4A-BDF9-461C-875B-983EF72F3D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2362" y="605499"/>
            <a:ext cx="3881438" cy="29765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957A16-5C4D-4D8C-A777-3600306F97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2362" y="3616987"/>
            <a:ext cx="3881438" cy="2993312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11868EA-2843-4BF7-AA0B-CADE7B255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861D260-E3C1-4932-B2E7-F5A37FFEF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6CB35-4D2A-4342-9A02-77E43FE61622}" type="datetime1">
              <a:rPr lang="en-US" smtClean="0"/>
              <a:t>7/20/2023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FBEBC3-B3D9-485F-8A68-C7D13A91A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235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B3F69-91AD-415C-81FB-6D5A1F74C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440577" cy="1325563"/>
          </a:xfrm>
        </p:spPr>
        <p:txBody>
          <a:bodyPr/>
          <a:lstStyle/>
          <a:p>
            <a:r>
              <a:rPr lang="en-US" dirty="0"/>
              <a:t>Electrical </a:t>
            </a:r>
            <a:br>
              <a:rPr lang="en-US" dirty="0"/>
            </a:br>
            <a:r>
              <a:rPr lang="en-US" dirty="0"/>
              <a:t>Design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16733-BA50-42E9-AC90-41EEC3DA9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0C16-6F08-4C55-8A80-99A9AC718DAB}" type="datetime1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219D6E-2BAA-4BA8-89C2-3937AF7AE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75C746-D16D-413B-B865-BCF021222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13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6895BE5-A9D1-46C6-8ADF-323CA3FBA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3041" y="136525"/>
            <a:ext cx="8597176" cy="6074864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547EB85-58C8-40B8-B235-D19D7FCC3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336074" cy="4351338"/>
          </a:xfrm>
        </p:spPr>
        <p:txBody>
          <a:bodyPr/>
          <a:lstStyle/>
          <a:p>
            <a:r>
              <a:rPr lang="en-US" sz="1800" dirty="0"/>
              <a:t>Interface node with external cameras, lights and sensors</a:t>
            </a:r>
          </a:p>
          <a:p>
            <a:r>
              <a:rPr lang="en-US" sz="1800" dirty="0"/>
              <a:t>Standard Ports for cameras: GigE, Power, RS-232</a:t>
            </a:r>
          </a:p>
          <a:p>
            <a:r>
              <a:rPr lang="en-US" sz="1800" dirty="0"/>
              <a:t>External battery and charging</a:t>
            </a:r>
          </a:p>
          <a:p>
            <a:r>
              <a:rPr lang="en-US" sz="1800" dirty="0"/>
              <a:t>Low-power system control board</a:t>
            </a:r>
          </a:p>
          <a:p>
            <a:r>
              <a:rPr lang="en-US" sz="1800" dirty="0"/>
              <a:t>External acoustic and water velocity sensors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598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E2904-DB30-4957-A0C6-C9D4476B6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0B539-9D01-4470-8037-5ED849D52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Materials</a:t>
            </a:r>
          </a:p>
          <a:p>
            <a:pPr lvl="1"/>
            <a:r>
              <a:rPr lang="en-US" dirty="0"/>
              <a:t>Titanium, BK7 glass, Acetal, PVC</a:t>
            </a:r>
          </a:p>
          <a:p>
            <a:r>
              <a:rPr lang="en-US" dirty="0"/>
              <a:t>Viewports</a:t>
            </a:r>
          </a:p>
          <a:p>
            <a:pPr lvl="1"/>
            <a:r>
              <a:rPr lang="en-US" dirty="0"/>
              <a:t>Based on rover camera port design (glass on hardened steel support)</a:t>
            </a:r>
          </a:p>
          <a:p>
            <a:r>
              <a:rPr lang="en-US" dirty="0"/>
              <a:t>Frame</a:t>
            </a:r>
          </a:p>
          <a:p>
            <a:pPr lvl="1"/>
            <a:r>
              <a:rPr lang="en-US" dirty="0"/>
              <a:t>Galvanized steel, welded with locations for stabs and mounts for elevator</a:t>
            </a:r>
          </a:p>
          <a:p>
            <a:r>
              <a:rPr lang="en-US" dirty="0"/>
              <a:t>Wiper</a:t>
            </a:r>
          </a:p>
          <a:p>
            <a:pPr lvl="1"/>
            <a:r>
              <a:rPr lang="en-US" dirty="0"/>
              <a:t>Modified Zebra-Tech Hydro-Wiper for longevity and depth rating</a:t>
            </a:r>
          </a:p>
          <a:p>
            <a:pPr lvl="1"/>
            <a:r>
              <a:rPr lang="en-US" dirty="0"/>
              <a:t>Circular brush acts as seal when not in use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ACBBEE-DD69-495D-B0AF-E220B8020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0C16-6F08-4C55-8A80-99A9AC718DAB}" type="datetime1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3564F-51A2-46B4-A444-AD97227DC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C0E93B-5295-4A73-B405-0543F5001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032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BA5BF-4AFB-45A4-8D24-82957D8F8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Wiper Design</a:t>
            </a:r>
          </a:p>
        </p:txBody>
      </p:sp>
      <p:pic>
        <p:nvPicPr>
          <p:cNvPr id="9" name="2023-01-30_15-13-11">
            <a:hlinkClick r:id="" action="ppaction://media"/>
            <a:extLst>
              <a:ext uri="{FF2B5EF4-FFF2-40B4-BE49-F238E27FC236}">
                <a16:creationId xmlns:a16="http://schemas.microsoft.com/office/drawing/2014/main" id="{E4DFD3EF-0D3D-4A65-A264-B255B8D9302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424620" y="3395662"/>
            <a:ext cx="3946525" cy="2960688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B7548F-05CA-48DF-9B76-6A7A4A97E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0C16-6F08-4C55-8A80-99A9AC718DAB}" type="datetime1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EBEE5B-3A7B-451B-99C4-748E34660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8FD5F6-10E0-41FF-AB26-975F2E28E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15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C7148B-2FF4-4602-8BF3-9A76D4E3DD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4620" y="365125"/>
            <a:ext cx="4058323" cy="2933312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4A57D7E-369D-4B37-BB7E-A23FCF1EBD3C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484414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Wiper</a:t>
            </a:r>
          </a:p>
          <a:p>
            <a:pPr lvl="1"/>
            <a:r>
              <a:rPr lang="en-US" dirty="0"/>
              <a:t>Modified Zebra-Tech Hydro-Wiper for longevity and depth rating</a:t>
            </a:r>
          </a:p>
          <a:p>
            <a:pPr lvl="1"/>
            <a:r>
              <a:rPr lang="en-US" dirty="0"/>
              <a:t>Circular brush acts as seal when not in use</a:t>
            </a:r>
          </a:p>
        </p:txBody>
      </p:sp>
    </p:spTree>
    <p:extLst>
      <p:ext uri="{BB962C8B-B14F-4D97-AF65-F5344CB8AC3E}">
        <p14:creationId xmlns:p14="http://schemas.microsoft.com/office/powerpoint/2010/main" val="3241919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3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18348-B5B3-492D-829F-E2104D9E8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DB660C-FFF9-4A94-B3DA-EDF7AB75A1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Camera acquisition software</a:t>
            </a:r>
          </a:p>
          <a:p>
            <a:pPr lvl="1"/>
            <a:r>
              <a:rPr lang="en-US" dirty="0"/>
              <a:t>Standard GigE-Vision compliant driver with application code derived from Chiton.</a:t>
            </a:r>
          </a:p>
          <a:p>
            <a:pPr lvl="1"/>
            <a:r>
              <a:rPr lang="en-US" dirty="0"/>
              <a:t>Store raw frames and processed ROIs for each frame capture.</a:t>
            </a:r>
          </a:p>
          <a:p>
            <a:pPr lvl="1"/>
            <a:r>
              <a:rPr lang="en-US" dirty="0"/>
              <a:t>Frames triggered by hardware</a:t>
            </a:r>
          </a:p>
          <a:p>
            <a:r>
              <a:rPr lang="en-US" dirty="0"/>
              <a:t>System control firmware</a:t>
            </a:r>
          </a:p>
          <a:p>
            <a:pPr lvl="1"/>
            <a:r>
              <a:rPr lang="en-US" dirty="0"/>
              <a:t>SAMD21 drivers based on Chiton system controller</a:t>
            </a:r>
          </a:p>
          <a:p>
            <a:r>
              <a:rPr lang="en-US" dirty="0"/>
              <a:t>Camera/Light control board</a:t>
            </a:r>
          </a:p>
          <a:p>
            <a:pPr lvl="1"/>
            <a:r>
              <a:rPr lang="en-US" dirty="0"/>
              <a:t>SAMD21 drivers based on Chiton system controller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A9AA03-D19A-415A-925D-AB449E58B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0C16-6F08-4C55-8A80-99A9AC718DAB}" type="datetime1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ECC16-2C8E-460A-994E-687B5B96B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0D4E01-C85D-4C8F-84A3-4EBDBDFB9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261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18348-B5B3-492D-829F-E2104D9E8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Design: System Control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A9AA03-D19A-415A-925D-AB449E58B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0C16-6F08-4C55-8A80-99A9AC718DAB}" type="datetime1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ECC16-2C8E-460A-994E-687B5B96B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0D4E01-C85D-4C8F-84A3-4EBDBDFB9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17</a:t>
            </a:fld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1C9CDFC-2CB8-4E63-8E55-78840DCEB13C}"/>
              </a:ext>
            </a:extLst>
          </p:cNvPr>
          <p:cNvSpPr/>
          <p:nvPr/>
        </p:nvSpPr>
        <p:spPr>
          <a:xfrm>
            <a:off x="1452287" y="2957286"/>
            <a:ext cx="1137557" cy="6585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Idle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8D04484-BDED-4320-A06D-6BC5A9868A56}"/>
              </a:ext>
            </a:extLst>
          </p:cNvPr>
          <p:cNvSpPr/>
          <p:nvPr/>
        </p:nvSpPr>
        <p:spPr>
          <a:xfrm>
            <a:off x="4053973" y="2957286"/>
            <a:ext cx="1137557" cy="6585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Imaging </a:t>
            </a:r>
          </a:p>
          <a:p>
            <a:pPr algn="ctr"/>
            <a:r>
              <a:rPr lang="en-US" dirty="0"/>
              <a:t>Event</a:t>
            </a:r>
          </a:p>
        </p:txBody>
      </p:sp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3D1BB4FD-66B1-4ED9-AAF8-61EFF2FFC49E}"/>
              </a:ext>
            </a:extLst>
          </p:cNvPr>
          <p:cNvCxnSpPr>
            <a:stCxn id="10" idx="3"/>
            <a:endCxn id="11" idx="1"/>
          </p:cNvCxnSpPr>
          <p:nvPr/>
        </p:nvCxnSpPr>
        <p:spPr>
          <a:xfrm>
            <a:off x="2589844" y="3286579"/>
            <a:ext cx="1464129" cy="1270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C9914F1-D8F3-4A02-9E30-DCD613D2A5CF}"/>
              </a:ext>
            </a:extLst>
          </p:cNvPr>
          <p:cNvSpPr txBox="1"/>
          <p:nvPr/>
        </p:nvSpPr>
        <p:spPr>
          <a:xfrm>
            <a:off x="2945172" y="2715053"/>
            <a:ext cx="753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Event Trigger</a:t>
            </a:r>
          </a:p>
        </p:txBody>
      </p:sp>
      <p:sp>
        <p:nvSpPr>
          <p:cNvPr id="15" name="Flowchart: Multidocument 14">
            <a:extLst>
              <a:ext uri="{FF2B5EF4-FFF2-40B4-BE49-F238E27FC236}">
                <a16:creationId xmlns:a16="http://schemas.microsoft.com/office/drawing/2014/main" id="{A7DC72C9-BF6A-461C-A956-340FD52AD47E}"/>
              </a:ext>
            </a:extLst>
          </p:cNvPr>
          <p:cNvSpPr/>
          <p:nvPr/>
        </p:nvSpPr>
        <p:spPr>
          <a:xfrm>
            <a:off x="4387753" y="1846319"/>
            <a:ext cx="522514" cy="523220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A8EBF28-983B-4A8C-A0BD-C31BE97BA6E2}"/>
              </a:ext>
            </a:extLst>
          </p:cNvPr>
          <p:cNvCxnSpPr>
            <a:stCxn id="11" idx="0"/>
            <a:endCxn id="15" idx="2"/>
          </p:cNvCxnSpPr>
          <p:nvPr/>
        </p:nvCxnSpPr>
        <p:spPr>
          <a:xfrm flipH="1" flipV="1">
            <a:off x="4612676" y="2349724"/>
            <a:ext cx="10076" cy="6075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C3703E5-D1CB-4135-B5BC-161E2B5CA57B}"/>
              </a:ext>
            </a:extLst>
          </p:cNvPr>
          <p:cNvSpPr txBox="1"/>
          <p:nvPr/>
        </p:nvSpPr>
        <p:spPr>
          <a:xfrm>
            <a:off x="5051557" y="1767915"/>
            <a:ext cx="92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Recorded Images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6B5FD16-F6DA-40EF-949F-38EA16F5241D}"/>
              </a:ext>
            </a:extLst>
          </p:cNvPr>
          <p:cNvSpPr/>
          <p:nvPr/>
        </p:nvSpPr>
        <p:spPr>
          <a:xfrm>
            <a:off x="6569567" y="2950936"/>
            <a:ext cx="1137557" cy="6585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Cleaning Event</a:t>
            </a:r>
          </a:p>
        </p:txBody>
      </p:sp>
      <p:cxnSp>
        <p:nvCxnSpPr>
          <p:cNvPr id="21" name="Connector: Curved 20">
            <a:extLst>
              <a:ext uri="{FF2B5EF4-FFF2-40B4-BE49-F238E27FC236}">
                <a16:creationId xmlns:a16="http://schemas.microsoft.com/office/drawing/2014/main" id="{F165DC54-D185-4122-B7AB-0B2749006C1A}"/>
              </a:ext>
            </a:extLst>
          </p:cNvPr>
          <p:cNvCxnSpPr>
            <a:cxnSpLocks/>
            <a:stCxn id="11" idx="3"/>
            <a:endCxn id="20" idx="1"/>
          </p:cNvCxnSpPr>
          <p:nvPr/>
        </p:nvCxnSpPr>
        <p:spPr>
          <a:xfrm flipV="1">
            <a:off x="5191530" y="3280229"/>
            <a:ext cx="1378037" cy="6350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43096E16-E87B-4E85-B164-89EC22DB3F65}"/>
              </a:ext>
            </a:extLst>
          </p:cNvPr>
          <p:cNvSpPr txBox="1"/>
          <p:nvPr/>
        </p:nvSpPr>
        <p:spPr>
          <a:xfrm>
            <a:off x="5312632" y="2505959"/>
            <a:ext cx="14831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Sediment Accumulation Timeout</a:t>
            </a:r>
          </a:p>
        </p:txBody>
      </p:sp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id="{34F80E80-67F0-4C31-965A-E7D26DAF9CEE}"/>
              </a:ext>
            </a:extLst>
          </p:cNvPr>
          <p:cNvCxnSpPr>
            <a:cxnSpLocks/>
            <a:stCxn id="11" idx="2"/>
            <a:endCxn id="10" idx="2"/>
          </p:cNvCxnSpPr>
          <p:nvPr/>
        </p:nvCxnSpPr>
        <p:spPr>
          <a:xfrm rot="5400000">
            <a:off x="3321909" y="2315028"/>
            <a:ext cx="12700" cy="2601686"/>
          </a:xfrm>
          <a:prstGeom prst="curvedConnector3">
            <a:avLst>
              <a:gd name="adj1" fmla="val 557143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5C02680F-5774-4E86-A16E-672F485B0F03}"/>
              </a:ext>
            </a:extLst>
          </p:cNvPr>
          <p:cNvSpPr/>
          <p:nvPr/>
        </p:nvSpPr>
        <p:spPr>
          <a:xfrm>
            <a:off x="8964059" y="2950935"/>
            <a:ext cx="1137557" cy="6585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Imaging </a:t>
            </a:r>
          </a:p>
          <a:p>
            <a:pPr algn="ctr"/>
            <a:r>
              <a:rPr lang="en-US" dirty="0"/>
              <a:t>Event</a:t>
            </a:r>
          </a:p>
        </p:txBody>
      </p:sp>
      <p:sp>
        <p:nvSpPr>
          <p:cNvPr id="37" name="Flowchart: Multidocument 36">
            <a:extLst>
              <a:ext uri="{FF2B5EF4-FFF2-40B4-BE49-F238E27FC236}">
                <a16:creationId xmlns:a16="http://schemas.microsoft.com/office/drawing/2014/main" id="{8E1317B7-BB36-49C2-8C95-CCCD8178DABB}"/>
              </a:ext>
            </a:extLst>
          </p:cNvPr>
          <p:cNvSpPr/>
          <p:nvPr/>
        </p:nvSpPr>
        <p:spPr>
          <a:xfrm>
            <a:off x="9315124" y="1812052"/>
            <a:ext cx="522514" cy="523220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F215FF7-BAEB-4D26-BBA3-03D02904391E}"/>
              </a:ext>
            </a:extLst>
          </p:cNvPr>
          <p:cNvSpPr txBox="1"/>
          <p:nvPr/>
        </p:nvSpPr>
        <p:spPr>
          <a:xfrm>
            <a:off x="9935385" y="1719609"/>
            <a:ext cx="923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Recorded Images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8891CEF-91C4-49B8-A9F9-AD5C08CFF5B8}"/>
              </a:ext>
            </a:extLst>
          </p:cNvPr>
          <p:cNvCxnSpPr>
            <a:stCxn id="20" idx="3"/>
            <a:endCxn id="36" idx="1"/>
          </p:cNvCxnSpPr>
          <p:nvPr/>
        </p:nvCxnSpPr>
        <p:spPr>
          <a:xfrm flipV="1">
            <a:off x="7707124" y="3280228"/>
            <a:ext cx="125693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FFA75C8D-9A97-4BF5-854E-732F9A079C1E}"/>
              </a:ext>
            </a:extLst>
          </p:cNvPr>
          <p:cNvCxnSpPr>
            <a:cxnSpLocks/>
            <a:stCxn id="36" idx="0"/>
            <a:endCxn id="37" idx="2"/>
          </p:cNvCxnSpPr>
          <p:nvPr/>
        </p:nvCxnSpPr>
        <p:spPr>
          <a:xfrm flipV="1">
            <a:off x="9532838" y="2315457"/>
            <a:ext cx="7209" cy="6354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F8F70F25-1CA6-4A64-9F1C-FDBB557A0063}"/>
              </a:ext>
            </a:extLst>
          </p:cNvPr>
          <p:cNvSpPr txBox="1"/>
          <p:nvPr/>
        </p:nvSpPr>
        <p:spPr>
          <a:xfrm>
            <a:off x="2904570" y="4304380"/>
            <a:ext cx="1483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No Sediment Timeout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B7C2470-B59A-43B3-87E0-83E5C8456AD4}"/>
              </a:ext>
            </a:extLst>
          </p:cNvPr>
          <p:cNvSpPr txBox="1"/>
          <p:nvPr/>
        </p:nvSpPr>
        <p:spPr>
          <a:xfrm>
            <a:off x="7752064" y="2536551"/>
            <a:ext cx="14831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Baseline </a:t>
            </a:r>
          </a:p>
          <a:p>
            <a:r>
              <a:rPr lang="en-US" sz="1400" dirty="0"/>
              <a:t>Sediment</a:t>
            </a:r>
          </a:p>
          <a:p>
            <a:r>
              <a:rPr lang="en-US" sz="1400" dirty="0"/>
              <a:t>Measurement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7468933E-4F44-41B0-BADC-90F513B99F6F}"/>
              </a:ext>
            </a:extLst>
          </p:cNvPr>
          <p:cNvSpPr/>
          <p:nvPr/>
        </p:nvSpPr>
        <p:spPr>
          <a:xfrm>
            <a:off x="1452287" y="5431971"/>
            <a:ext cx="1137557" cy="658586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Low Power Mode ~ 0.1W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D4DEF31F-7222-4017-BB4E-510AD7B73CB2}"/>
              </a:ext>
            </a:extLst>
          </p:cNvPr>
          <p:cNvSpPr/>
          <p:nvPr/>
        </p:nvSpPr>
        <p:spPr>
          <a:xfrm>
            <a:off x="4038600" y="5431971"/>
            <a:ext cx="6063016" cy="658586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Full Power Mode</a:t>
            </a:r>
          </a:p>
          <a:p>
            <a:pPr algn="ctr"/>
            <a:r>
              <a:rPr lang="en-US" sz="1400" dirty="0"/>
              <a:t>~ 50W</a:t>
            </a:r>
          </a:p>
        </p:txBody>
      </p:sp>
    </p:spTree>
    <p:extLst>
      <p:ext uri="{BB962C8B-B14F-4D97-AF65-F5344CB8AC3E}">
        <p14:creationId xmlns:p14="http://schemas.microsoft.com/office/powerpoint/2010/main" val="15865865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618D8-62F4-4C27-838D-75ADFF050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Imaging Event (Battery Power)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55CD09-98D7-41F2-BAD7-2BA150B4D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0C16-6F08-4C55-8A80-99A9AC718DAB}" type="datetime1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5D4A3A-F784-40D6-8320-1FCB7BDDC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3E9473-62C2-45EC-B077-74CA25EC0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18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015171B-A697-45F1-A4E0-EA1DC01E4228}"/>
              </a:ext>
            </a:extLst>
          </p:cNvPr>
          <p:cNvSpPr/>
          <p:nvPr/>
        </p:nvSpPr>
        <p:spPr>
          <a:xfrm>
            <a:off x="727890" y="1802249"/>
            <a:ext cx="1071155" cy="6988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Time / sensor Event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A81E334-567D-4194-ACF0-083381871D61}"/>
              </a:ext>
            </a:extLst>
          </p:cNvPr>
          <p:cNvSpPr/>
          <p:nvPr/>
        </p:nvSpPr>
        <p:spPr>
          <a:xfrm>
            <a:off x="838200" y="3025259"/>
            <a:ext cx="863236" cy="6988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Power Up System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2A3010C-45A4-44D3-AE7B-514B6391461B}"/>
              </a:ext>
            </a:extLst>
          </p:cNvPr>
          <p:cNvSpPr/>
          <p:nvPr/>
        </p:nvSpPr>
        <p:spPr>
          <a:xfrm>
            <a:off x="2584269" y="3027190"/>
            <a:ext cx="1679664" cy="6642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Acquire Sediment Images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893C8B6-BCDD-41E3-AF5C-8B4CB8581D5C}"/>
              </a:ext>
            </a:extLst>
          </p:cNvPr>
          <p:cNvSpPr/>
          <p:nvPr/>
        </p:nvSpPr>
        <p:spPr>
          <a:xfrm>
            <a:off x="2608218" y="4132270"/>
            <a:ext cx="1112520" cy="6642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Acquire Shadowgraph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812913F-4D54-4F7A-83A3-D4659ED06A0A}"/>
              </a:ext>
            </a:extLst>
          </p:cNvPr>
          <p:cNvSpPr/>
          <p:nvPr/>
        </p:nvSpPr>
        <p:spPr>
          <a:xfrm>
            <a:off x="2608218" y="5119815"/>
            <a:ext cx="1112520" cy="6642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Acquire Darkfield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0CECBF0-8924-4247-969D-AD1794F292BF}"/>
              </a:ext>
            </a:extLst>
          </p:cNvPr>
          <p:cNvSpPr/>
          <p:nvPr/>
        </p:nvSpPr>
        <p:spPr>
          <a:xfrm>
            <a:off x="3897084" y="4132271"/>
            <a:ext cx="1112520" cy="6642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Acquire Shadowgraph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B4722BC-115F-418D-9EFE-4522370FC055}"/>
              </a:ext>
            </a:extLst>
          </p:cNvPr>
          <p:cNvSpPr/>
          <p:nvPr/>
        </p:nvSpPr>
        <p:spPr>
          <a:xfrm>
            <a:off x="5673633" y="4109480"/>
            <a:ext cx="1112520" cy="6642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Acquire Shadowgraph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88F835F-0A80-4552-B973-9450560AE054}"/>
              </a:ext>
            </a:extLst>
          </p:cNvPr>
          <p:cNvSpPr/>
          <p:nvPr/>
        </p:nvSpPr>
        <p:spPr>
          <a:xfrm>
            <a:off x="8145779" y="4109479"/>
            <a:ext cx="1112520" cy="6642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Acquire Shadowgraph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044DC91-A4D0-4567-A078-AB72E3C5D8AB}"/>
              </a:ext>
            </a:extLst>
          </p:cNvPr>
          <p:cNvSpPr/>
          <p:nvPr/>
        </p:nvSpPr>
        <p:spPr>
          <a:xfrm>
            <a:off x="3899806" y="5119815"/>
            <a:ext cx="1112520" cy="6642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Acquire Darkfield 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A19CB21-107F-4A4D-B16E-FD356134B95F}"/>
              </a:ext>
            </a:extLst>
          </p:cNvPr>
          <p:cNvSpPr/>
          <p:nvPr/>
        </p:nvSpPr>
        <p:spPr>
          <a:xfrm>
            <a:off x="5673633" y="5137546"/>
            <a:ext cx="1112520" cy="6642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Acquire Darkfield 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8A64E71-E04E-4195-8C89-D7E7373D3646}"/>
              </a:ext>
            </a:extLst>
          </p:cNvPr>
          <p:cNvSpPr/>
          <p:nvPr/>
        </p:nvSpPr>
        <p:spPr>
          <a:xfrm>
            <a:off x="8145779" y="5137548"/>
            <a:ext cx="1112520" cy="6642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Acquire Darkfield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B8D68CC-464C-4854-816E-4118CC53E9FE}"/>
              </a:ext>
            </a:extLst>
          </p:cNvPr>
          <p:cNvSpPr/>
          <p:nvPr/>
        </p:nvSpPr>
        <p:spPr>
          <a:xfrm>
            <a:off x="2271848" y="2812517"/>
            <a:ext cx="7378336" cy="3114372"/>
          </a:xfrm>
          <a:prstGeom prst="rect">
            <a:avLst/>
          </a:prstGeom>
          <a:noFill/>
          <a:ln w="25400">
            <a:solidFill>
              <a:schemeClr val="tx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44B7D8ED-2FEB-43D0-AA56-AB8051F400DF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 rot="16200000" flipH="1">
            <a:off x="1004570" y="2760010"/>
            <a:ext cx="524147" cy="6350"/>
          </a:xfrm>
          <a:prstGeom prst="curved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2" name="Connector: Curved 31">
            <a:extLst>
              <a:ext uri="{FF2B5EF4-FFF2-40B4-BE49-F238E27FC236}">
                <a16:creationId xmlns:a16="http://schemas.microsoft.com/office/drawing/2014/main" id="{CECCAB78-ECB9-4F96-8292-7910A0628840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1701436" y="3374690"/>
            <a:ext cx="570411" cy="1"/>
          </a:xfrm>
          <a:prstGeom prst="curved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8E06A00F-9750-4955-80E0-20D68FE0E588}"/>
              </a:ext>
            </a:extLst>
          </p:cNvPr>
          <p:cNvSpPr/>
          <p:nvPr/>
        </p:nvSpPr>
        <p:spPr>
          <a:xfrm>
            <a:off x="10063841" y="3042580"/>
            <a:ext cx="863236" cy="6988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Store Images Locally</a:t>
            </a:r>
          </a:p>
        </p:txBody>
      </p:sp>
      <p:cxnSp>
        <p:nvCxnSpPr>
          <p:cNvPr id="40" name="Connector: Curved 39">
            <a:extLst>
              <a:ext uri="{FF2B5EF4-FFF2-40B4-BE49-F238E27FC236}">
                <a16:creationId xmlns:a16="http://schemas.microsoft.com/office/drawing/2014/main" id="{4C6297BC-A9B4-46C5-9A26-CA2C8D394B19}"/>
              </a:ext>
            </a:extLst>
          </p:cNvPr>
          <p:cNvCxnSpPr>
            <a:cxnSpLocks/>
            <a:endCxn id="39" idx="1"/>
          </p:cNvCxnSpPr>
          <p:nvPr/>
        </p:nvCxnSpPr>
        <p:spPr>
          <a:xfrm flipV="1">
            <a:off x="9650184" y="3392012"/>
            <a:ext cx="413657" cy="7584"/>
          </a:xfrm>
          <a:prstGeom prst="curved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D17345A2-DA45-4589-8FB7-D312995F1DF3}"/>
              </a:ext>
            </a:extLst>
          </p:cNvPr>
          <p:cNvSpPr txBox="1"/>
          <p:nvPr/>
        </p:nvSpPr>
        <p:spPr>
          <a:xfrm>
            <a:off x="1837328" y="1859836"/>
            <a:ext cx="5741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Events are preprogrammed before deployment (</a:t>
            </a:r>
            <a:r>
              <a:rPr lang="en-US" sz="1400" dirty="0" err="1"/>
              <a:t>eg.</a:t>
            </a:r>
            <a:r>
              <a:rPr lang="en-US" sz="1400" dirty="0"/>
              <a:t> every 20 minutes)</a:t>
            </a:r>
          </a:p>
          <a:p>
            <a:r>
              <a:rPr lang="en-US" sz="1400" dirty="0"/>
              <a:t>SINKER waits in low-power state between events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79856BF-8530-4198-9639-B279FA5D792E}"/>
              </a:ext>
            </a:extLst>
          </p:cNvPr>
          <p:cNvSpPr txBox="1"/>
          <p:nvPr/>
        </p:nvSpPr>
        <p:spPr>
          <a:xfrm>
            <a:off x="2271847" y="5990027"/>
            <a:ext cx="7525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Imaging Sequence: Multiple images acquired on side-looking cameras with logarithmic frame interval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AFFA6588-AF55-4294-813C-966FFC71B457}"/>
              </a:ext>
            </a:extLst>
          </p:cNvPr>
          <p:cNvSpPr/>
          <p:nvPr/>
        </p:nvSpPr>
        <p:spPr>
          <a:xfrm>
            <a:off x="11235144" y="3036263"/>
            <a:ext cx="863236" cy="6988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Power Down System</a:t>
            </a:r>
          </a:p>
        </p:txBody>
      </p:sp>
      <p:cxnSp>
        <p:nvCxnSpPr>
          <p:cNvPr id="52" name="Connector: Curved 51">
            <a:extLst>
              <a:ext uri="{FF2B5EF4-FFF2-40B4-BE49-F238E27FC236}">
                <a16:creationId xmlns:a16="http://schemas.microsoft.com/office/drawing/2014/main" id="{746BD4EB-9071-403A-A7B3-C5341DED9D07}"/>
              </a:ext>
            </a:extLst>
          </p:cNvPr>
          <p:cNvCxnSpPr>
            <a:cxnSpLocks/>
            <a:stCxn id="39" idx="3"/>
            <a:endCxn id="51" idx="1"/>
          </p:cNvCxnSpPr>
          <p:nvPr/>
        </p:nvCxnSpPr>
        <p:spPr>
          <a:xfrm flipV="1">
            <a:off x="10927077" y="3385695"/>
            <a:ext cx="308067" cy="6317"/>
          </a:xfrm>
          <a:prstGeom prst="curved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B8A55133-B2EB-4351-ABF7-31D4048A7702}"/>
              </a:ext>
            </a:extLst>
          </p:cNvPr>
          <p:cNvSpPr/>
          <p:nvPr/>
        </p:nvSpPr>
        <p:spPr>
          <a:xfrm>
            <a:off x="7578635" y="3027190"/>
            <a:ext cx="1679664" cy="6642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Clean port if scheduled / needed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41B9C5A-9AA3-4904-9D5F-FD2C6CDC684C}"/>
              </a:ext>
            </a:extLst>
          </p:cNvPr>
          <p:cNvCxnSpPr/>
          <p:nvPr/>
        </p:nvCxnSpPr>
        <p:spPr>
          <a:xfrm>
            <a:off x="2296883" y="2684417"/>
            <a:ext cx="7378337" cy="0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8BCF4717-38F2-4C6B-B32C-F2E8FCB60C19}"/>
              </a:ext>
            </a:extLst>
          </p:cNvPr>
          <p:cNvSpPr txBox="1"/>
          <p:nvPr/>
        </p:nvSpPr>
        <p:spPr>
          <a:xfrm>
            <a:off x="5584280" y="2417207"/>
            <a:ext cx="753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3757523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618D8-62F4-4C27-838D-75ADFF050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Imaging Event (MARS)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55CD09-98D7-41F2-BAD7-2BA150B4D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0C16-6F08-4C55-8A80-99A9AC718DAB}" type="datetime1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5D4A3A-F784-40D6-8320-1FCB7BDDC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3E9473-62C2-45EC-B077-74CA25EC0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19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015171B-A697-45F1-A4E0-EA1DC01E4228}"/>
              </a:ext>
            </a:extLst>
          </p:cNvPr>
          <p:cNvSpPr/>
          <p:nvPr/>
        </p:nvSpPr>
        <p:spPr>
          <a:xfrm>
            <a:off x="727890" y="1802249"/>
            <a:ext cx="1071155" cy="6988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Time / sensor Event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A81E334-567D-4194-ACF0-083381871D61}"/>
              </a:ext>
            </a:extLst>
          </p:cNvPr>
          <p:cNvSpPr/>
          <p:nvPr/>
        </p:nvSpPr>
        <p:spPr>
          <a:xfrm>
            <a:off x="838200" y="3025259"/>
            <a:ext cx="863236" cy="6988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Check System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2A3010C-45A4-44D3-AE7B-514B6391461B}"/>
              </a:ext>
            </a:extLst>
          </p:cNvPr>
          <p:cNvSpPr/>
          <p:nvPr/>
        </p:nvSpPr>
        <p:spPr>
          <a:xfrm>
            <a:off x="2608218" y="3042580"/>
            <a:ext cx="1679664" cy="6642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Acquire Sediment Images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893C8B6-BCDD-41E3-AF5C-8B4CB8581D5C}"/>
              </a:ext>
            </a:extLst>
          </p:cNvPr>
          <p:cNvSpPr/>
          <p:nvPr/>
        </p:nvSpPr>
        <p:spPr>
          <a:xfrm>
            <a:off x="2608218" y="4132270"/>
            <a:ext cx="1112520" cy="6642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Acquire Shadowgraph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812913F-4D54-4F7A-83A3-D4659ED06A0A}"/>
              </a:ext>
            </a:extLst>
          </p:cNvPr>
          <p:cNvSpPr/>
          <p:nvPr/>
        </p:nvSpPr>
        <p:spPr>
          <a:xfrm>
            <a:off x="2608218" y="5119815"/>
            <a:ext cx="1112520" cy="6642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Acquire Darkfield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0CECBF0-8924-4247-969D-AD1794F292BF}"/>
              </a:ext>
            </a:extLst>
          </p:cNvPr>
          <p:cNvSpPr/>
          <p:nvPr/>
        </p:nvSpPr>
        <p:spPr>
          <a:xfrm>
            <a:off x="3897084" y="4132271"/>
            <a:ext cx="1112520" cy="6642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Acquire Shadowgraph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B4722BC-115F-418D-9EFE-4522370FC055}"/>
              </a:ext>
            </a:extLst>
          </p:cNvPr>
          <p:cNvSpPr/>
          <p:nvPr/>
        </p:nvSpPr>
        <p:spPr>
          <a:xfrm>
            <a:off x="5673633" y="4109480"/>
            <a:ext cx="1112520" cy="6642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Acquire Shadowgraph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88F835F-0A80-4552-B973-9450560AE054}"/>
              </a:ext>
            </a:extLst>
          </p:cNvPr>
          <p:cNvSpPr/>
          <p:nvPr/>
        </p:nvSpPr>
        <p:spPr>
          <a:xfrm>
            <a:off x="8145779" y="4109479"/>
            <a:ext cx="1112520" cy="6642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Acquire Shadowgraph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044DC91-A4D0-4567-A078-AB72E3C5D8AB}"/>
              </a:ext>
            </a:extLst>
          </p:cNvPr>
          <p:cNvSpPr/>
          <p:nvPr/>
        </p:nvSpPr>
        <p:spPr>
          <a:xfrm>
            <a:off x="3899806" y="5119815"/>
            <a:ext cx="1112520" cy="6642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Acquire Darkfield 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A19CB21-107F-4A4D-B16E-FD356134B95F}"/>
              </a:ext>
            </a:extLst>
          </p:cNvPr>
          <p:cNvSpPr/>
          <p:nvPr/>
        </p:nvSpPr>
        <p:spPr>
          <a:xfrm>
            <a:off x="5673633" y="5137546"/>
            <a:ext cx="1112520" cy="6642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Acquire Darkfield 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8A64E71-E04E-4195-8C89-D7E7373D3646}"/>
              </a:ext>
            </a:extLst>
          </p:cNvPr>
          <p:cNvSpPr/>
          <p:nvPr/>
        </p:nvSpPr>
        <p:spPr>
          <a:xfrm>
            <a:off x="8145779" y="5137548"/>
            <a:ext cx="1112520" cy="6642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Acquire Darkfield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B8D68CC-464C-4854-816E-4118CC53E9FE}"/>
              </a:ext>
            </a:extLst>
          </p:cNvPr>
          <p:cNvSpPr/>
          <p:nvPr/>
        </p:nvSpPr>
        <p:spPr>
          <a:xfrm>
            <a:off x="2271848" y="2812517"/>
            <a:ext cx="7378336" cy="3114372"/>
          </a:xfrm>
          <a:prstGeom prst="rect">
            <a:avLst/>
          </a:prstGeom>
          <a:noFill/>
          <a:ln w="25400">
            <a:solidFill>
              <a:schemeClr val="tx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44B7D8ED-2FEB-43D0-AA56-AB8051F400DF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 rot="16200000" flipH="1">
            <a:off x="1004570" y="2760010"/>
            <a:ext cx="524147" cy="6350"/>
          </a:xfrm>
          <a:prstGeom prst="curved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2" name="Connector: Curved 31">
            <a:extLst>
              <a:ext uri="{FF2B5EF4-FFF2-40B4-BE49-F238E27FC236}">
                <a16:creationId xmlns:a16="http://schemas.microsoft.com/office/drawing/2014/main" id="{CECCAB78-ECB9-4F96-8292-7910A0628840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1701436" y="3374690"/>
            <a:ext cx="570411" cy="1"/>
          </a:xfrm>
          <a:prstGeom prst="curved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8E06A00F-9750-4955-80E0-20D68FE0E588}"/>
              </a:ext>
            </a:extLst>
          </p:cNvPr>
          <p:cNvSpPr/>
          <p:nvPr/>
        </p:nvSpPr>
        <p:spPr>
          <a:xfrm>
            <a:off x="10063841" y="3042580"/>
            <a:ext cx="863236" cy="6988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Transfer images to shore</a:t>
            </a:r>
          </a:p>
        </p:txBody>
      </p:sp>
      <p:cxnSp>
        <p:nvCxnSpPr>
          <p:cNvPr id="40" name="Connector: Curved 39">
            <a:extLst>
              <a:ext uri="{FF2B5EF4-FFF2-40B4-BE49-F238E27FC236}">
                <a16:creationId xmlns:a16="http://schemas.microsoft.com/office/drawing/2014/main" id="{4C6297BC-A9B4-46C5-9A26-CA2C8D394B19}"/>
              </a:ext>
            </a:extLst>
          </p:cNvPr>
          <p:cNvCxnSpPr>
            <a:cxnSpLocks/>
            <a:endCxn id="39" idx="1"/>
          </p:cNvCxnSpPr>
          <p:nvPr/>
        </p:nvCxnSpPr>
        <p:spPr>
          <a:xfrm flipV="1">
            <a:off x="9650184" y="3392012"/>
            <a:ext cx="413657" cy="7584"/>
          </a:xfrm>
          <a:prstGeom prst="curved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D17345A2-DA45-4589-8FB7-D312995F1DF3}"/>
              </a:ext>
            </a:extLst>
          </p:cNvPr>
          <p:cNvSpPr txBox="1"/>
          <p:nvPr/>
        </p:nvSpPr>
        <p:spPr>
          <a:xfrm>
            <a:off x="1837328" y="1859836"/>
            <a:ext cx="4948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Events are programmed from shore and can be updated as desired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79856BF-8530-4198-9639-B279FA5D792E}"/>
              </a:ext>
            </a:extLst>
          </p:cNvPr>
          <p:cNvSpPr txBox="1"/>
          <p:nvPr/>
        </p:nvSpPr>
        <p:spPr>
          <a:xfrm>
            <a:off x="2271847" y="5990027"/>
            <a:ext cx="7525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Imaging Sequence: Multiple images acquired on side-looking cameras with logarithmic frame interval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7018B2F-E6C6-4036-B0C9-F37CF0551305}"/>
              </a:ext>
            </a:extLst>
          </p:cNvPr>
          <p:cNvSpPr/>
          <p:nvPr/>
        </p:nvSpPr>
        <p:spPr>
          <a:xfrm>
            <a:off x="7578635" y="3027190"/>
            <a:ext cx="1679664" cy="6642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Clean port if scheduled / needed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F4DC3DE-B261-4D4B-B9BF-B8219AAC7ADF}"/>
              </a:ext>
            </a:extLst>
          </p:cNvPr>
          <p:cNvCxnSpPr/>
          <p:nvPr/>
        </p:nvCxnSpPr>
        <p:spPr>
          <a:xfrm>
            <a:off x="2296883" y="2684417"/>
            <a:ext cx="7378337" cy="0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4555734D-02ED-47C5-92F6-815F7803E728}"/>
              </a:ext>
            </a:extLst>
          </p:cNvPr>
          <p:cNvSpPr txBox="1"/>
          <p:nvPr/>
        </p:nvSpPr>
        <p:spPr>
          <a:xfrm>
            <a:off x="5584280" y="2417207"/>
            <a:ext cx="753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3261487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6A90B0-079B-1EF1-6C1C-F568439D5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3626" y="1295718"/>
            <a:ext cx="8558374" cy="55622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58D402-9DB9-F2C6-3085-B3D2E0939521}"/>
              </a:ext>
            </a:extLst>
          </p:cNvPr>
          <p:cNvSpPr txBox="1"/>
          <p:nvPr/>
        </p:nvSpPr>
        <p:spPr>
          <a:xfrm>
            <a:off x="428182" y="273613"/>
            <a:ext cx="115567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SINKER: a moored instrument for measuring sinking particles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2E2086-EE77-4945-A456-D26D1AF32B21}"/>
              </a:ext>
            </a:extLst>
          </p:cNvPr>
          <p:cNvSpPr txBox="1"/>
          <p:nvPr/>
        </p:nvSpPr>
        <p:spPr>
          <a:xfrm>
            <a:off x="155983" y="1797784"/>
            <a:ext cx="3346109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Mission:</a:t>
            </a:r>
          </a:p>
          <a:p>
            <a:r>
              <a:rPr lang="en-US" sz="2000" dirty="0"/>
              <a:t>Remotely observe the </a:t>
            </a:r>
          </a:p>
          <a:p>
            <a:r>
              <a:rPr lang="en-US" sz="2000" dirty="0"/>
              <a:t>ecological mechanism of </a:t>
            </a:r>
          </a:p>
          <a:p>
            <a:r>
              <a:rPr lang="en-US" sz="2000" dirty="0"/>
              <a:t>carbon export, sustained over </a:t>
            </a:r>
          </a:p>
          <a:p>
            <a:r>
              <a:rPr lang="en-US" sz="2000" dirty="0"/>
              <a:t>hours and across seasons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36867C-40AF-A1D0-0BC6-616D1030D60B}"/>
              </a:ext>
            </a:extLst>
          </p:cNvPr>
          <p:cNvSpPr txBox="1"/>
          <p:nvPr/>
        </p:nvSpPr>
        <p:spPr>
          <a:xfrm>
            <a:off x="428182" y="3494028"/>
            <a:ext cx="188968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Team:</a:t>
            </a:r>
          </a:p>
          <a:p>
            <a:r>
              <a:rPr lang="en-US" dirty="0"/>
              <a:t>Colleen Durkin</a:t>
            </a:r>
          </a:p>
          <a:p>
            <a:r>
              <a:rPr lang="en-US" dirty="0"/>
              <a:t>Paul Roberts</a:t>
            </a:r>
          </a:p>
          <a:p>
            <a:r>
              <a:rPr lang="en-US" dirty="0"/>
              <a:t>François Cazanave</a:t>
            </a:r>
          </a:p>
          <a:p>
            <a:r>
              <a:rPr lang="en-US" dirty="0"/>
              <a:t>Enoch Nicholson</a:t>
            </a:r>
          </a:p>
          <a:p>
            <a:r>
              <a:rPr lang="en-US" dirty="0"/>
              <a:t>Alana Sherman</a:t>
            </a:r>
          </a:p>
          <a:p>
            <a:r>
              <a:rPr lang="en-US" dirty="0"/>
              <a:t>Paul McGill</a:t>
            </a:r>
          </a:p>
          <a:p>
            <a:r>
              <a:rPr lang="en-US" dirty="0"/>
              <a:t>George Stern</a:t>
            </a:r>
          </a:p>
          <a:p>
            <a:r>
              <a:rPr lang="en-US" dirty="0"/>
              <a:t>Rich Henthorn</a:t>
            </a:r>
          </a:p>
          <a:p>
            <a:r>
              <a:rPr lang="en-US" dirty="0"/>
              <a:t>Francisco Chavez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926445-7BF6-406C-979B-6670B66A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017B3E-7B53-4FD7-878D-A51FDEA07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08A4F-D5C0-4FAD-90CE-744F8A4CFF12}" type="datetime1">
              <a:rPr lang="en-US" smtClean="0"/>
              <a:t>7/20/2023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227DB0-759C-49CC-A864-7EB6AC836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813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45E1F-D0B1-4259-B930-4A89B26F2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Risks and Mitigation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FB1F3-7A8C-45B8-B43E-4B4D29157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Wiper Mechanics/Optics</a:t>
            </a:r>
          </a:p>
          <a:p>
            <a:pPr lvl="1"/>
            <a:r>
              <a:rPr lang="en-US" dirty="0"/>
              <a:t>Test tank for wiper design iteration</a:t>
            </a:r>
          </a:p>
          <a:p>
            <a:pPr lvl="1"/>
            <a:r>
              <a:rPr lang="en-US" dirty="0"/>
              <a:t>Planning year 2 iteration of design based on field data</a:t>
            </a:r>
          </a:p>
          <a:p>
            <a:r>
              <a:rPr lang="en-US" dirty="0"/>
              <a:t>Long deployment duration</a:t>
            </a:r>
          </a:p>
          <a:p>
            <a:pPr lvl="1"/>
            <a:r>
              <a:rPr lang="en-US" dirty="0"/>
              <a:t>Materials selected to limit corrosion risk</a:t>
            </a:r>
          </a:p>
          <a:p>
            <a:pPr lvl="1"/>
            <a:r>
              <a:rPr lang="en-US" dirty="0"/>
              <a:t>Controller with enabled watchdog to prevent stuck instrument on MARS</a:t>
            </a:r>
          </a:p>
          <a:p>
            <a:pPr lvl="1"/>
            <a:r>
              <a:rPr lang="en-US" dirty="0"/>
              <a:t>All housings can monitor for leaks, and ground faults. Subsystems can be individually shutoff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CEF2A7-4D6C-4039-A031-2B1C2911D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0C16-6F08-4C55-8A80-99A9AC718DAB}" type="datetime1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D70067-1454-4431-8906-0480812FD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935CBD-9C8F-4A60-9113-ABB2F2FFC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786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65832-4D7D-4F56-9244-D113F0673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8FDF5-C1DE-4570-BF72-5A8E15C8B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 COTS universal AC/DC converter with external fuse for 375VDC to 22VDC conversion.</a:t>
            </a:r>
          </a:p>
          <a:p>
            <a:r>
              <a:rPr lang="en-US" dirty="0"/>
              <a:t>All subsystems are isolated from high voltage and use voltages less than 36VDC.</a:t>
            </a:r>
          </a:p>
          <a:p>
            <a:r>
              <a:rPr lang="en-US" dirty="0"/>
              <a:t>System controller monitors for ground faults on each external subsystem.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A0D529-C1B4-45EE-82E2-0C2D4E9B6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0C16-6F08-4C55-8A80-99A9AC718DAB}" type="datetime1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4D91CB-5DA7-4436-9CB7-CEFD26962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D48301-C861-4686-AC66-28DBA6444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029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FB93F-2622-4090-B392-1539E24A6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BDA32-1956-4191-B9AD-9B5551F5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  <a:p>
            <a:r>
              <a:rPr lang="en-US" dirty="0"/>
              <a:t>Requirements and System Overview</a:t>
            </a:r>
          </a:p>
          <a:p>
            <a:r>
              <a:rPr lang="en-US" dirty="0"/>
              <a:t>Optical Design</a:t>
            </a:r>
          </a:p>
          <a:p>
            <a:r>
              <a:rPr lang="en-US" dirty="0"/>
              <a:t>Electrical Design</a:t>
            </a:r>
          </a:p>
          <a:p>
            <a:r>
              <a:rPr lang="en-US" dirty="0"/>
              <a:t>Mechanical Design</a:t>
            </a:r>
          </a:p>
          <a:p>
            <a:r>
              <a:rPr lang="en-US" dirty="0"/>
              <a:t>Software Design</a:t>
            </a:r>
          </a:p>
          <a:p>
            <a:r>
              <a:rPr lang="en-US" dirty="0"/>
              <a:t>Risk and Mitigation</a:t>
            </a:r>
          </a:p>
          <a:p>
            <a:r>
              <a:rPr lang="en-US" dirty="0"/>
              <a:t>Safety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B23E89-870A-4923-BC64-74A05C009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4CA4E4-2297-441F-BB06-24740E74A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F324D-0417-4141-B625-4C2E54BD733E}" type="datetime1">
              <a:rPr lang="en-US" smtClean="0"/>
              <a:t>7/20/2023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E2FCDF-3B1B-4B84-B172-A22D54383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179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B1EC50A-8D03-B543-8E19-8A3A9D363C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4892"/>
          <a:stretch/>
        </p:blipFill>
        <p:spPr>
          <a:xfrm>
            <a:off x="5723039" y="-35756"/>
            <a:ext cx="6883299" cy="52521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2206CF-04D4-FB45-BB28-936D7E1EA0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2776"/>
          <a:stretch/>
        </p:blipFill>
        <p:spPr>
          <a:xfrm>
            <a:off x="5723035" y="5140230"/>
            <a:ext cx="6883302" cy="16415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9D7DBE-5E0D-2C48-86AB-1BE6D3E6D8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5276" b="16999"/>
          <a:stretch/>
        </p:blipFill>
        <p:spPr>
          <a:xfrm rot="16200000">
            <a:off x="987204" y="1934082"/>
            <a:ext cx="7116072" cy="27317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4AC226-93D7-884E-98C3-A5CC930CEFFD}"/>
              </a:ext>
            </a:extLst>
          </p:cNvPr>
          <p:cNvSpPr txBox="1"/>
          <p:nvPr/>
        </p:nvSpPr>
        <p:spPr>
          <a:xfrm>
            <a:off x="3231022" y="36975"/>
            <a:ext cx="1554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phytoplankton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B9C053-040E-A947-8076-F91DC005A6AE}"/>
              </a:ext>
            </a:extLst>
          </p:cNvPr>
          <p:cNvSpPr txBox="1"/>
          <p:nvPr/>
        </p:nvSpPr>
        <p:spPr>
          <a:xfrm>
            <a:off x="3231022" y="3447487"/>
            <a:ext cx="881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rhizaria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40C490-ADBB-C947-A21D-43897327E12E}"/>
              </a:ext>
            </a:extLst>
          </p:cNvPr>
          <p:cNvSpPr/>
          <p:nvPr/>
        </p:nvSpPr>
        <p:spPr>
          <a:xfrm>
            <a:off x="5911122" y="141148"/>
            <a:ext cx="290522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2F3C5C-22D3-5045-8FF2-2CCB1B77A941}"/>
              </a:ext>
            </a:extLst>
          </p:cNvPr>
          <p:cNvSpPr/>
          <p:nvPr/>
        </p:nvSpPr>
        <p:spPr>
          <a:xfrm>
            <a:off x="9113469" y="141148"/>
            <a:ext cx="290522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D2D00E-B0A3-C845-BDE3-23E6427466C5}"/>
              </a:ext>
            </a:extLst>
          </p:cNvPr>
          <p:cNvSpPr/>
          <p:nvPr/>
        </p:nvSpPr>
        <p:spPr>
          <a:xfrm>
            <a:off x="10180269" y="2680936"/>
            <a:ext cx="290522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6B8485-CDD5-B040-B929-2D12D9486000}"/>
              </a:ext>
            </a:extLst>
          </p:cNvPr>
          <p:cNvSpPr/>
          <p:nvPr/>
        </p:nvSpPr>
        <p:spPr>
          <a:xfrm>
            <a:off x="9171761" y="5200630"/>
            <a:ext cx="290522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C3F41E-A20C-FE4B-8E35-639BE043676A}"/>
              </a:ext>
            </a:extLst>
          </p:cNvPr>
          <p:cNvSpPr/>
          <p:nvPr/>
        </p:nvSpPr>
        <p:spPr>
          <a:xfrm>
            <a:off x="8068290" y="2680936"/>
            <a:ext cx="290522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4968136-FCC9-8A4C-B1DB-B850D43A02B3}"/>
              </a:ext>
            </a:extLst>
          </p:cNvPr>
          <p:cNvSpPr/>
          <p:nvPr/>
        </p:nvSpPr>
        <p:spPr>
          <a:xfrm>
            <a:off x="5932743" y="2695954"/>
            <a:ext cx="290522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F91ECC-0F62-FE4C-987B-BFD4D97E4EAE}"/>
              </a:ext>
            </a:extLst>
          </p:cNvPr>
          <p:cNvSpPr/>
          <p:nvPr/>
        </p:nvSpPr>
        <p:spPr>
          <a:xfrm>
            <a:off x="5911122" y="5250760"/>
            <a:ext cx="290522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5E2D3D-7769-F049-889D-8128F50B812B}"/>
              </a:ext>
            </a:extLst>
          </p:cNvPr>
          <p:cNvSpPr txBox="1"/>
          <p:nvPr/>
        </p:nvSpPr>
        <p:spPr>
          <a:xfrm>
            <a:off x="5889126" y="24870"/>
            <a:ext cx="1200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aggregates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6E2266-8281-894E-A760-060303C722CA}"/>
              </a:ext>
            </a:extLst>
          </p:cNvPr>
          <p:cNvSpPr txBox="1"/>
          <p:nvPr/>
        </p:nvSpPr>
        <p:spPr>
          <a:xfrm>
            <a:off x="9113469" y="36975"/>
            <a:ext cx="1536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dense detritus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5CBB0AD-F635-4741-880E-000AAB0C8B79}"/>
              </a:ext>
            </a:extLst>
          </p:cNvPr>
          <p:cNvSpPr txBox="1"/>
          <p:nvPr/>
        </p:nvSpPr>
        <p:spPr>
          <a:xfrm>
            <a:off x="5889126" y="2619754"/>
            <a:ext cx="1896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large-loose pellets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6F4027-080E-6D41-938F-F8A31BBC2658}"/>
              </a:ext>
            </a:extLst>
          </p:cNvPr>
          <p:cNvSpPr txBox="1"/>
          <p:nvPr/>
        </p:nvSpPr>
        <p:spPr>
          <a:xfrm>
            <a:off x="7970983" y="2619754"/>
            <a:ext cx="1267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long pellets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09D8C5-C651-C14C-BD89-71199799E067}"/>
              </a:ext>
            </a:extLst>
          </p:cNvPr>
          <p:cNvSpPr txBox="1"/>
          <p:nvPr/>
        </p:nvSpPr>
        <p:spPr>
          <a:xfrm>
            <a:off x="10150147" y="2629950"/>
            <a:ext cx="1236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salp</a:t>
            </a:r>
            <a:r>
              <a:rPr lang="en-US" dirty="0"/>
              <a:t> pellets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A90A48-549B-3E4A-9F9E-DAEFC53179FA}"/>
              </a:ext>
            </a:extLst>
          </p:cNvPr>
          <p:cNvSpPr txBox="1"/>
          <p:nvPr/>
        </p:nvSpPr>
        <p:spPr>
          <a:xfrm>
            <a:off x="5904506" y="5114390"/>
            <a:ext cx="1273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mini pellets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F31A27D-EA22-4B4C-BF90-A01C82E2AA8B}"/>
              </a:ext>
            </a:extLst>
          </p:cNvPr>
          <p:cNvSpPr txBox="1"/>
          <p:nvPr/>
        </p:nvSpPr>
        <p:spPr>
          <a:xfrm>
            <a:off x="9145918" y="5144592"/>
            <a:ext cx="1352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short pellets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CB4129-F298-164E-944E-F9F18131B935}"/>
              </a:ext>
            </a:extLst>
          </p:cNvPr>
          <p:cNvSpPr/>
          <p:nvPr/>
        </p:nvSpPr>
        <p:spPr>
          <a:xfrm>
            <a:off x="3231022" y="6521704"/>
            <a:ext cx="290522" cy="1869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E8D8F66-3BC8-BB4C-8399-8602A8CF8E7F}"/>
              </a:ext>
            </a:extLst>
          </p:cNvPr>
          <p:cNvSpPr/>
          <p:nvPr/>
        </p:nvSpPr>
        <p:spPr>
          <a:xfrm>
            <a:off x="3231022" y="3193287"/>
            <a:ext cx="290522" cy="16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C60C0EA-0C09-BB4D-860F-CEF51816C6AF}"/>
              </a:ext>
            </a:extLst>
          </p:cNvPr>
          <p:cNvSpPr/>
          <p:nvPr/>
        </p:nvSpPr>
        <p:spPr>
          <a:xfrm>
            <a:off x="5504353" y="2680936"/>
            <a:ext cx="242137" cy="595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A6C5B77-733A-8947-B191-DDDE60F84323}"/>
              </a:ext>
            </a:extLst>
          </p:cNvPr>
          <p:cNvSpPr/>
          <p:nvPr/>
        </p:nvSpPr>
        <p:spPr>
          <a:xfrm>
            <a:off x="5479039" y="5930961"/>
            <a:ext cx="242137" cy="595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2C830FE-3394-C146-A210-4912E2E5C941}"/>
              </a:ext>
            </a:extLst>
          </p:cNvPr>
          <p:cNvCxnSpPr>
            <a:cxnSpLocks/>
          </p:cNvCxnSpPr>
          <p:nvPr/>
        </p:nvCxnSpPr>
        <p:spPr>
          <a:xfrm flipH="1">
            <a:off x="5260158" y="3214269"/>
            <a:ext cx="548873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A2A3DCD-B682-E147-B824-88060C082996}"/>
              </a:ext>
            </a:extLst>
          </p:cNvPr>
          <p:cNvCxnSpPr>
            <a:cxnSpLocks/>
          </p:cNvCxnSpPr>
          <p:nvPr/>
        </p:nvCxnSpPr>
        <p:spPr>
          <a:xfrm flipH="1">
            <a:off x="4985721" y="6519624"/>
            <a:ext cx="54887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C1B1D3E-6167-AE48-8B5A-BE2050EAE693}"/>
              </a:ext>
            </a:extLst>
          </p:cNvPr>
          <p:cNvCxnSpPr>
            <a:cxnSpLocks/>
          </p:cNvCxnSpPr>
          <p:nvPr/>
        </p:nvCxnSpPr>
        <p:spPr>
          <a:xfrm flipH="1">
            <a:off x="5967159" y="6496280"/>
            <a:ext cx="522356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0C9465D1-882A-A248-B90D-CDC5A775D076}"/>
              </a:ext>
            </a:extLst>
          </p:cNvPr>
          <p:cNvSpPr txBox="1"/>
          <p:nvPr/>
        </p:nvSpPr>
        <p:spPr>
          <a:xfrm>
            <a:off x="143272" y="5767077"/>
            <a:ext cx="1535998" cy="92333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Scale bars:</a:t>
            </a:r>
          </a:p>
          <a:p>
            <a:r>
              <a:rPr lang="en-US" dirty="0">
                <a:solidFill>
                  <a:schemeClr val="bg1"/>
                </a:solidFill>
              </a:rPr>
              <a:t>White = 1 mm</a:t>
            </a:r>
          </a:p>
          <a:p>
            <a:r>
              <a:rPr lang="en-US" dirty="0">
                <a:solidFill>
                  <a:srgbClr val="07D6FF"/>
                </a:solidFill>
              </a:rPr>
              <a:t>Blue = 100 µm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B758821-DF0A-F04B-84F0-A54528DE294F}"/>
              </a:ext>
            </a:extLst>
          </p:cNvPr>
          <p:cNvSpPr txBox="1"/>
          <p:nvPr/>
        </p:nvSpPr>
        <p:spPr>
          <a:xfrm>
            <a:off x="173884" y="1690570"/>
            <a:ext cx="3444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Particle type explains</a:t>
            </a:r>
          </a:p>
          <a:p>
            <a:r>
              <a:rPr lang="en-US" sz="2000" b="1" i="1" dirty="0"/>
              <a:t>why</a:t>
            </a:r>
            <a:r>
              <a:rPr lang="en-US" sz="2000" dirty="0"/>
              <a:t> carbon was exported</a:t>
            </a:r>
          </a:p>
          <a:p>
            <a:r>
              <a:rPr lang="en-US" sz="2000" dirty="0"/>
              <a:t>and </a:t>
            </a:r>
            <a:r>
              <a:rPr lang="en-US" sz="2000" b="1" i="1" dirty="0"/>
              <a:t>how much</a:t>
            </a:r>
            <a:r>
              <a:rPr lang="en-US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b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D0BB8D2-B1C4-1F8D-8357-5D8ABC6B59E1}"/>
              </a:ext>
            </a:extLst>
          </p:cNvPr>
          <p:cNvSpPr txBox="1"/>
          <p:nvPr/>
        </p:nvSpPr>
        <p:spPr>
          <a:xfrm>
            <a:off x="110061" y="168664"/>
            <a:ext cx="31631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Why do we need to collect </a:t>
            </a:r>
          </a:p>
          <a:p>
            <a:r>
              <a:rPr lang="en-US" b="1" dirty="0"/>
              <a:t>ecologically relevant </a:t>
            </a:r>
          </a:p>
          <a:p>
            <a:r>
              <a:rPr lang="en-US" b="1" dirty="0"/>
              <a:t>observations of carbon export?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6CCC3-E6D6-9C7F-C34E-C2FB063758DB}"/>
              </a:ext>
            </a:extLst>
          </p:cNvPr>
          <p:cNvSpPr txBox="1"/>
          <p:nvPr/>
        </p:nvSpPr>
        <p:spPr>
          <a:xfrm>
            <a:off x="1646726" y="5089770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50 µm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AA280EF-D100-8BB2-6B4A-C0CA9F19BF14}"/>
              </a:ext>
            </a:extLst>
          </p:cNvPr>
          <p:cNvSpPr txBox="1"/>
          <p:nvPr/>
        </p:nvSpPr>
        <p:spPr>
          <a:xfrm>
            <a:off x="1534930" y="3915237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5000 µm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B5EE74E9-590C-6CE3-E374-53B45B88AF07}"/>
              </a:ext>
            </a:extLst>
          </p:cNvPr>
          <p:cNvSpPr/>
          <p:nvPr/>
        </p:nvSpPr>
        <p:spPr>
          <a:xfrm>
            <a:off x="2479589" y="3491612"/>
            <a:ext cx="9259330" cy="742637"/>
          </a:xfrm>
          <a:custGeom>
            <a:avLst/>
            <a:gdLst>
              <a:gd name="connsiteX0" fmla="*/ 0 w 9259330"/>
              <a:gd name="connsiteY0" fmla="*/ 602593 h 742637"/>
              <a:gd name="connsiteX1" fmla="*/ 4934465 w 9259330"/>
              <a:gd name="connsiteY1" fmla="*/ 1231 h 742637"/>
              <a:gd name="connsiteX2" fmla="*/ 9259330 w 9259330"/>
              <a:gd name="connsiteY2" fmla="*/ 742637 h 742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59330" h="742637">
                <a:moveTo>
                  <a:pt x="0" y="602593"/>
                </a:moveTo>
                <a:cubicBezTo>
                  <a:pt x="1695621" y="290241"/>
                  <a:pt x="3391243" y="-22110"/>
                  <a:pt x="4934465" y="1231"/>
                </a:cubicBezTo>
                <a:cubicBezTo>
                  <a:pt x="6477687" y="24572"/>
                  <a:pt x="7868508" y="383604"/>
                  <a:pt x="9259330" y="742637"/>
                </a:cubicBezTo>
              </a:path>
            </a:pathLst>
          </a:custGeom>
          <a:noFill/>
          <a:ln w="5715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4787853E-DE73-7543-80D6-358FF0F1C671}"/>
              </a:ext>
            </a:extLst>
          </p:cNvPr>
          <p:cNvSpPr/>
          <p:nvPr/>
        </p:nvSpPr>
        <p:spPr>
          <a:xfrm>
            <a:off x="2414607" y="4616552"/>
            <a:ext cx="5272096" cy="742637"/>
          </a:xfrm>
          <a:custGeom>
            <a:avLst/>
            <a:gdLst>
              <a:gd name="connsiteX0" fmla="*/ 0 w 9259330"/>
              <a:gd name="connsiteY0" fmla="*/ 602593 h 742637"/>
              <a:gd name="connsiteX1" fmla="*/ 4934465 w 9259330"/>
              <a:gd name="connsiteY1" fmla="*/ 1231 h 742637"/>
              <a:gd name="connsiteX2" fmla="*/ 9259330 w 9259330"/>
              <a:gd name="connsiteY2" fmla="*/ 742637 h 742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59330" h="742637">
                <a:moveTo>
                  <a:pt x="0" y="602593"/>
                </a:moveTo>
                <a:cubicBezTo>
                  <a:pt x="1695621" y="290241"/>
                  <a:pt x="3391243" y="-22110"/>
                  <a:pt x="4934465" y="1231"/>
                </a:cubicBezTo>
                <a:cubicBezTo>
                  <a:pt x="6477687" y="24572"/>
                  <a:pt x="7868508" y="383604"/>
                  <a:pt x="9259330" y="742637"/>
                </a:cubicBezTo>
              </a:path>
            </a:pathLst>
          </a:custGeom>
          <a:noFill/>
          <a:ln w="5715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oter Placeholder 24">
            <a:extLst>
              <a:ext uri="{FF2B5EF4-FFF2-40B4-BE49-F238E27FC236}">
                <a16:creationId xmlns:a16="http://schemas.microsoft.com/office/drawing/2014/main" id="{826CB40D-AFC6-4DFB-95FD-B90E45AAF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26" name="Date Placeholder 25">
            <a:extLst>
              <a:ext uri="{FF2B5EF4-FFF2-40B4-BE49-F238E27FC236}">
                <a16:creationId xmlns:a16="http://schemas.microsoft.com/office/drawing/2014/main" id="{AEAD328F-90D9-4001-8593-3E98A565A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98FB5-A37E-4591-B637-B98BFBFFD696}" type="datetime1">
              <a:rPr lang="en-US" smtClean="0"/>
              <a:t>7/20/2023</a:t>
            </a:fld>
            <a:endParaRPr lang="en-US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6A22E73F-20E5-4DEF-8451-E63016F65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35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6" grpId="0"/>
      <p:bldP spid="5" grpId="0" animBg="1"/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D4A87-5D13-44C6-8683-8DD36689C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Requirements (</a:t>
            </a:r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User</a:t>
            </a:r>
            <a:r>
              <a:rPr lang="en-US" dirty="0"/>
              <a:t> and </a:t>
            </a:r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Design</a:t>
            </a:r>
            <a:r>
              <a:rPr lang="en-US" dirty="0"/>
              <a:t>)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0749DE6-4D06-4696-9539-EB5C001B9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17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2.1.1	The instrument shall visually resolve different types of particles that originate from different ecological 	sources</a:t>
            </a:r>
          </a:p>
          <a:p>
            <a:pPr marL="914400" lvl="2" indent="0">
              <a:buNone/>
            </a:pPr>
            <a:r>
              <a:rPr lang="en-US" sz="1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2.2.1</a:t>
            </a:r>
            <a:r>
              <a:rPr lang="en-US" sz="18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	</a:t>
            </a:r>
            <a:r>
              <a:rPr lang="en-US" sz="1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The instrument shall resolve the identity and size of particles in a size range of 50 µm–2000 µm.</a:t>
            </a:r>
          </a:p>
          <a:p>
            <a:pPr marL="914400" lvl="2" indent="0">
              <a:buNone/>
            </a:pPr>
            <a:r>
              <a:rPr lang="en-US" sz="1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2.2.2	The instrument shall resolve particle sizes with an accuracy of 10%</a:t>
            </a:r>
            <a:endParaRPr lang="en-US" sz="1900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  <a:p>
            <a:pPr marL="0" indent="0">
              <a:buNone/>
            </a:pPr>
            <a:r>
              <a:rPr lang="en-US" sz="17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2.1.3	The instrument shall detect fluxes of particles generated by both microzooplankton and mesozooplankton in 	addition to detrital aggregates.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	</a:t>
            </a:r>
            <a:r>
              <a:rPr lang="en-US" sz="1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2.2.6	The sediment camera shall provide color imagery with reflectance and transmission illumination 			modes.</a:t>
            </a:r>
          </a:p>
          <a:p>
            <a:pPr marL="0" indent="0">
              <a:buNone/>
            </a:pPr>
            <a:r>
              <a:rPr lang="en-US" sz="17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2.1.4 	The instrument shall measure the sinking speed of particles</a:t>
            </a:r>
          </a:p>
          <a:p>
            <a:pPr marL="0" indent="0">
              <a:buNone/>
            </a:pPr>
            <a:r>
              <a:rPr lang="en-US" sz="1900" dirty="0"/>
              <a:t>	</a:t>
            </a:r>
            <a:r>
              <a:rPr lang="en-US" sz="1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2.2.4</a:t>
            </a:r>
            <a:r>
              <a:rPr lang="en-US" sz="1600" dirty="0"/>
              <a:t>	</a:t>
            </a:r>
            <a:r>
              <a:rPr lang="en-US" sz="16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The instrument shall be capable of measuring sinking speeds between 1 and 1000 m/d for the larger 			field of view cameras, 250 m/d for the smaller field of view =</a:t>
            </a:r>
          </a:p>
          <a:p>
            <a:pPr marL="0" indent="0">
              <a:buNone/>
            </a:pPr>
            <a:r>
              <a:rPr lang="en-US" sz="17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2.1.5 	The instrument shall be capable of monitoring flux variations that occur on diel cycles (hours) and across 	seasons (months to years).</a:t>
            </a:r>
          </a:p>
          <a:p>
            <a:pPr marL="0" indent="0">
              <a:buNone/>
            </a:pPr>
            <a:r>
              <a:rPr lang="en-US" sz="17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2.1.7.	The data from the instrument shall be accessible without recovery.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	</a:t>
            </a:r>
            <a:r>
              <a:rPr lang="en-US" sz="15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2.2.10.	The instrument shall be plugged into the MARS cabled observatory.</a:t>
            </a:r>
          </a:p>
          <a:p>
            <a:pPr marL="0" indent="0">
              <a:buNone/>
            </a:pPr>
            <a:r>
              <a:rPr lang="en-US" sz="15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	2.2.13.	The instrument shall be deployed and operating for at least 1 year with the ultimate goal of 		annual servicing</a:t>
            </a:r>
          </a:p>
          <a:p>
            <a:pPr marL="0" indent="0">
              <a:buNone/>
            </a:pPr>
            <a:endParaRPr lang="en-US" sz="1600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A52CB21-41BC-4E90-9EA9-F05E9B6CB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2CAB82C9-B5C5-4AC4-B2AE-21595233D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C17C0-70AD-4148-AF0E-44B6C603E797}" type="datetime1">
              <a:rPr lang="en-US" smtClean="0"/>
              <a:t>7/20/2023</a:t>
            </a:fld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027216D-3FB8-48EB-8FD5-F20A944F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819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95D408E-7CF9-468E-8C2D-CB939BEAC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50" y="0"/>
            <a:ext cx="121279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E39603-152D-4097-BD74-24B4F7E18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7D515FE-ADAE-47C6-A417-4FFD01950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16C45-64E1-429F-8C1B-3DAC7F00124D}" type="datetime1">
              <a:rPr lang="en-US" smtClean="0"/>
              <a:t>7/20/2023</a:t>
            </a:fld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9244906-2F51-4BAC-9E85-06871D560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025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E37D5-9DED-4EE3-BCC1-8930C5D30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8731A-A953-4D72-87B6-20AE5A682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Split the detection, velocimetry, and flux into separate imaging systems</a:t>
            </a:r>
          </a:p>
          <a:p>
            <a:pPr lvl="1"/>
            <a:r>
              <a:rPr lang="en-US" dirty="0"/>
              <a:t>Shadowgraph (size and statistics of sinking rates)</a:t>
            </a:r>
          </a:p>
          <a:p>
            <a:pPr lvl="1"/>
            <a:r>
              <a:rPr lang="en-US" dirty="0"/>
              <a:t>Darkfield (size and color)</a:t>
            </a:r>
          </a:p>
          <a:p>
            <a:pPr lvl="1"/>
            <a:r>
              <a:rPr lang="en-US" dirty="0"/>
              <a:t>Sediment (Accumulation with size and color)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9A1C57-59A0-49EE-90C0-23940973A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8353FF-E4E4-4ED0-8851-9D4194148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2FE7C-B8A1-4224-A9BE-9A991D0F8F81}" type="datetime1">
              <a:rPr lang="en-US" smtClean="0"/>
              <a:t>7/20/2023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D901C9-9794-419A-9A7C-D30B24531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788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7F637441-D390-4621-DCD1-6B45D15D89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887961"/>
              </p:ext>
            </p:extLst>
          </p:nvPr>
        </p:nvGraphicFramePr>
        <p:xfrm>
          <a:off x="816429" y="1455671"/>
          <a:ext cx="10565626" cy="4373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6791">
                  <a:extLst>
                    <a:ext uri="{9D8B030D-6E8A-4147-A177-3AD203B41FA5}">
                      <a16:colId xmlns:a16="http://schemas.microsoft.com/office/drawing/2014/main" val="3262003183"/>
                    </a:ext>
                  </a:extLst>
                </a:gridCol>
                <a:gridCol w="1707283">
                  <a:extLst>
                    <a:ext uri="{9D8B030D-6E8A-4147-A177-3AD203B41FA5}">
                      <a16:colId xmlns:a16="http://schemas.microsoft.com/office/drawing/2014/main" val="3208533173"/>
                    </a:ext>
                  </a:extLst>
                </a:gridCol>
                <a:gridCol w="1875006">
                  <a:extLst>
                    <a:ext uri="{9D8B030D-6E8A-4147-A177-3AD203B41FA5}">
                      <a16:colId xmlns:a16="http://schemas.microsoft.com/office/drawing/2014/main" val="3526870199"/>
                    </a:ext>
                  </a:extLst>
                </a:gridCol>
                <a:gridCol w="1707891">
                  <a:extLst>
                    <a:ext uri="{9D8B030D-6E8A-4147-A177-3AD203B41FA5}">
                      <a16:colId xmlns:a16="http://schemas.microsoft.com/office/drawing/2014/main" val="774045796"/>
                    </a:ext>
                  </a:extLst>
                </a:gridCol>
                <a:gridCol w="1436701">
                  <a:extLst>
                    <a:ext uri="{9D8B030D-6E8A-4147-A177-3AD203B41FA5}">
                      <a16:colId xmlns:a16="http://schemas.microsoft.com/office/drawing/2014/main" val="2710274480"/>
                    </a:ext>
                  </a:extLst>
                </a:gridCol>
                <a:gridCol w="1781954">
                  <a:extLst>
                    <a:ext uri="{9D8B030D-6E8A-4147-A177-3AD203B41FA5}">
                      <a16:colId xmlns:a16="http://schemas.microsoft.com/office/drawing/2014/main" val="3542876728"/>
                    </a:ext>
                  </a:extLst>
                </a:gridCol>
              </a:tblGrid>
              <a:tr h="47236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Sinking Speeds (m d</a:t>
                      </a:r>
                      <a:r>
                        <a:rPr lang="en-US" baseline="30000" dirty="0">
                          <a:solidFill>
                            <a:schemeClr val="tx1"/>
                          </a:solidFill>
                        </a:rPr>
                        <a:t>-1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Fluxes (# m</a:t>
                      </a:r>
                      <a:r>
                        <a:rPr lang="en-US" baseline="30000" dirty="0">
                          <a:solidFill>
                            <a:schemeClr val="tx1"/>
                          </a:solidFill>
                        </a:rPr>
                        <a:t>-2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 d</a:t>
                      </a:r>
                      <a:r>
                        <a:rPr lang="en-US" baseline="30000" dirty="0">
                          <a:solidFill>
                            <a:schemeClr val="tx1"/>
                          </a:solidFill>
                        </a:rPr>
                        <a:t>-1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4178212"/>
                  </a:ext>
                </a:extLst>
              </a:tr>
              <a:tr h="414773"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Size range: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30–300 µm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200–1000 µm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800–5000 µm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30–500 µm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300–5000 µm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5625138"/>
                  </a:ext>
                </a:extLst>
              </a:tr>
              <a:tr h="697241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Shadowgraph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3512656"/>
                  </a:ext>
                </a:extLst>
              </a:tr>
              <a:tr h="697241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Planktivore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low mag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0350873"/>
                  </a:ext>
                </a:extLst>
              </a:tr>
              <a:tr h="697241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chemeClr val="tx1"/>
                          </a:solidFill>
                        </a:rPr>
                        <a:t>Planktivore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high mag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783998"/>
                  </a:ext>
                </a:extLst>
              </a:tr>
              <a:tr h="697241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Sediment camera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low mag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3201206"/>
                  </a:ext>
                </a:extLst>
              </a:tr>
              <a:tr h="697241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Sediment camera</a:t>
                      </a:r>
                    </a:p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high mag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180984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BFBBB74-21E2-0F9A-D0B0-F315285BFEEC}"/>
              </a:ext>
            </a:extLst>
          </p:cNvPr>
          <p:cNvSpPr txBox="1"/>
          <p:nvPr/>
        </p:nvSpPr>
        <p:spPr>
          <a:xfrm>
            <a:off x="2360425" y="301444"/>
            <a:ext cx="74711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Measuring flux and sinking speed of particles </a:t>
            </a:r>
          </a:p>
          <a:p>
            <a:pPr algn="ctr"/>
            <a:r>
              <a:rPr lang="en-US" sz="2400" dirty="0"/>
              <a:t>spanning 3 orders of magnitude requires multiple cameras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CEA783-507D-4368-B158-5F91B99DA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A90840-9421-4A9D-A0AC-C6A942A75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0974-2091-4FDD-8BB9-631A549A6DB8}" type="datetime1">
              <a:rPr lang="en-US" smtClean="0"/>
              <a:t>7/20/2023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5CA2C4-AC14-44C9-9621-92247EA62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824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F8BB2-C9B0-45D0-9080-8A69E247B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Estimation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4E206E-1A8B-4693-8B66-3C3CB6ADA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Particle Identification</a:t>
            </a:r>
          </a:p>
          <a:p>
            <a:pPr lvl="1"/>
            <a:r>
              <a:rPr lang="en-US" dirty="0"/>
              <a:t>Based on existing work at MBARI (Chiton, Planktivore, SES) using traditional computer vision and machine learning.</a:t>
            </a:r>
          </a:p>
          <a:p>
            <a:r>
              <a:rPr lang="en-US" dirty="0"/>
              <a:t>Particle Sinking speed</a:t>
            </a:r>
          </a:p>
          <a:p>
            <a:pPr lvl="1"/>
            <a:r>
              <a:rPr lang="en-US" dirty="0"/>
              <a:t>Based on particle tracking velocimetry (PTV). Record a sequence of frames and measure displacement of particles over time to estimate velocity.</a:t>
            </a:r>
          </a:p>
          <a:p>
            <a:r>
              <a:rPr lang="en-US" dirty="0"/>
              <a:t>Particle Flux</a:t>
            </a:r>
          </a:p>
          <a:p>
            <a:pPr lvl="1"/>
            <a:r>
              <a:rPr lang="en-US" dirty="0"/>
              <a:t>Image accumulation of particles on an optical surface over time, detect area of accumulation using traditional computer vision</a:t>
            </a:r>
          </a:p>
          <a:p>
            <a:pPr lvl="1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609734-5ECF-4808-AFA4-D93053D53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0C16-6F08-4C55-8A80-99A9AC718DAB}" type="datetime1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2FC30-00B3-4E69-8BA1-411666734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SINKER Preliminary Design Review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C54919-03DF-43C0-BF41-AA26CBEF9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B2FDA-BF2B-334E-A3F5-345A4D45156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076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4408</TotalTime>
  <Words>1144</Words>
  <Application>Microsoft Office PowerPoint</Application>
  <PresentationFormat>Widescreen</PresentationFormat>
  <Paragraphs>264</Paragraphs>
  <Slides>21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Outline</vt:lpstr>
      <vt:lpstr>PowerPoint Presentation</vt:lpstr>
      <vt:lpstr>Key Requirements (User and Design)</vt:lpstr>
      <vt:lpstr>PowerPoint Presentation</vt:lpstr>
      <vt:lpstr>Optical Design</vt:lpstr>
      <vt:lpstr>PowerPoint Presentation</vt:lpstr>
      <vt:lpstr>Estimation Methods</vt:lpstr>
      <vt:lpstr>Shadowgraph</vt:lpstr>
      <vt:lpstr>Darkfield</vt:lpstr>
      <vt:lpstr>Sediment</vt:lpstr>
      <vt:lpstr>Electrical  Design</vt:lpstr>
      <vt:lpstr>Mechanical Design</vt:lpstr>
      <vt:lpstr>Wiper Design</vt:lpstr>
      <vt:lpstr>Software Design</vt:lpstr>
      <vt:lpstr>Software Design: System Control</vt:lpstr>
      <vt:lpstr>Imaging Event (Battery Power)</vt:lpstr>
      <vt:lpstr>Imaging Event (MARS)</vt:lpstr>
      <vt:lpstr>Risks and Mitigation</vt:lpstr>
      <vt:lpstr>Safety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Paul Roberts</cp:lastModifiedBy>
  <cp:revision>43</cp:revision>
  <dcterms:created xsi:type="dcterms:W3CDTF">2022-05-10T16:21:03Z</dcterms:created>
  <dcterms:modified xsi:type="dcterms:W3CDTF">2023-07-20T20:28:49Z</dcterms:modified>
</cp:coreProperties>
</file>