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708" r:id="rId2"/>
    <p:sldId id="710" r:id="rId3"/>
    <p:sldId id="709" r:id="rId4"/>
    <p:sldId id="71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53" d="100"/>
          <a:sy n="153" d="100"/>
        </p:scale>
        <p:origin x="57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10/8/2023</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10/8/2023</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27734-83D2-6A45-9226-5272F9442FAB}"/>
              </a:ext>
            </a:extLst>
          </p:cNvPr>
          <p:cNvSpPr txBox="1"/>
          <p:nvPr/>
        </p:nvSpPr>
        <p:spPr>
          <a:xfrm>
            <a:off x="883928" y="710693"/>
            <a:ext cx="9932286" cy="5262979"/>
          </a:xfrm>
          <a:prstGeom prst="rect">
            <a:avLst/>
          </a:prstGeom>
          <a:noFill/>
        </p:spPr>
        <p:txBody>
          <a:bodyPr wrap="square" rtlCol="0">
            <a:spAutoFit/>
          </a:bodyPr>
          <a:lstStyle/>
          <a:p>
            <a:r>
              <a:rPr lang="en-US" sz="2800" i="1" u="sng" dirty="0">
                <a:latin typeface="Arial" panose="020B0604020202020204" pitchFamily="34" charset="0"/>
                <a:cs typeface="Arial" panose="020B0604020202020204" pitchFamily="34" charset="0"/>
              </a:rPr>
              <a:t>Directions </a:t>
            </a:r>
          </a:p>
          <a:p>
            <a:endParaRPr lang="en-US" sz="2800" i="1" u="sng" dirty="0">
              <a:latin typeface="Arial" panose="020B0604020202020204" pitchFamily="34" charset="0"/>
              <a:cs typeface="Arial" panose="020B0604020202020204" pitchFamily="34" charset="0"/>
            </a:endParaRPr>
          </a:p>
          <a:p>
            <a:r>
              <a:rPr lang="en-US" sz="2800" i="1" dirty="0">
                <a:latin typeface="Arial" panose="020B0604020202020204" pitchFamily="34" charset="0"/>
                <a:cs typeface="Arial" panose="020B0604020202020204" pitchFamily="34" charset="0"/>
              </a:rPr>
              <a:t>Answer the questions on the following slides with this guidance:</a:t>
            </a:r>
            <a:br>
              <a:rPr lang="en-US" sz="2800" i="1" dirty="0">
                <a:latin typeface="Arial" panose="020B0604020202020204" pitchFamily="34" charset="0"/>
                <a:cs typeface="Arial" panose="020B0604020202020204" pitchFamily="34" charset="0"/>
              </a:rPr>
            </a:br>
            <a:endParaRPr lang="en-US" sz="2800" i="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limit text to bullets that are easy to read (i.e., use large font)</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be concise</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assume you're audience is the "informed general public”</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Additional details can be added in the notes section, if needed.</a:t>
            </a:r>
          </a:p>
          <a:p>
            <a:endParaRPr lang="en-US" sz="2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56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902306 – </a:t>
            </a:r>
            <a:r>
              <a:rPr lang="en-US" sz="2600" b="1" dirty="0" err="1">
                <a:solidFill>
                  <a:schemeClr val="accent1">
                    <a:lumMod val="50000"/>
                  </a:schemeClr>
                </a:solidFill>
                <a:latin typeface="Arial" panose="020B0604020202020204" pitchFamily="34" charset="0"/>
                <a:cs typeface="Arial" panose="020B0604020202020204" pitchFamily="34" charset="0"/>
              </a:rPr>
              <a:t>SINKing</a:t>
            </a:r>
            <a:r>
              <a:rPr lang="en-US" sz="2600" b="1" dirty="0">
                <a:solidFill>
                  <a:schemeClr val="accent1">
                    <a:lumMod val="50000"/>
                  </a:schemeClr>
                </a:solidFill>
                <a:latin typeface="Arial" panose="020B0604020202020204" pitchFamily="34" charset="0"/>
                <a:cs typeface="Arial" panose="020B0604020202020204" pitchFamily="34" charset="0"/>
              </a:rPr>
              <a:t> Ecology Robot (SINKER)</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470898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What’s the fundamental problem, question, or issue you are addressing? </a:t>
            </a:r>
          </a:p>
          <a:p>
            <a:pPr marL="285750" indent="-285750">
              <a:buFont typeface="Arial" panose="020B0604020202020204" pitchFamily="34" charset="0"/>
              <a:buChar char="•"/>
            </a:pPr>
            <a:r>
              <a:rPr lang="en-US" i="1">
                <a:latin typeface="Arial" panose="020B0604020202020204" pitchFamily="34" charset="0"/>
                <a:cs typeface="Arial" panose="020B0604020202020204" pitchFamily="34" charset="0"/>
              </a:rPr>
              <a:t>SINKER will </a:t>
            </a:r>
            <a:r>
              <a:rPr lang="en-US" i="1" dirty="0">
                <a:latin typeface="Arial" panose="020B0604020202020204" pitchFamily="34" charset="0"/>
                <a:cs typeface="Arial" panose="020B0604020202020204" pitchFamily="34" charset="0"/>
              </a:rPr>
              <a:t>measure variability of carbon flux to the seafloor and the ecological source of this variation over seasonal time scales.</a:t>
            </a:r>
            <a:endParaRPr lang="en-US"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Why is it important/why should anyone care?</a:t>
            </a:r>
          </a:p>
          <a:p>
            <a:pPr marL="342900" indent="-342900">
              <a:buFont typeface="Arial" panose="020B0604020202020204" pitchFamily="34" charset="0"/>
              <a:buChar char="•"/>
            </a:pPr>
            <a:r>
              <a:rPr lang="en-US" i="1" dirty="0">
                <a:latin typeface="Arial" panose="020B0604020202020204" pitchFamily="34" charset="0"/>
                <a:cs typeface="Arial" panose="020B0604020202020204" pitchFamily="34" charset="0"/>
              </a:rPr>
              <a:t>The amount of carbon exported to the deep ocean is poorly quantified and modeled, and there is growing consensus that ecological mechanisms of particle export must be accounted for to improve estimates.</a:t>
            </a:r>
          </a:p>
          <a:p>
            <a:r>
              <a:rPr lang="en-US" sz="2400" dirty="0">
                <a:latin typeface="Arial" panose="020B0604020202020204" pitchFamily="34" charset="0"/>
                <a:cs typeface="Arial" panose="020B0604020202020204" pitchFamily="34" charset="0"/>
              </a:rPr>
              <a:t>What are we doing about it/what’s MBARI’s unique contribution?</a:t>
            </a:r>
          </a:p>
          <a:p>
            <a:pPr marL="342900" indent="-342900">
              <a:buFont typeface="Arial" panose="020B0604020202020204" pitchFamily="34" charset="0"/>
              <a:buChar char="•"/>
            </a:pPr>
            <a:r>
              <a:rPr lang="en-US" i="1" dirty="0">
                <a:latin typeface="Arial" panose="020B0604020202020204" pitchFamily="34" charset="0"/>
                <a:cs typeface="Arial" panose="020B0604020202020204" pitchFamily="34" charset="0"/>
              </a:rPr>
              <a:t>SINKER leverages MBARI’s unique access to the deep sea and MARS along with our expertise in underwater imaging to enable unprecedented observations of sinking particles.</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What are your project plans for next year (2024)?</a:t>
            </a:r>
          </a:p>
          <a:p>
            <a:pPr marL="342900" indent="-342900">
              <a:buFont typeface="Arial" panose="020B0604020202020204" pitchFamily="34" charset="0"/>
              <a:buChar char="•"/>
            </a:pPr>
            <a:r>
              <a:rPr lang="en-US" i="1" dirty="0">
                <a:latin typeface="Arial" panose="020B0604020202020204" pitchFamily="34" charset="0"/>
                <a:cs typeface="Arial" panose="020B0604020202020204" pitchFamily="34" charset="0"/>
              </a:rPr>
              <a:t>In 2024 we plan to deploy SINKER twice in a stand-alone configuration and install permanently on MARS by the end of the year.</a:t>
            </a:r>
          </a:p>
          <a:p>
            <a:endParaRPr lang="en-U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54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EC5922E-0EE5-C2FD-772A-579EA661220B}"/>
              </a:ext>
            </a:extLst>
          </p:cNvPr>
          <p:cNvPicPr>
            <a:picLocks noChangeAspect="1"/>
          </p:cNvPicPr>
          <p:nvPr/>
        </p:nvPicPr>
        <p:blipFill>
          <a:blip r:embed="rId3"/>
          <a:stretch>
            <a:fillRect/>
          </a:stretch>
        </p:blipFill>
        <p:spPr>
          <a:xfrm>
            <a:off x="1389993" y="78250"/>
            <a:ext cx="9412013" cy="5210902"/>
          </a:xfrm>
          <a:prstGeom prst="rect">
            <a:avLst/>
          </a:prstGeom>
        </p:spPr>
      </p:pic>
      <p:sp>
        <p:nvSpPr>
          <p:cNvPr id="11" name="TextBox 10">
            <a:extLst>
              <a:ext uri="{FF2B5EF4-FFF2-40B4-BE49-F238E27FC236}">
                <a16:creationId xmlns:a16="http://schemas.microsoft.com/office/drawing/2014/main" id="{7FAF9F63-8FF6-EBE7-395E-1617E593926E}"/>
              </a:ext>
            </a:extLst>
          </p:cNvPr>
          <p:cNvSpPr txBox="1"/>
          <p:nvPr/>
        </p:nvSpPr>
        <p:spPr>
          <a:xfrm>
            <a:off x="1389993" y="5526619"/>
            <a:ext cx="10271739" cy="1015663"/>
          </a:xfrm>
          <a:prstGeom prst="rect">
            <a:avLst/>
          </a:prstGeom>
          <a:noFill/>
        </p:spPr>
        <p:txBody>
          <a:bodyPr wrap="square" rtlCol="0">
            <a:spAutoFit/>
          </a:bodyPr>
          <a:lstStyle/>
          <a:p>
            <a:r>
              <a:rPr lang="en-US" altLang="ja-JP" sz="1200" b="1" i="0" u="none" strike="noStrike" baseline="0" dirty="0">
                <a:solidFill>
                  <a:srgbClr val="000000"/>
                </a:solidFill>
                <a:latin typeface="Times New Roman" panose="02020603050405020304" pitchFamily="18" charset="0"/>
              </a:rPr>
              <a:t>Preliminary design of the system showing the two free-space imaging systems (Shadowgraph (ISIIS DPI), and Planktivore) imaging sinking particles through the side of the 6” pipe. At the bottom of the pipe a sediment camera images particle that collect on the viewport at two complimentary magnifications that are collocated on the same optical axis. A mechanical wiper attached to a circular brush periodically wipes the upward facing port clean to initiate a new sample and seals off the bottom of the sinking column when not in use. Up to four battery packs are mounted in the deployment frame to enable stand-alone operations when MARS is not available.</a:t>
            </a:r>
            <a:endParaRPr lang="en-US" sz="1200" dirty="0"/>
          </a:p>
        </p:txBody>
      </p:sp>
    </p:spTree>
    <p:extLst>
      <p:ext uri="{BB962C8B-B14F-4D97-AF65-F5344CB8AC3E}">
        <p14:creationId xmlns:p14="http://schemas.microsoft.com/office/powerpoint/2010/main" val="3524854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C123B1-192C-BBF9-EBB1-709B8E9A1FCC}"/>
              </a:ext>
            </a:extLst>
          </p:cNvPr>
          <p:cNvPicPr>
            <a:picLocks noChangeAspect="1"/>
          </p:cNvPicPr>
          <p:nvPr/>
        </p:nvPicPr>
        <p:blipFill>
          <a:blip r:embed="rId2"/>
          <a:stretch>
            <a:fillRect/>
          </a:stretch>
        </p:blipFill>
        <p:spPr>
          <a:xfrm>
            <a:off x="2743200" y="369518"/>
            <a:ext cx="6705600" cy="5029200"/>
          </a:xfrm>
          <a:prstGeom prst="rect">
            <a:avLst/>
          </a:prstGeom>
        </p:spPr>
      </p:pic>
      <p:sp>
        <p:nvSpPr>
          <p:cNvPr id="9" name="TextBox 8">
            <a:extLst>
              <a:ext uri="{FF2B5EF4-FFF2-40B4-BE49-F238E27FC236}">
                <a16:creationId xmlns:a16="http://schemas.microsoft.com/office/drawing/2014/main" id="{17B129B3-BC92-8C3D-8FD7-45CB3810ED10}"/>
              </a:ext>
            </a:extLst>
          </p:cNvPr>
          <p:cNvSpPr txBox="1"/>
          <p:nvPr/>
        </p:nvSpPr>
        <p:spPr>
          <a:xfrm>
            <a:off x="1389993" y="5781207"/>
            <a:ext cx="10271739" cy="276999"/>
          </a:xfrm>
          <a:prstGeom prst="rect">
            <a:avLst/>
          </a:prstGeom>
          <a:noFill/>
        </p:spPr>
        <p:txBody>
          <a:bodyPr wrap="square" rtlCol="0">
            <a:spAutoFit/>
          </a:bodyPr>
          <a:lstStyle/>
          <a:p>
            <a:r>
              <a:rPr lang="en-US" altLang="ja-JP" sz="1200" b="1" i="0" u="none" strike="noStrike" baseline="0" dirty="0">
                <a:solidFill>
                  <a:srgbClr val="000000"/>
                </a:solidFill>
                <a:latin typeface="Times New Roman" panose="02020603050405020304" pitchFamily="18" charset="0"/>
              </a:rPr>
              <a:t>Photo of the test tank used to validate the mechanical wiper design and test optics for the sediment camera</a:t>
            </a:r>
            <a:endParaRPr lang="en-US" sz="1200" dirty="0"/>
          </a:p>
        </p:txBody>
      </p:sp>
    </p:spTree>
    <p:extLst>
      <p:ext uri="{BB962C8B-B14F-4D97-AF65-F5344CB8AC3E}">
        <p14:creationId xmlns:p14="http://schemas.microsoft.com/office/powerpoint/2010/main" val="2544197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608</TotalTime>
  <Words>354</Words>
  <Application>Microsoft Office PowerPoint</Application>
  <PresentationFormat>Widescreen</PresentationFormat>
  <Paragraphs>21</Paragraphs>
  <Slides>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Office Theme</vt:lpstr>
      <vt:lpstr>PowerPoint Presentation</vt:lpstr>
      <vt:lpstr>902306 – SINKing Ecology Robot (SINKER)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Paul Roberts</cp:lastModifiedBy>
  <cp:revision>17</cp:revision>
  <dcterms:created xsi:type="dcterms:W3CDTF">2019-10-09T22:33:11Z</dcterms:created>
  <dcterms:modified xsi:type="dcterms:W3CDTF">2023-10-09T13:49:22Z</dcterms:modified>
</cp:coreProperties>
</file>