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6"/>
  </p:notesMasterIdLst>
  <p:sldIdLst>
    <p:sldId id="708" r:id="rId2"/>
    <p:sldId id="710" r:id="rId3"/>
    <p:sldId id="709" r:id="rId4"/>
    <p:sldId id="711"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snapToObjects="1">
      <p:cViewPr varScale="1">
        <p:scale>
          <a:sx n="173" d="100"/>
          <a:sy n="173" d="100"/>
        </p:scale>
        <p:origin x="320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notesMaster" Target="notesMasters/notesMaster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00EA36-43C5-B042-8CB3-53100C1A5FAA}" type="datetimeFigureOut">
              <a:rPr lang="en-US" smtClean="0"/>
              <a:t>10/14/2024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E860D7-4656-CC42-9685-F3454E434FEB}" type="slidenum">
              <a:rPr lang="en-US" smtClean="0"/>
              <a:t>‹#›</a:t>
            </a:fld>
            <a:endParaRPr lang="en-US"/>
          </a:p>
        </p:txBody>
      </p:sp>
    </p:spTree>
    <p:extLst>
      <p:ext uri="{BB962C8B-B14F-4D97-AF65-F5344CB8AC3E}">
        <p14:creationId xmlns:p14="http://schemas.microsoft.com/office/powerpoint/2010/main" val="2943279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1</a:t>
            </a:fld>
            <a:endParaRPr lang="en-US"/>
          </a:p>
        </p:txBody>
      </p:sp>
    </p:spTree>
    <p:extLst>
      <p:ext uri="{BB962C8B-B14F-4D97-AF65-F5344CB8AC3E}">
        <p14:creationId xmlns:p14="http://schemas.microsoft.com/office/powerpoint/2010/main" val="2892806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2</a:t>
            </a:fld>
            <a:endParaRPr lang="en-US"/>
          </a:p>
        </p:txBody>
      </p:sp>
    </p:spTree>
    <p:extLst>
      <p:ext uri="{BB962C8B-B14F-4D97-AF65-F5344CB8AC3E}">
        <p14:creationId xmlns:p14="http://schemas.microsoft.com/office/powerpoint/2010/main" val="2479132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AC3D73A8-64CC-4E41-885D-56FF3DA44E7B}" type="slidenum">
              <a:rPr lang="en-US" smtClean="0"/>
              <a:t>3</a:t>
            </a:fld>
            <a:endParaRPr lang="en-US"/>
          </a:p>
        </p:txBody>
      </p:sp>
    </p:spTree>
    <p:extLst>
      <p:ext uri="{BB962C8B-B14F-4D97-AF65-F5344CB8AC3E}">
        <p14:creationId xmlns:p14="http://schemas.microsoft.com/office/powerpoint/2010/main" val="3361610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88B33-D33D-104A-A373-A4D214E5CF4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1116055-2610-A54E-84EC-C2A6F07FE16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3EA48A8-5A92-114F-9E98-7CE6E3D81074}"/>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CBDC1FBE-91EF-B143-AB86-7CCC8387FD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864F48-7859-F947-818F-00DC478BF44D}"/>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848002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1E493-0353-D243-816C-B62D22366CB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69C8A67-3E2D-4E4D-9C00-D1C059A195F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A7D16FD-2DD8-DD48-A1EC-B63581BE96CF}"/>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88121EB8-D860-3345-8D0F-3203ED9CE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E6FEE0-0E9D-7B4F-BEA0-DFB1839B417E}"/>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41958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7FCAFF-ECDE-A34D-80FE-AAFB85B4B2A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E3A0B51-995E-4649-88D8-C904018B827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736A7B1-8CA5-CF45-8C7E-739298085D8F}"/>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99DC49B0-173A-B64E-B1BB-C53EBD3290C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E4EB00-78FE-AE42-AF04-7E20226642FF}"/>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6241531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D8F7EE-8C86-9141-9348-E5B25EBCE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BCFD709-2BD3-1342-A04D-E1065C8D2DDE}"/>
              </a:ext>
            </a:extLst>
          </p:cNvPr>
          <p:cNvSpPr>
            <a:spLocks noGrp="1"/>
          </p:cNvSpPr>
          <p:nvPr>
            <p:ph sz="half" idx="1"/>
          </p:nvPr>
        </p:nvSpPr>
        <p:spPr>
          <a:xfrm>
            <a:off x="838200" y="1253330"/>
            <a:ext cx="5181600" cy="456225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55F3E8C-5F11-E946-A912-BDCDB050315B}"/>
              </a:ext>
            </a:extLst>
          </p:cNvPr>
          <p:cNvSpPr>
            <a:spLocks noGrp="1"/>
          </p:cNvSpPr>
          <p:nvPr>
            <p:ph sz="half" idx="2"/>
          </p:nvPr>
        </p:nvSpPr>
        <p:spPr>
          <a:xfrm>
            <a:off x="6172200" y="1253331"/>
            <a:ext cx="5181600" cy="456225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ubtitle 2">
            <a:extLst>
              <a:ext uri="{FF2B5EF4-FFF2-40B4-BE49-F238E27FC236}">
                <a16:creationId xmlns:a16="http://schemas.microsoft.com/office/drawing/2014/main" id="{45963CB9-DC1E-E749-A1A8-C95F5B9E55C5}"/>
              </a:ext>
            </a:extLst>
          </p:cNvPr>
          <p:cNvSpPr>
            <a:spLocks noGrp="1"/>
          </p:cNvSpPr>
          <p:nvPr>
            <p:ph type="subTitle" idx="10"/>
          </p:nvPr>
        </p:nvSpPr>
        <p:spPr>
          <a:xfrm>
            <a:off x="838200" y="6071616"/>
            <a:ext cx="10515600" cy="347472"/>
          </a:xfrm>
        </p:spPr>
        <p:txBody>
          <a:bodyPr>
            <a:no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930289389"/>
      </p:ext>
    </p:extLst>
  </p:cSld>
  <p:clrMapOvr>
    <a:masterClrMapping/>
  </p:clrMapOvr>
  <p:extLst>
    <p:ext uri="{DCECCB84-F9BA-43D5-87BE-67443E8EF086}">
      <p15:sldGuideLst xmlns:p15="http://schemas.microsoft.com/office/powerpoint/2012/main">
        <p15:guide id="1" orient="horz" pos="2136">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C7B7F9-C336-3040-87BC-96611030D6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7E9ECB7-5F0B-DC42-9AA8-433DA772B4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0AFDC7-7D7F-2340-A21B-65F15D0D02ED}"/>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D2818F8B-52B7-9143-9BBB-48010D0B81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6932F9-0944-6147-BD07-E8C0D492DF9A}"/>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7399464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4E62D1-8EA3-EA41-84A8-55D753FCCE4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09ADF2-520A-9C44-A241-9944F89B6BB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019D82F-401F-2942-AAB3-00CDE1F4AF92}"/>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A3D9D405-50D7-2441-89F9-5A182E9EA5E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4E3AA1-D05F-D646-8487-11933056B6C4}"/>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4429796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29A74-A882-D04B-93D0-1221B59840F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1BC032-510C-304A-AAA0-95001DA8A14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1A272B5-5576-C042-A35A-727EBF31C6B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E16B2B-3BC2-D643-A603-2C9B34C15DAE}"/>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6" name="Footer Placeholder 5">
            <a:extLst>
              <a:ext uri="{FF2B5EF4-FFF2-40B4-BE49-F238E27FC236}">
                <a16:creationId xmlns:a16="http://schemas.microsoft.com/office/drawing/2014/main" id="{36BF417D-0B0D-0E42-8C9D-5BCBA7CF3D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FC953EA-1275-8D45-A7B5-6F1533C78E9B}"/>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886487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1C013-2B2E-0746-99BD-511194828BB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1C844DCE-423D-8046-AE5E-EA851F98AE5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E6DB2D5-33BC-C04E-843A-42FEC86351E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DAC427-38E8-9842-A935-D310F8D7B4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E529A905-1D82-0C4D-9A79-55155B73D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6AC0FC1-725D-694D-9390-599ABA3A8FE1}"/>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8" name="Footer Placeholder 7">
            <a:extLst>
              <a:ext uri="{FF2B5EF4-FFF2-40B4-BE49-F238E27FC236}">
                <a16:creationId xmlns:a16="http://schemas.microsoft.com/office/drawing/2014/main" id="{C8FBB8E0-E6C7-A949-9DA1-7CD7893704A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BA004FF-D93F-0048-A120-F93D70DE263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26923648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249F-7A26-EC4B-8892-27C9BAD0C91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ED240A0-8708-D343-A333-C6C1C7DA2783}"/>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4" name="Footer Placeholder 3">
            <a:extLst>
              <a:ext uri="{FF2B5EF4-FFF2-40B4-BE49-F238E27FC236}">
                <a16:creationId xmlns:a16="http://schemas.microsoft.com/office/drawing/2014/main" id="{AFD47FEA-2916-834E-8FE3-B0B3F4B778D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BA6070B-CE8B-B24A-9E72-32D7773219A5}"/>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4016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D0BB09-5B0D-4B4E-8917-CBDFB5194E36}"/>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3" name="Footer Placeholder 2">
            <a:extLst>
              <a:ext uri="{FF2B5EF4-FFF2-40B4-BE49-F238E27FC236}">
                <a16:creationId xmlns:a16="http://schemas.microsoft.com/office/drawing/2014/main" id="{D0FC5877-4B7E-FE44-AB35-3890E72216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3E88FB4-5F5F-C24A-B779-BBF9CBA871B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1856221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5BDAA-6921-4C45-A25F-B0E2E55975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D47DFE1-D112-FC48-BA18-9D327EED121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56C6F7C-D2D8-614C-8CD3-E23D3D9AD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E5CAF7E-19F8-2047-B897-2B47BCF47906}"/>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6" name="Footer Placeholder 5">
            <a:extLst>
              <a:ext uri="{FF2B5EF4-FFF2-40B4-BE49-F238E27FC236}">
                <a16:creationId xmlns:a16="http://schemas.microsoft.com/office/drawing/2014/main" id="{8A720CA7-7F9A-744A-ABB8-D6021412B6A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902EC69-9E1C-D049-A47D-9AFF92D5A3A9}"/>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272496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29F58-303C-DA4A-958B-29DF971082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5FBB6F-D497-D546-A581-D1F777A80C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D55CF13-068C-CD40-94C9-A6B2A28DE3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040CD9-4BE0-B443-B958-8B36C4436EEE}"/>
              </a:ext>
            </a:extLst>
          </p:cNvPr>
          <p:cNvSpPr>
            <a:spLocks noGrp="1"/>
          </p:cNvSpPr>
          <p:nvPr>
            <p:ph type="dt" sz="half" idx="10"/>
          </p:nvPr>
        </p:nvSpPr>
        <p:spPr/>
        <p:txBody>
          <a:bodyPr/>
          <a:lstStyle/>
          <a:p>
            <a:fld id="{57DB2162-DD7B-8642-A18C-CE2A3B193302}" type="datetimeFigureOut">
              <a:rPr lang="en-US" smtClean="0"/>
              <a:t>10/14/2024</a:t>
            </a:fld>
            <a:endParaRPr lang="en-US"/>
          </a:p>
        </p:txBody>
      </p:sp>
      <p:sp>
        <p:nvSpPr>
          <p:cNvPr id="6" name="Footer Placeholder 5">
            <a:extLst>
              <a:ext uri="{FF2B5EF4-FFF2-40B4-BE49-F238E27FC236}">
                <a16:creationId xmlns:a16="http://schemas.microsoft.com/office/drawing/2014/main" id="{9954F343-F78E-D648-AF6A-A391B9583D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B351404-DCFE-8A4E-88F9-3797B6C97CF8}"/>
              </a:ext>
            </a:extLst>
          </p:cNvPr>
          <p:cNvSpPr>
            <a:spLocks noGrp="1"/>
          </p:cNvSpPr>
          <p:nvPr>
            <p:ph type="sldNum" sz="quarter" idx="12"/>
          </p:nvPr>
        </p:nvSpPr>
        <p:spPr/>
        <p:txBody>
          <a:bodyPr/>
          <a:lstStyle/>
          <a:p>
            <a:fld id="{52EC5EA2-46D8-6149-B8D8-35C2AF1569C7}" type="slidenum">
              <a:rPr lang="en-US" smtClean="0"/>
              <a:t>‹#›</a:t>
            </a:fld>
            <a:endParaRPr lang="en-US"/>
          </a:p>
        </p:txBody>
      </p:sp>
    </p:spTree>
    <p:extLst>
      <p:ext uri="{BB962C8B-B14F-4D97-AF65-F5344CB8AC3E}">
        <p14:creationId xmlns:p14="http://schemas.microsoft.com/office/powerpoint/2010/main" val="3520726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5BDB65-5E8B-0F40-A742-AEE95721DA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84CFF1C-9867-044D-B424-198966E70AA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0EDDCC-7890-C44C-B2EF-6E8310453CA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DB2162-DD7B-8642-A18C-CE2A3B193302}" type="datetimeFigureOut">
              <a:rPr lang="en-US" smtClean="0"/>
              <a:t>10/14/2024</a:t>
            </a:fld>
            <a:endParaRPr lang="en-US"/>
          </a:p>
        </p:txBody>
      </p:sp>
      <p:sp>
        <p:nvSpPr>
          <p:cNvPr id="5" name="Footer Placeholder 4">
            <a:extLst>
              <a:ext uri="{FF2B5EF4-FFF2-40B4-BE49-F238E27FC236}">
                <a16:creationId xmlns:a16="http://schemas.microsoft.com/office/drawing/2014/main" id="{FC9B95A9-1556-3F4E-95C2-AB3C3A51AF4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463C655-1680-E048-9866-289F0DBC357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EC5EA2-46D8-6149-B8D8-35C2AF1569C7}" type="slidenum">
              <a:rPr lang="en-US" smtClean="0"/>
              <a:t>‹#›</a:t>
            </a:fld>
            <a:endParaRPr lang="en-US"/>
          </a:p>
        </p:txBody>
      </p:sp>
    </p:spTree>
    <p:extLst>
      <p:ext uri="{BB962C8B-B14F-4D97-AF65-F5344CB8AC3E}">
        <p14:creationId xmlns:p14="http://schemas.microsoft.com/office/powerpoint/2010/main" val="8718851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3.png"/><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g"/><Relationship Id="rId2" Type="http://schemas.openxmlformats.org/officeDocument/2006/relationships/image" Target="../media/image4.png"/><Relationship Id="rId1" Type="http://schemas.openxmlformats.org/officeDocument/2006/relationships/slideLayout" Target="../slideLayouts/slideLayout1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D727734-83D2-6A45-9226-5272F9442FAB}"/>
              </a:ext>
            </a:extLst>
          </p:cNvPr>
          <p:cNvSpPr txBox="1"/>
          <p:nvPr/>
        </p:nvSpPr>
        <p:spPr>
          <a:xfrm>
            <a:off x="883928" y="710693"/>
            <a:ext cx="9932286" cy="5262979"/>
          </a:xfrm>
          <a:prstGeom prst="rect">
            <a:avLst/>
          </a:prstGeom>
          <a:noFill/>
        </p:spPr>
        <p:txBody>
          <a:bodyPr wrap="square" rtlCol="0">
            <a:spAutoFit/>
          </a:bodyPr>
          <a:lstStyle/>
          <a:p>
            <a:r>
              <a:rPr lang="en-US" sz="2800" i="1" u="sng" dirty="0">
                <a:latin typeface="Arial" panose="020B0604020202020204" pitchFamily="34" charset="0"/>
                <a:cs typeface="Arial" panose="020B0604020202020204" pitchFamily="34" charset="0"/>
              </a:rPr>
              <a:t>Directions </a:t>
            </a:r>
          </a:p>
          <a:p>
            <a:endParaRPr lang="en-US" sz="2800" i="1" u="sng" dirty="0">
              <a:latin typeface="Arial" panose="020B0604020202020204" pitchFamily="34" charset="0"/>
              <a:cs typeface="Arial" panose="020B0604020202020204" pitchFamily="34" charset="0"/>
            </a:endParaRPr>
          </a:p>
          <a:p>
            <a:r>
              <a:rPr lang="en-US" sz="2800" i="1" dirty="0">
                <a:latin typeface="Arial" panose="020B0604020202020204" pitchFamily="34" charset="0"/>
                <a:cs typeface="Arial" panose="020B0604020202020204" pitchFamily="34" charset="0"/>
              </a:rPr>
              <a:t>Answer the questions on the following slides with this guidance:</a:t>
            </a:r>
            <a:br>
              <a:rPr lang="en-US" sz="2800" i="1" dirty="0">
                <a:latin typeface="Arial" panose="020B0604020202020204" pitchFamily="34" charset="0"/>
                <a:cs typeface="Arial" panose="020B0604020202020204" pitchFamily="34" charset="0"/>
              </a:rPr>
            </a:br>
            <a:endParaRPr lang="en-US" sz="2800" i="1"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limit text to bullets that are easy to read (i.e., use large font)</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be concise</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assume you're audience is the "informed general public”</a:t>
            </a:r>
          </a:p>
          <a:p>
            <a:pPr marL="457200" indent="-457200">
              <a:buFont typeface="Arial" panose="020B0604020202020204" pitchFamily="34" charset="0"/>
              <a:buChar char="•"/>
            </a:pPr>
            <a:r>
              <a:rPr lang="en-US" sz="2800" i="1" dirty="0">
                <a:latin typeface="Arial" panose="020B0604020202020204" pitchFamily="34" charset="0"/>
                <a:cs typeface="Arial" panose="020B0604020202020204" pitchFamily="34" charset="0"/>
              </a:rPr>
              <a:t>Additional details can be added in the notes section, if needed.</a:t>
            </a:r>
          </a:p>
          <a:p>
            <a:endParaRPr lang="en-US" sz="2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7568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A1EDB5B-DE6A-8F49-A6C7-75219FDA2375}"/>
              </a:ext>
            </a:extLst>
          </p:cNvPr>
          <p:cNvSpPr>
            <a:spLocks noGrp="1"/>
          </p:cNvSpPr>
          <p:nvPr>
            <p:ph type="title"/>
          </p:nvPr>
        </p:nvSpPr>
        <p:spPr/>
        <p:txBody>
          <a:bodyPr>
            <a:noAutofit/>
          </a:bodyPr>
          <a:lstStyle/>
          <a:p>
            <a:r>
              <a:rPr lang="en-US" sz="2600" b="1" dirty="0">
                <a:solidFill>
                  <a:schemeClr val="accent1">
                    <a:lumMod val="50000"/>
                  </a:schemeClr>
                </a:solidFill>
                <a:latin typeface="Arial" panose="020B0604020202020204" pitchFamily="34" charset="0"/>
                <a:cs typeface="Arial" panose="020B0604020202020204" pitchFamily="34" charset="0"/>
              </a:rPr>
              <a:t>902306 – </a:t>
            </a:r>
            <a:r>
              <a:rPr lang="en-US" sz="2600" b="1" dirty="0" err="1">
                <a:solidFill>
                  <a:schemeClr val="accent1">
                    <a:lumMod val="50000"/>
                  </a:schemeClr>
                </a:solidFill>
                <a:latin typeface="Arial" panose="020B0604020202020204" pitchFamily="34" charset="0"/>
                <a:cs typeface="Arial" panose="020B0604020202020204" pitchFamily="34" charset="0"/>
              </a:rPr>
              <a:t>SINKing</a:t>
            </a:r>
            <a:r>
              <a:rPr lang="en-US" sz="2600" b="1" dirty="0">
                <a:solidFill>
                  <a:schemeClr val="accent1">
                    <a:lumMod val="50000"/>
                  </a:schemeClr>
                </a:solidFill>
                <a:latin typeface="Arial" panose="020B0604020202020204" pitchFamily="34" charset="0"/>
                <a:cs typeface="Arial" panose="020B0604020202020204" pitchFamily="34" charset="0"/>
              </a:rPr>
              <a:t> Ecology Robot (SINKER)</a:t>
            </a:r>
          </a:p>
        </p:txBody>
      </p:sp>
      <p:sp>
        <p:nvSpPr>
          <p:cNvPr id="4" name="TextBox 3">
            <a:extLst>
              <a:ext uri="{FF2B5EF4-FFF2-40B4-BE49-F238E27FC236}">
                <a16:creationId xmlns:a16="http://schemas.microsoft.com/office/drawing/2014/main" id="{3D727734-83D2-6A45-9226-5272F9442FAB}"/>
              </a:ext>
            </a:extLst>
          </p:cNvPr>
          <p:cNvSpPr txBox="1"/>
          <p:nvPr/>
        </p:nvSpPr>
        <p:spPr>
          <a:xfrm>
            <a:off x="955847" y="1347691"/>
            <a:ext cx="9932286" cy="4708981"/>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What’s the fundamental problem, question, or issue you are addressing? </a:t>
            </a:r>
          </a:p>
          <a:p>
            <a:pPr marL="285750" indent="-285750">
              <a:buFont typeface="Arial" panose="020B0604020202020204" pitchFamily="34" charset="0"/>
              <a:buChar char="•"/>
            </a:pPr>
            <a:r>
              <a:rPr lang="en-US" i="1" dirty="0">
                <a:latin typeface="Arial" panose="020B0604020202020204" pitchFamily="34" charset="0"/>
                <a:cs typeface="Arial" panose="020B0604020202020204" pitchFamily="34" charset="0"/>
              </a:rPr>
              <a:t>SINKER will measure variability of carbon flux to the seafloor and the ecological source of this variation over seasonal time scales.</a:t>
            </a:r>
            <a:endParaRPr lang="en-US"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Why is it important/why should anyone care?</a:t>
            </a:r>
          </a:p>
          <a:p>
            <a:pPr marL="342900" indent="-342900">
              <a:buFont typeface="Arial" panose="020B0604020202020204" pitchFamily="34" charset="0"/>
              <a:buChar char="•"/>
            </a:pPr>
            <a:r>
              <a:rPr lang="en-US" i="1" dirty="0">
                <a:latin typeface="Arial" panose="020B0604020202020204" pitchFamily="34" charset="0"/>
                <a:cs typeface="Arial" panose="020B0604020202020204" pitchFamily="34" charset="0"/>
              </a:rPr>
              <a:t>The amount of carbon exported to the deep ocean is poorly quantified and modeled, and there is growing consensus that ecological mechanisms of particle export must be accounted for to improve estimates.</a:t>
            </a:r>
          </a:p>
          <a:p>
            <a:r>
              <a:rPr lang="en-US" sz="2400" dirty="0">
                <a:latin typeface="Arial" panose="020B0604020202020204" pitchFamily="34" charset="0"/>
                <a:cs typeface="Arial" panose="020B0604020202020204" pitchFamily="34" charset="0"/>
              </a:rPr>
              <a:t>What are we doing about it/what’s MBARI’s unique contribution?</a:t>
            </a:r>
          </a:p>
          <a:p>
            <a:pPr marL="342900" indent="-342900">
              <a:buFont typeface="Arial" panose="020B0604020202020204" pitchFamily="34" charset="0"/>
              <a:buChar char="•"/>
            </a:pPr>
            <a:r>
              <a:rPr lang="en-US" i="1" dirty="0">
                <a:latin typeface="Arial" panose="020B0604020202020204" pitchFamily="34" charset="0"/>
                <a:cs typeface="Arial" panose="020B0604020202020204" pitchFamily="34" charset="0"/>
              </a:rPr>
              <a:t>SINKER leverages MBARI’s unique access to the deep sea and MARS along with our expertise in underwater imaging to enable unprecedented observations of sinking particles.</a:t>
            </a:r>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What are your project plans for next year (2025)?</a:t>
            </a:r>
          </a:p>
          <a:p>
            <a:pPr marL="342900" indent="-342900">
              <a:buFont typeface="Arial" panose="020B0604020202020204" pitchFamily="34" charset="0"/>
              <a:buChar char="•"/>
            </a:pPr>
            <a:r>
              <a:rPr lang="en-US" i="1" dirty="0">
                <a:latin typeface="Arial" panose="020B0604020202020204" pitchFamily="34" charset="0"/>
                <a:cs typeface="Arial" panose="020B0604020202020204" pitchFamily="34" charset="0"/>
              </a:rPr>
              <a:t>In 2025 we plan to deploy SINKER in a stand-alone configuration if MARS is not available and install permanently on MARS by the end of the year.</a:t>
            </a:r>
          </a:p>
          <a:p>
            <a:endParaRPr lang="en-US"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085435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7FAF9F63-8FF6-EBE7-395E-1617E593926E}"/>
              </a:ext>
            </a:extLst>
          </p:cNvPr>
          <p:cNvSpPr txBox="1"/>
          <p:nvPr/>
        </p:nvSpPr>
        <p:spPr>
          <a:xfrm>
            <a:off x="1389993" y="5526619"/>
            <a:ext cx="10271739" cy="1200329"/>
          </a:xfrm>
          <a:prstGeom prst="rect">
            <a:avLst/>
          </a:prstGeom>
          <a:noFill/>
        </p:spPr>
        <p:txBody>
          <a:bodyPr wrap="square" rtlCol="0">
            <a:spAutoFit/>
          </a:bodyPr>
          <a:lstStyle/>
          <a:p>
            <a:r>
              <a:rPr lang="en-US" altLang="ja-JP" sz="1200" b="1" i="0" u="none" strike="noStrike" baseline="0" dirty="0">
                <a:solidFill>
                  <a:srgbClr val="000000"/>
                </a:solidFill>
                <a:latin typeface="Times New Roman" panose="02020603050405020304" pitchFamily="18" charset="0"/>
              </a:rPr>
              <a:t>Evolution of the SINKER instrument during field testing in 2024. The initial version of sediment camera and sinking column were deployed twice in March on ROV </a:t>
            </a:r>
            <a:r>
              <a:rPr lang="en-US" altLang="ja-JP" sz="1200" b="1" i="1" u="none" strike="noStrike" baseline="0" dirty="0">
                <a:solidFill>
                  <a:srgbClr val="000000"/>
                </a:solidFill>
                <a:latin typeface="Times New Roman" panose="02020603050405020304" pitchFamily="18" charset="0"/>
              </a:rPr>
              <a:t>Ventana </a:t>
            </a:r>
            <a:r>
              <a:rPr lang="en-US" altLang="ja-JP" sz="1200" b="1" u="none" strike="noStrike" baseline="0" dirty="0">
                <a:solidFill>
                  <a:srgbClr val="000000"/>
                </a:solidFill>
                <a:latin typeface="Times New Roman" panose="02020603050405020304" pitchFamily="18" charset="0"/>
              </a:rPr>
              <a:t>(left). These deployments revealed that the sinking column must be sealed at the bottom to yield quantitative measurements of sinking particle flux. Revisions to the design (middle) added a linear actuator to move the sediment camera vertically to allow sealing on a gasket and wiping with the rotary brush. In addition, side-looking camera ports with </a:t>
            </a:r>
            <a:r>
              <a:rPr lang="en-US" altLang="ja-JP" sz="1200" b="1" u="none" strike="noStrike" baseline="0" dirty="0" err="1">
                <a:solidFill>
                  <a:srgbClr val="000000"/>
                </a:solidFill>
                <a:latin typeface="Times New Roman" panose="02020603050405020304" pitchFamily="18" charset="0"/>
              </a:rPr>
              <a:t>o-ring</a:t>
            </a:r>
            <a:r>
              <a:rPr lang="en-US" altLang="ja-JP" sz="1200" b="1" u="none" strike="noStrike" baseline="0" dirty="0">
                <a:solidFill>
                  <a:srgbClr val="000000"/>
                </a:solidFill>
                <a:latin typeface="Times New Roman" panose="02020603050405020304" pitchFamily="18" charset="0"/>
              </a:rPr>
              <a:t> seals were added with a 3D printed fixture incorporated into the sinking column. Deployments with the complete system in October (Right) validated the design revisions and demonstrated excellent capabilities with all 5 imaging modalities.  </a:t>
            </a:r>
            <a:endParaRPr lang="en-US" sz="1200" i="1" dirty="0"/>
          </a:p>
        </p:txBody>
      </p:sp>
      <p:pic>
        <p:nvPicPr>
          <p:cNvPr id="4" name="Picture 3">
            <a:extLst>
              <a:ext uri="{FF2B5EF4-FFF2-40B4-BE49-F238E27FC236}">
                <a16:creationId xmlns:a16="http://schemas.microsoft.com/office/drawing/2014/main" id="{AE2ED10D-F378-4210-BB47-04C8AABF9988}"/>
              </a:ext>
            </a:extLst>
          </p:cNvPr>
          <p:cNvPicPr/>
          <p:nvPr/>
        </p:nvPicPr>
        <p:blipFill rotWithShape="1">
          <a:blip r:embed="rId3" cstate="print">
            <a:extLst>
              <a:ext uri="{28A0092B-C50C-407E-A947-70E740481C1C}">
                <a14:useLocalDpi xmlns:a14="http://schemas.microsoft.com/office/drawing/2010/main" val="0"/>
              </a:ext>
            </a:extLst>
          </a:blip>
          <a:srcRect l="12523" r="31100"/>
          <a:stretch/>
        </p:blipFill>
        <p:spPr>
          <a:xfrm>
            <a:off x="7804099" y="394302"/>
            <a:ext cx="3350827" cy="4457065"/>
          </a:xfrm>
          <a:prstGeom prst="rect">
            <a:avLst/>
          </a:prstGeom>
        </p:spPr>
      </p:pic>
      <p:pic>
        <p:nvPicPr>
          <p:cNvPr id="7" name="Picture 6">
            <a:extLst>
              <a:ext uri="{FF2B5EF4-FFF2-40B4-BE49-F238E27FC236}">
                <a16:creationId xmlns:a16="http://schemas.microsoft.com/office/drawing/2014/main" id="{D79D250A-1C77-4764-A47D-62DFD0D5A1D4}"/>
              </a:ext>
            </a:extLst>
          </p:cNvPr>
          <p:cNvPicPr>
            <a:picLocks noChangeAspect="1"/>
          </p:cNvPicPr>
          <p:nvPr/>
        </p:nvPicPr>
        <p:blipFill rotWithShape="1">
          <a:blip r:embed="rId4"/>
          <a:srcRect l="1" r="-348"/>
          <a:stretch/>
        </p:blipFill>
        <p:spPr>
          <a:xfrm>
            <a:off x="4323574" y="394302"/>
            <a:ext cx="3350827" cy="4448366"/>
          </a:xfrm>
          <a:prstGeom prst="rect">
            <a:avLst/>
          </a:prstGeom>
        </p:spPr>
      </p:pic>
      <p:pic>
        <p:nvPicPr>
          <p:cNvPr id="12" name="Picture 11">
            <a:extLst>
              <a:ext uri="{FF2B5EF4-FFF2-40B4-BE49-F238E27FC236}">
                <a16:creationId xmlns:a16="http://schemas.microsoft.com/office/drawing/2014/main" id="{E5A42D98-F04C-4701-9A25-38EEC63A46AC}"/>
              </a:ext>
            </a:extLst>
          </p:cNvPr>
          <p:cNvPicPr>
            <a:picLocks noChangeAspect="1"/>
          </p:cNvPicPr>
          <p:nvPr/>
        </p:nvPicPr>
        <p:blipFill rotWithShape="1">
          <a:blip r:embed="rId5"/>
          <a:srcRect l="47566" r="-2"/>
          <a:stretch/>
        </p:blipFill>
        <p:spPr>
          <a:xfrm>
            <a:off x="1065439" y="394302"/>
            <a:ext cx="3112657" cy="4452079"/>
          </a:xfrm>
          <a:prstGeom prst="rect">
            <a:avLst/>
          </a:prstGeom>
        </p:spPr>
      </p:pic>
    </p:spTree>
    <p:extLst>
      <p:ext uri="{BB962C8B-B14F-4D97-AF65-F5344CB8AC3E}">
        <p14:creationId xmlns:p14="http://schemas.microsoft.com/office/powerpoint/2010/main" val="35248544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2DF62F6-34F2-4BA7-AD17-73ED79779FCA}"/>
              </a:ext>
            </a:extLst>
          </p:cNvPr>
          <p:cNvPicPr>
            <a:picLocks noChangeAspect="1"/>
          </p:cNvPicPr>
          <p:nvPr/>
        </p:nvPicPr>
        <p:blipFill>
          <a:blip r:embed="rId2"/>
          <a:stretch>
            <a:fillRect/>
          </a:stretch>
        </p:blipFill>
        <p:spPr>
          <a:xfrm>
            <a:off x="245339" y="310243"/>
            <a:ext cx="3130593" cy="2707838"/>
          </a:xfrm>
          <a:prstGeom prst="rect">
            <a:avLst/>
          </a:prstGeom>
        </p:spPr>
      </p:pic>
      <p:pic>
        <p:nvPicPr>
          <p:cNvPr id="4" name="Picture 3">
            <a:extLst>
              <a:ext uri="{FF2B5EF4-FFF2-40B4-BE49-F238E27FC236}">
                <a16:creationId xmlns:a16="http://schemas.microsoft.com/office/drawing/2014/main" id="{C696291C-A2D6-42E5-8E2A-F5CD38442203}"/>
              </a:ext>
            </a:extLst>
          </p:cNvPr>
          <p:cNvPicPr>
            <a:picLocks noChangeAspect="1"/>
          </p:cNvPicPr>
          <p:nvPr/>
        </p:nvPicPr>
        <p:blipFill>
          <a:blip r:embed="rId3"/>
          <a:stretch>
            <a:fillRect/>
          </a:stretch>
        </p:blipFill>
        <p:spPr>
          <a:xfrm>
            <a:off x="2465703" y="310243"/>
            <a:ext cx="910229" cy="893989"/>
          </a:xfrm>
          <a:prstGeom prst="rect">
            <a:avLst/>
          </a:prstGeom>
          <a:ln>
            <a:solidFill>
              <a:schemeClr val="accent1"/>
            </a:solidFill>
          </a:ln>
        </p:spPr>
      </p:pic>
      <p:cxnSp>
        <p:nvCxnSpPr>
          <p:cNvPr id="6" name="Straight Arrow Connector 5">
            <a:extLst>
              <a:ext uri="{FF2B5EF4-FFF2-40B4-BE49-F238E27FC236}">
                <a16:creationId xmlns:a16="http://schemas.microsoft.com/office/drawing/2014/main" id="{1D716094-5F5A-4BAD-AE0B-1430D9524C17}"/>
              </a:ext>
            </a:extLst>
          </p:cNvPr>
          <p:cNvCxnSpPr>
            <a:cxnSpLocks/>
          </p:cNvCxnSpPr>
          <p:nvPr/>
        </p:nvCxnSpPr>
        <p:spPr>
          <a:xfrm flipV="1">
            <a:off x="1702254" y="1204232"/>
            <a:ext cx="763361" cy="92664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CEA33301-5EF3-4F3F-B052-0AEA5BDF41F5}"/>
              </a:ext>
            </a:extLst>
          </p:cNvPr>
          <p:cNvSpPr/>
          <p:nvPr/>
        </p:nvSpPr>
        <p:spPr>
          <a:xfrm>
            <a:off x="1661432" y="2122715"/>
            <a:ext cx="45719" cy="45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F4A2FAF8-50C9-4C73-81F4-A6EAE469B8BC}"/>
              </a:ext>
            </a:extLst>
          </p:cNvPr>
          <p:cNvPicPr>
            <a:picLocks noChangeAspect="1"/>
          </p:cNvPicPr>
          <p:nvPr/>
        </p:nvPicPr>
        <p:blipFill>
          <a:blip r:embed="rId4"/>
          <a:stretch>
            <a:fillRect/>
          </a:stretch>
        </p:blipFill>
        <p:spPr>
          <a:xfrm>
            <a:off x="3828532" y="310243"/>
            <a:ext cx="3129636" cy="2702939"/>
          </a:xfrm>
          <a:prstGeom prst="rect">
            <a:avLst/>
          </a:prstGeom>
        </p:spPr>
      </p:pic>
      <p:pic>
        <p:nvPicPr>
          <p:cNvPr id="13" name="Picture 12">
            <a:extLst>
              <a:ext uri="{FF2B5EF4-FFF2-40B4-BE49-F238E27FC236}">
                <a16:creationId xmlns:a16="http://schemas.microsoft.com/office/drawing/2014/main" id="{7CF9A455-A7D2-439F-9C76-DBD66FE6D880}"/>
              </a:ext>
            </a:extLst>
          </p:cNvPr>
          <p:cNvPicPr>
            <a:picLocks noChangeAspect="1"/>
          </p:cNvPicPr>
          <p:nvPr/>
        </p:nvPicPr>
        <p:blipFill>
          <a:blip r:embed="rId5"/>
          <a:stretch>
            <a:fillRect/>
          </a:stretch>
        </p:blipFill>
        <p:spPr>
          <a:xfrm>
            <a:off x="6104109" y="310243"/>
            <a:ext cx="854059" cy="893989"/>
          </a:xfrm>
          <a:prstGeom prst="rect">
            <a:avLst/>
          </a:prstGeom>
          <a:ln>
            <a:solidFill>
              <a:schemeClr val="accent1"/>
            </a:solidFill>
          </a:ln>
        </p:spPr>
      </p:pic>
      <p:sp>
        <p:nvSpPr>
          <p:cNvPr id="14" name="Rectangle 13">
            <a:extLst>
              <a:ext uri="{FF2B5EF4-FFF2-40B4-BE49-F238E27FC236}">
                <a16:creationId xmlns:a16="http://schemas.microsoft.com/office/drawing/2014/main" id="{0CB5E69B-6A1C-4B19-AA26-9E3122A1C354}"/>
              </a:ext>
            </a:extLst>
          </p:cNvPr>
          <p:cNvSpPr/>
          <p:nvPr/>
        </p:nvSpPr>
        <p:spPr>
          <a:xfrm>
            <a:off x="6523695" y="2324108"/>
            <a:ext cx="45719" cy="45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5" name="Straight Arrow Connector 14">
            <a:extLst>
              <a:ext uri="{FF2B5EF4-FFF2-40B4-BE49-F238E27FC236}">
                <a16:creationId xmlns:a16="http://schemas.microsoft.com/office/drawing/2014/main" id="{C747970F-B0FD-4F42-B9D8-FFC54733CE8A}"/>
              </a:ext>
            </a:extLst>
          </p:cNvPr>
          <p:cNvCxnSpPr>
            <a:cxnSpLocks/>
          </p:cNvCxnSpPr>
          <p:nvPr/>
        </p:nvCxnSpPr>
        <p:spPr>
          <a:xfrm flipH="1" flipV="1">
            <a:off x="6104109" y="1204232"/>
            <a:ext cx="419586" cy="11198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E613CF3A-74AA-4F2B-A08B-277A756C4AF4}"/>
              </a:ext>
            </a:extLst>
          </p:cNvPr>
          <p:cNvPicPr>
            <a:picLocks noChangeAspect="1"/>
          </p:cNvPicPr>
          <p:nvPr/>
        </p:nvPicPr>
        <p:blipFill>
          <a:blip r:embed="rId6"/>
          <a:stretch>
            <a:fillRect/>
          </a:stretch>
        </p:blipFill>
        <p:spPr>
          <a:xfrm>
            <a:off x="7442156" y="310242"/>
            <a:ext cx="3130593" cy="2702839"/>
          </a:xfrm>
          <a:prstGeom prst="rect">
            <a:avLst/>
          </a:prstGeom>
        </p:spPr>
      </p:pic>
      <p:pic>
        <p:nvPicPr>
          <p:cNvPr id="20" name="Picture 19">
            <a:extLst>
              <a:ext uri="{FF2B5EF4-FFF2-40B4-BE49-F238E27FC236}">
                <a16:creationId xmlns:a16="http://schemas.microsoft.com/office/drawing/2014/main" id="{C7AFEA48-99CC-4330-9170-AFEA4CC56A7E}"/>
              </a:ext>
            </a:extLst>
          </p:cNvPr>
          <p:cNvPicPr>
            <a:picLocks noChangeAspect="1"/>
          </p:cNvPicPr>
          <p:nvPr/>
        </p:nvPicPr>
        <p:blipFill>
          <a:blip r:embed="rId7"/>
          <a:stretch>
            <a:fillRect/>
          </a:stretch>
        </p:blipFill>
        <p:spPr>
          <a:xfrm>
            <a:off x="9772125" y="310243"/>
            <a:ext cx="800624" cy="1024054"/>
          </a:xfrm>
          <a:prstGeom prst="rect">
            <a:avLst/>
          </a:prstGeom>
          <a:ln>
            <a:solidFill>
              <a:schemeClr val="accent1"/>
            </a:solidFill>
          </a:ln>
        </p:spPr>
      </p:pic>
      <p:sp>
        <p:nvSpPr>
          <p:cNvPr id="21" name="Rectangle 20">
            <a:extLst>
              <a:ext uri="{FF2B5EF4-FFF2-40B4-BE49-F238E27FC236}">
                <a16:creationId xmlns:a16="http://schemas.microsoft.com/office/drawing/2014/main" id="{6DCF6DED-A2F0-41BC-A5AC-182513D0D803}"/>
              </a:ext>
            </a:extLst>
          </p:cNvPr>
          <p:cNvSpPr/>
          <p:nvPr/>
        </p:nvSpPr>
        <p:spPr>
          <a:xfrm>
            <a:off x="7758792" y="1661661"/>
            <a:ext cx="45719" cy="45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Arrow Connector 21">
            <a:extLst>
              <a:ext uri="{FF2B5EF4-FFF2-40B4-BE49-F238E27FC236}">
                <a16:creationId xmlns:a16="http://schemas.microsoft.com/office/drawing/2014/main" id="{36865336-2DA4-488D-9204-DFFC9D6E5CF3}"/>
              </a:ext>
            </a:extLst>
          </p:cNvPr>
          <p:cNvCxnSpPr>
            <a:cxnSpLocks/>
          </p:cNvCxnSpPr>
          <p:nvPr/>
        </p:nvCxnSpPr>
        <p:spPr>
          <a:xfrm flipV="1">
            <a:off x="7804511" y="1334297"/>
            <a:ext cx="1967614" cy="32736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80C0D81E-9DDB-4606-801C-029D631DC2B2}"/>
              </a:ext>
            </a:extLst>
          </p:cNvPr>
          <p:cNvPicPr>
            <a:picLocks noChangeAspect="1"/>
          </p:cNvPicPr>
          <p:nvPr/>
        </p:nvPicPr>
        <p:blipFill>
          <a:blip r:embed="rId8"/>
          <a:stretch>
            <a:fillRect/>
          </a:stretch>
        </p:blipFill>
        <p:spPr>
          <a:xfrm>
            <a:off x="7451800" y="3396342"/>
            <a:ext cx="3120949" cy="2702839"/>
          </a:xfrm>
          <a:prstGeom prst="rect">
            <a:avLst/>
          </a:prstGeom>
        </p:spPr>
      </p:pic>
      <p:pic>
        <p:nvPicPr>
          <p:cNvPr id="26" name="Picture 25">
            <a:extLst>
              <a:ext uri="{FF2B5EF4-FFF2-40B4-BE49-F238E27FC236}">
                <a16:creationId xmlns:a16="http://schemas.microsoft.com/office/drawing/2014/main" id="{8ABCF0C4-E52B-4EBD-920A-B2177505C36A}"/>
              </a:ext>
            </a:extLst>
          </p:cNvPr>
          <p:cNvPicPr>
            <a:picLocks noChangeAspect="1"/>
          </p:cNvPicPr>
          <p:nvPr/>
        </p:nvPicPr>
        <p:blipFill>
          <a:blip r:embed="rId9"/>
          <a:stretch>
            <a:fillRect/>
          </a:stretch>
        </p:blipFill>
        <p:spPr>
          <a:xfrm>
            <a:off x="9702093" y="3396342"/>
            <a:ext cx="870656" cy="891324"/>
          </a:xfrm>
          <a:prstGeom prst="rect">
            <a:avLst/>
          </a:prstGeom>
          <a:ln>
            <a:solidFill>
              <a:schemeClr val="accent1"/>
            </a:solidFill>
          </a:ln>
        </p:spPr>
      </p:pic>
      <p:sp>
        <p:nvSpPr>
          <p:cNvPr id="27" name="Rectangle 26">
            <a:extLst>
              <a:ext uri="{FF2B5EF4-FFF2-40B4-BE49-F238E27FC236}">
                <a16:creationId xmlns:a16="http://schemas.microsoft.com/office/drawing/2014/main" id="{848A02C9-AF36-4946-81EB-5C780FECD429}"/>
              </a:ext>
            </a:extLst>
          </p:cNvPr>
          <p:cNvSpPr/>
          <p:nvPr/>
        </p:nvSpPr>
        <p:spPr>
          <a:xfrm>
            <a:off x="8682717" y="3665931"/>
            <a:ext cx="45719" cy="1467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8" name="Straight Arrow Connector 27">
            <a:extLst>
              <a:ext uri="{FF2B5EF4-FFF2-40B4-BE49-F238E27FC236}">
                <a16:creationId xmlns:a16="http://schemas.microsoft.com/office/drawing/2014/main" id="{9F9A43F0-2A6C-43BD-B3AF-24875C49AE21}"/>
              </a:ext>
            </a:extLst>
          </p:cNvPr>
          <p:cNvCxnSpPr>
            <a:cxnSpLocks/>
            <a:stCxn id="27" idx="0"/>
          </p:cNvCxnSpPr>
          <p:nvPr/>
        </p:nvCxnSpPr>
        <p:spPr>
          <a:xfrm flipV="1">
            <a:off x="8705577" y="3396342"/>
            <a:ext cx="996516" cy="2695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1" name="Picture 30">
            <a:extLst>
              <a:ext uri="{FF2B5EF4-FFF2-40B4-BE49-F238E27FC236}">
                <a16:creationId xmlns:a16="http://schemas.microsoft.com/office/drawing/2014/main" id="{E10B0048-9E63-4EB6-97FB-0EE6D023F058}"/>
              </a:ext>
            </a:extLst>
          </p:cNvPr>
          <p:cNvPicPr>
            <a:picLocks noChangeAspect="1"/>
          </p:cNvPicPr>
          <p:nvPr/>
        </p:nvPicPr>
        <p:blipFill>
          <a:blip r:embed="rId10"/>
          <a:stretch>
            <a:fillRect/>
          </a:stretch>
        </p:blipFill>
        <p:spPr>
          <a:xfrm>
            <a:off x="232476" y="3396342"/>
            <a:ext cx="3161152" cy="2733626"/>
          </a:xfrm>
          <a:prstGeom prst="rect">
            <a:avLst/>
          </a:prstGeom>
        </p:spPr>
      </p:pic>
      <p:pic>
        <p:nvPicPr>
          <p:cNvPr id="32" name="Picture 31">
            <a:extLst>
              <a:ext uri="{FF2B5EF4-FFF2-40B4-BE49-F238E27FC236}">
                <a16:creationId xmlns:a16="http://schemas.microsoft.com/office/drawing/2014/main" id="{EAD74AB4-6AD6-450C-9F2B-ABBCD97E983D}"/>
              </a:ext>
            </a:extLst>
          </p:cNvPr>
          <p:cNvPicPr>
            <a:picLocks noChangeAspect="1"/>
          </p:cNvPicPr>
          <p:nvPr/>
        </p:nvPicPr>
        <p:blipFill>
          <a:blip r:embed="rId11"/>
          <a:stretch>
            <a:fillRect/>
          </a:stretch>
        </p:blipFill>
        <p:spPr>
          <a:xfrm>
            <a:off x="2524575" y="3396342"/>
            <a:ext cx="856190" cy="905182"/>
          </a:xfrm>
          <a:prstGeom prst="rect">
            <a:avLst/>
          </a:prstGeom>
          <a:ln>
            <a:solidFill>
              <a:schemeClr val="accent1"/>
            </a:solidFill>
          </a:ln>
        </p:spPr>
      </p:pic>
      <p:sp>
        <p:nvSpPr>
          <p:cNvPr id="33" name="Rectangle 32">
            <a:extLst>
              <a:ext uri="{FF2B5EF4-FFF2-40B4-BE49-F238E27FC236}">
                <a16:creationId xmlns:a16="http://schemas.microsoft.com/office/drawing/2014/main" id="{C40A4B5F-BD75-4B5C-8B5C-FE1409F76CB1}"/>
              </a:ext>
            </a:extLst>
          </p:cNvPr>
          <p:cNvSpPr/>
          <p:nvPr/>
        </p:nvSpPr>
        <p:spPr>
          <a:xfrm flipV="1">
            <a:off x="2168361" y="4737345"/>
            <a:ext cx="45719" cy="4571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4" name="Straight Arrow Connector 33">
            <a:extLst>
              <a:ext uri="{FF2B5EF4-FFF2-40B4-BE49-F238E27FC236}">
                <a16:creationId xmlns:a16="http://schemas.microsoft.com/office/drawing/2014/main" id="{45368DB0-4CEF-439F-82B8-44FD87522374}"/>
              </a:ext>
            </a:extLst>
          </p:cNvPr>
          <p:cNvCxnSpPr>
            <a:cxnSpLocks/>
            <a:stCxn id="33" idx="2"/>
          </p:cNvCxnSpPr>
          <p:nvPr/>
        </p:nvCxnSpPr>
        <p:spPr>
          <a:xfrm flipV="1">
            <a:off x="2191221" y="4297102"/>
            <a:ext cx="333354" cy="4402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8" name="Picture 37">
            <a:extLst>
              <a:ext uri="{FF2B5EF4-FFF2-40B4-BE49-F238E27FC236}">
                <a16:creationId xmlns:a16="http://schemas.microsoft.com/office/drawing/2014/main" id="{32CECF23-C103-4956-96B8-4041AF97D4AF}"/>
              </a:ext>
            </a:extLst>
          </p:cNvPr>
          <p:cNvPicPr>
            <a:picLocks noChangeAspect="1"/>
          </p:cNvPicPr>
          <p:nvPr/>
        </p:nvPicPr>
        <p:blipFill rotWithShape="1">
          <a:blip r:embed="rId12"/>
          <a:srcRect l="31452" r="8371" b="36250"/>
          <a:stretch/>
        </p:blipFill>
        <p:spPr>
          <a:xfrm>
            <a:off x="3726982" y="3396342"/>
            <a:ext cx="3398781" cy="2702838"/>
          </a:xfrm>
          <a:prstGeom prst="rect">
            <a:avLst/>
          </a:prstGeom>
        </p:spPr>
      </p:pic>
      <p:sp>
        <p:nvSpPr>
          <p:cNvPr id="39" name="TextBox 38">
            <a:extLst>
              <a:ext uri="{FF2B5EF4-FFF2-40B4-BE49-F238E27FC236}">
                <a16:creationId xmlns:a16="http://schemas.microsoft.com/office/drawing/2014/main" id="{8DEA46EB-783A-411D-9AB1-99E58D94F9A2}"/>
              </a:ext>
            </a:extLst>
          </p:cNvPr>
          <p:cNvSpPr txBox="1"/>
          <p:nvPr/>
        </p:nvSpPr>
        <p:spPr>
          <a:xfrm>
            <a:off x="1454492" y="6612167"/>
            <a:ext cx="10271739" cy="276999"/>
          </a:xfrm>
          <a:prstGeom prst="rect">
            <a:avLst/>
          </a:prstGeom>
          <a:noFill/>
        </p:spPr>
        <p:txBody>
          <a:bodyPr wrap="square" rtlCol="0">
            <a:spAutoFit/>
          </a:bodyPr>
          <a:lstStyle/>
          <a:p>
            <a:r>
              <a:rPr lang="en-US" sz="1200" dirty="0"/>
              <a:t>Examples Images from the five different imaging modalities on SINKER covering size ranges from 20 um to 20 cm, and sinking rates of 1-1000 m/day</a:t>
            </a:r>
          </a:p>
        </p:txBody>
      </p:sp>
      <p:sp>
        <p:nvSpPr>
          <p:cNvPr id="40" name="TextBox 39">
            <a:extLst>
              <a:ext uri="{FF2B5EF4-FFF2-40B4-BE49-F238E27FC236}">
                <a16:creationId xmlns:a16="http://schemas.microsoft.com/office/drawing/2014/main" id="{D03F36F1-275A-45B6-AB6B-F7A111D0453F}"/>
              </a:ext>
            </a:extLst>
          </p:cNvPr>
          <p:cNvSpPr txBox="1"/>
          <p:nvPr/>
        </p:nvSpPr>
        <p:spPr>
          <a:xfrm>
            <a:off x="165350" y="3005525"/>
            <a:ext cx="2421368" cy="276999"/>
          </a:xfrm>
          <a:prstGeom prst="rect">
            <a:avLst/>
          </a:prstGeom>
          <a:noFill/>
        </p:spPr>
        <p:txBody>
          <a:bodyPr wrap="square" rtlCol="0">
            <a:spAutoFit/>
          </a:bodyPr>
          <a:lstStyle/>
          <a:p>
            <a:r>
              <a:rPr lang="en-US" sz="1200" dirty="0"/>
              <a:t>Stack of 10 shadowgraph images (1)</a:t>
            </a:r>
          </a:p>
        </p:txBody>
      </p:sp>
      <p:sp>
        <p:nvSpPr>
          <p:cNvPr id="41" name="TextBox 40">
            <a:extLst>
              <a:ext uri="{FF2B5EF4-FFF2-40B4-BE49-F238E27FC236}">
                <a16:creationId xmlns:a16="http://schemas.microsoft.com/office/drawing/2014/main" id="{81A2A7F5-6160-476C-91C9-50F2A5362671}"/>
              </a:ext>
            </a:extLst>
          </p:cNvPr>
          <p:cNvSpPr txBox="1"/>
          <p:nvPr/>
        </p:nvSpPr>
        <p:spPr>
          <a:xfrm>
            <a:off x="3750921" y="2994564"/>
            <a:ext cx="3181372" cy="276999"/>
          </a:xfrm>
          <a:prstGeom prst="rect">
            <a:avLst/>
          </a:prstGeom>
          <a:noFill/>
        </p:spPr>
        <p:txBody>
          <a:bodyPr wrap="square" rtlCol="0">
            <a:spAutoFit/>
          </a:bodyPr>
          <a:lstStyle/>
          <a:p>
            <a:r>
              <a:rPr lang="en-US" sz="1200" dirty="0"/>
              <a:t>Stack of 10 low-mag darkfield images (2)</a:t>
            </a:r>
          </a:p>
        </p:txBody>
      </p:sp>
      <p:sp>
        <p:nvSpPr>
          <p:cNvPr id="42" name="TextBox 41">
            <a:extLst>
              <a:ext uri="{FF2B5EF4-FFF2-40B4-BE49-F238E27FC236}">
                <a16:creationId xmlns:a16="http://schemas.microsoft.com/office/drawing/2014/main" id="{03A01AD4-7615-4D59-8D76-1940D5E5DD74}"/>
              </a:ext>
            </a:extLst>
          </p:cNvPr>
          <p:cNvSpPr txBox="1"/>
          <p:nvPr/>
        </p:nvSpPr>
        <p:spPr>
          <a:xfrm>
            <a:off x="7408882" y="3008464"/>
            <a:ext cx="3181372" cy="276999"/>
          </a:xfrm>
          <a:prstGeom prst="rect">
            <a:avLst/>
          </a:prstGeom>
          <a:noFill/>
        </p:spPr>
        <p:txBody>
          <a:bodyPr wrap="square" rtlCol="0">
            <a:spAutoFit/>
          </a:bodyPr>
          <a:lstStyle/>
          <a:p>
            <a:r>
              <a:rPr lang="en-US" sz="1200" dirty="0"/>
              <a:t>Stack of 10 high-mag darkfield images (3)</a:t>
            </a:r>
          </a:p>
        </p:txBody>
      </p:sp>
      <p:sp>
        <p:nvSpPr>
          <p:cNvPr id="43" name="TextBox 42">
            <a:extLst>
              <a:ext uri="{FF2B5EF4-FFF2-40B4-BE49-F238E27FC236}">
                <a16:creationId xmlns:a16="http://schemas.microsoft.com/office/drawing/2014/main" id="{ADE4D0C3-67DF-4D90-B2C1-D12E5D290A09}"/>
              </a:ext>
            </a:extLst>
          </p:cNvPr>
          <p:cNvSpPr txBox="1"/>
          <p:nvPr/>
        </p:nvSpPr>
        <p:spPr>
          <a:xfrm>
            <a:off x="165350" y="6129968"/>
            <a:ext cx="2421368" cy="461665"/>
          </a:xfrm>
          <a:prstGeom prst="rect">
            <a:avLst/>
          </a:prstGeom>
          <a:noFill/>
        </p:spPr>
        <p:txBody>
          <a:bodyPr wrap="square" rtlCol="0">
            <a:spAutoFit/>
          </a:bodyPr>
          <a:lstStyle/>
          <a:p>
            <a:r>
              <a:rPr lang="en-US" sz="1200" dirty="0"/>
              <a:t>1 hour accumulation of particles on low-mag sediment camera (4)</a:t>
            </a:r>
          </a:p>
        </p:txBody>
      </p:sp>
      <p:sp>
        <p:nvSpPr>
          <p:cNvPr id="44" name="TextBox 43">
            <a:extLst>
              <a:ext uri="{FF2B5EF4-FFF2-40B4-BE49-F238E27FC236}">
                <a16:creationId xmlns:a16="http://schemas.microsoft.com/office/drawing/2014/main" id="{B310D342-2792-47E9-879E-A7F3BDC726EA}"/>
              </a:ext>
            </a:extLst>
          </p:cNvPr>
          <p:cNvSpPr txBox="1"/>
          <p:nvPr/>
        </p:nvSpPr>
        <p:spPr>
          <a:xfrm>
            <a:off x="8260561" y="6089322"/>
            <a:ext cx="2312188" cy="461665"/>
          </a:xfrm>
          <a:prstGeom prst="rect">
            <a:avLst/>
          </a:prstGeom>
          <a:noFill/>
        </p:spPr>
        <p:txBody>
          <a:bodyPr wrap="square" rtlCol="0">
            <a:spAutoFit/>
          </a:bodyPr>
          <a:lstStyle/>
          <a:p>
            <a:pPr algn="r"/>
            <a:r>
              <a:rPr lang="en-US" sz="1200" dirty="0"/>
              <a:t>1 hour accumulation of particles on high-mag sediment camera (5)</a:t>
            </a:r>
          </a:p>
        </p:txBody>
      </p:sp>
      <p:sp>
        <p:nvSpPr>
          <p:cNvPr id="45" name="TextBox 44">
            <a:extLst>
              <a:ext uri="{FF2B5EF4-FFF2-40B4-BE49-F238E27FC236}">
                <a16:creationId xmlns:a16="http://schemas.microsoft.com/office/drawing/2014/main" id="{DE7204F6-6D89-4675-9464-33F52CD8636E}"/>
              </a:ext>
            </a:extLst>
          </p:cNvPr>
          <p:cNvSpPr txBox="1"/>
          <p:nvPr/>
        </p:nvSpPr>
        <p:spPr>
          <a:xfrm>
            <a:off x="1661432" y="3223435"/>
            <a:ext cx="386554" cy="276999"/>
          </a:xfrm>
          <a:prstGeom prst="rect">
            <a:avLst/>
          </a:prstGeom>
          <a:noFill/>
        </p:spPr>
        <p:txBody>
          <a:bodyPr wrap="square" rtlCol="0">
            <a:spAutoFit/>
          </a:bodyPr>
          <a:lstStyle/>
          <a:p>
            <a:r>
              <a:rPr lang="en-US" sz="1200" dirty="0"/>
              <a:t>(1)</a:t>
            </a:r>
          </a:p>
        </p:txBody>
      </p:sp>
      <p:sp>
        <p:nvSpPr>
          <p:cNvPr id="46" name="TextBox 45">
            <a:extLst>
              <a:ext uri="{FF2B5EF4-FFF2-40B4-BE49-F238E27FC236}">
                <a16:creationId xmlns:a16="http://schemas.microsoft.com/office/drawing/2014/main" id="{6C712045-2C30-4845-BDE3-6476123C98F7}"/>
              </a:ext>
            </a:extLst>
          </p:cNvPr>
          <p:cNvSpPr txBox="1"/>
          <p:nvPr/>
        </p:nvSpPr>
        <p:spPr>
          <a:xfrm>
            <a:off x="4290043" y="4598845"/>
            <a:ext cx="386554" cy="276999"/>
          </a:xfrm>
          <a:prstGeom prst="rect">
            <a:avLst/>
          </a:prstGeom>
          <a:solidFill>
            <a:schemeClr val="bg2"/>
          </a:solidFill>
        </p:spPr>
        <p:txBody>
          <a:bodyPr wrap="square" rtlCol="0">
            <a:spAutoFit/>
          </a:bodyPr>
          <a:lstStyle/>
          <a:p>
            <a:r>
              <a:rPr lang="en-US" sz="1200" dirty="0"/>
              <a:t>(1)</a:t>
            </a:r>
          </a:p>
        </p:txBody>
      </p:sp>
      <p:sp>
        <p:nvSpPr>
          <p:cNvPr id="47" name="TextBox 46">
            <a:extLst>
              <a:ext uri="{FF2B5EF4-FFF2-40B4-BE49-F238E27FC236}">
                <a16:creationId xmlns:a16="http://schemas.microsoft.com/office/drawing/2014/main" id="{18FB2BDD-990C-4E40-9F49-060E96B0081A}"/>
              </a:ext>
            </a:extLst>
          </p:cNvPr>
          <p:cNvSpPr txBox="1"/>
          <p:nvPr/>
        </p:nvSpPr>
        <p:spPr>
          <a:xfrm>
            <a:off x="4290043" y="4324461"/>
            <a:ext cx="386554" cy="276999"/>
          </a:xfrm>
          <a:prstGeom prst="rect">
            <a:avLst/>
          </a:prstGeom>
          <a:solidFill>
            <a:schemeClr val="bg2"/>
          </a:solidFill>
        </p:spPr>
        <p:txBody>
          <a:bodyPr wrap="square" rtlCol="0">
            <a:spAutoFit/>
          </a:bodyPr>
          <a:lstStyle/>
          <a:p>
            <a:r>
              <a:rPr lang="en-US" sz="1200" dirty="0"/>
              <a:t>(2)</a:t>
            </a:r>
          </a:p>
        </p:txBody>
      </p:sp>
      <p:sp>
        <p:nvSpPr>
          <p:cNvPr id="48" name="TextBox 47">
            <a:extLst>
              <a:ext uri="{FF2B5EF4-FFF2-40B4-BE49-F238E27FC236}">
                <a16:creationId xmlns:a16="http://schemas.microsoft.com/office/drawing/2014/main" id="{A2D370FE-BC79-41F8-A5BE-A612C4336207}"/>
              </a:ext>
            </a:extLst>
          </p:cNvPr>
          <p:cNvSpPr txBox="1"/>
          <p:nvPr/>
        </p:nvSpPr>
        <p:spPr>
          <a:xfrm>
            <a:off x="6203808" y="4242782"/>
            <a:ext cx="386554" cy="276999"/>
          </a:xfrm>
          <a:prstGeom prst="rect">
            <a:avLst/>
          </a:prstGeom>
          <a:solidFill>
            <a:schemeClr val="bg2"/>
          </a:solidFill>
        </p:spPr>
        <p:txBody>
          <a:bodyPr wrap="square" rtlCol="0">
            <a:spAutoFit/>
          </a:bodyPr>
          <a:lstStyle/>
          <a:p>
            <a:r>
              <a:rPr lang="en-US" sz="1200" dirty="0"/>
              <a:t>(3)</a:t>
            </a:r>
          </a:p>
        </p:txBody>
      </p:sp>
      <p:sp>
        <p:nvSpPr>
          <p:cNvPr id="49" name="TextBox 48">
            <a:extLst>
              <a:ext uri="{FF2B5EF4-FFF2-40B4-BE49-F238E27FC236}">
                <a16:creationId xmlns:a16="http://schemas.microsoft.com/office/drawing/2014/main" id="{9F743B3D-90D6-4313-9D12-71E23F21C406}"/>
              </a:ext>
            </a:extLst>
          </p:cNvPr>
          <p:cNvSpPr txBox="1"/>
          <p:nvPr/>
        </p:nvSpPr>
        <p:spPr>
          <a:xfrm>
            <a:off x="5160724" y="5070970"/>
            <a:ext cx="531295" cy="276999"/>
          </a:xfrm>
          <a:prstGeom prst="rect">
            <a:avLst/>
          </a:prstGeom>
          <a:solidFill>
            <a:schemeClr val="bg2"/>
          </a:solidFill>
        </p:spPr>
        <p:txBody>
          <a:bodyPr wrap="square" rtlCol="0">
            <a:spAutoFit/>
          </a:bodyPr>
          <a:lstStyle/>
          <a:p>
            <a:r>
              <a:rPr lang="en-US" sz="1200" dirty="0"/>
              <a:t>(4, 5)</a:t>
            </a:r>
          </a:p>
        </p:txBody>
      </p:sp>
    </p:spTree>
    <p:extLst>
      <p:ext uri="{BB962C8B-B14F-4D97-AF65-F5344CB8AC3E}">
        <p14:creationId xmlns:p14="http://schemas.microsoft.com/office/powerpoint/2010/main" val="254419701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4361</TotalTime>
  <Words>449</Words>
  <Application>Microsoft Office PowerPoint</Application>
  <PresentationFormat>Widescreen</PresentationFormat>
  <Paragraphs>31</Paragraphs>
  <Slides>4</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游ゴシック</vt:lpstr>
      <vt:lpstr>Arial</vt:lpstr>
      <vt:lpstr>Calibri</vt:lpstr>
      <vt:lpstr>Calibri Light</vt:lpstr>
      <vt:lpstr>Times New Roman</vt:lpstr>
      <vt:lpstr>Office Theme</vt:lpstr>
      <vt:lpstr>PowerPoint Presentation</vt:lpstr>
      <vt:lpstr>902306 – SINKing Ecology Robot (SINKER)</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name of project here (e.g. – 901023 Continental Margins)</dc:title>
  <dc:creator>Mandy Allen</dc:creator>
  <cp:lastModifiedBy>Paul Roberts</cp:lastModifiedBy>
  <cp:revision>31</cp:revision>
  <dcterms:created xsi:type="dcterms:W3CDTF">2019-10-09T22:33:11Z</dcterms:created>
  <dcterms:modified xsi:type="dcterms:W3CDTF">2024-10-17T17:25:23Z</dcterms:modified>
</cp:coreProperties>
</file>