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603" r:id="rId2"/>
    <p:sldId id="594" r:id="rId3"/>
    <p:sldId id="604" r:id="rId4"/>
    <p:sldId id="599" r:id="rId5"/>
    <p:sldId id="257" r:id="rId6"/>
    <p:sldId id="598" r:id="rId7"/>
    <p:sldId id="595" r:id="rId8"/>
    <p:sldId id="605" r:id="rId9"/>
    <p:sldId id="602" r:id="rId10"/>
    <p:sldId id="601" r:id="rId11"/>
    <p:sldId id="260" r:id="rId12"/>
    <p:sldId id="258" r:id="rId13"/>
    <p:sldId id="597" r:id="rId14"/>
    <p:sldId id="59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BF5"/>
    <a:srgbClr val="CF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0"/>
    <p:restoredTop sz="94807"/>
  </p:normalViewPr>
  <p:slideViewPr>
    <p:cSldViewPr snapToGrid="0" snapToObjects="1">
      <p:cViewPr varScale="1">
        <p:scale>
          <a:sx n="108" d="100"/>
          <a:sy n="108" d="100"/>
        </p:scale>
        <p:origin x="1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1EE6C-605C-EB4B-BD0A-5F73320FC323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7DFAC-AC75-1840-9865-FF877B6C7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92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86622-B0C8-8E42-B2BD-B06C0283FB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49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A8DEB-9D83-00E2-5AED-30904ECD1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CD1546-A53C-73F8-D781-9933F7D39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B665B-9151-7DA0-94A2-ABABE7736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A6C9-7909-8141-97A6-27A06BC55186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573F3-2A74-DBA6-6595-73286FB57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A359F-FAFC-5333-E437-E5C3B6FD4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71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6E6A1-0865-8A06-2548-E9F0B8687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8ABDCC-15E3-0126-B63B-9434F3D8B2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76721-67E8-03BF-C65E-019E43F33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A6C9-7909-8141-97A6-27A06BC55186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1C606-C041-2392-9216-AEFE22081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1274F-B7FE-CC6A-DE74-FAA0D0115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0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0B3ECC-FE7E-A414-6485-B0FB665466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F9E4A1-40E8-C3D4-F16E-BE035266E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C4C78-22C1-F7BA-7A6B-4E61766BF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A6C9-7909-8141-97A6-27A06BC55186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6385B-2057-2F53-7D0A-5F1EC03E2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01119-E3B2-EF4C-CFB5-A79E1CBCD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94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0545B-6157-D666-9828-118248F4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44CE1-4F1E-8FF6-13EE-488934F25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8478F-5DFA-3A48-C82F-740CB988D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A6C9-7909-8141-97A6-27A06BC55186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BEE15-B98E-0128-F223-F41DD6349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90485-DE19-766A-4898-97A53C83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59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63206-E8EA-C1C3-6DE1-6F08D0DA5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62BD45-EDFF-6E99-ABDE-5BA7644F4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1484B-510E-E09D-6C06-FA477471B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A6C9-7909-8141-97A6-27A06BC55186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4455B-5765-1B9D-E49D-AD56C5016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22C36-8F2A-7D9F-AA5E-4BCE290B7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15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C9B83-BFC0-93C0-B68A-20F7E2596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DBFE5-EFF1-4877-D839-E9FA1FE02A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181B94-A1EF-8813-5F46-CF46307F2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FD109B-1F98-AD98-C318-C9697F2B4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A6C9-7909-8141-97A6-27A06BC55186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629A14-729D-7190-B043-D6F29C24E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44509-10C0-13C3-7D06-8A2F8D14B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7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87776-A322-0CD2-98B4-596D14E31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A332F6-DD79-3AC4-BCA8-0F3112A7D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C0EFC4-3AC3-206B-523A-BA73B47F2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621056-FE09-A4CD-1DF3-1125511075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33F278-6B7A-E2D2-63C3-FAA0F2E888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A13822-DAEF-99C1-69AA-69A1C9585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A6C9-7909-8141-97A6-27A06BC55186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994F85-759A-886F-C5D1-114273AEF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E3217-A95E-EB47-BD33-C8F2524DA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65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FAC8E-427F-A856-066B-BB54D59B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0D71EB-AB6C-4F2F-36A8-B78F8AE6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A6C9-7909-8141-97A6-27A06BC55186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5E93EC-1C0F-2BFA-0601-589BBD98B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897479-9285-2F29-B88C-DE02160E4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36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0E4A22-DE31-0BE3-C1B0-7A54E6D2C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A6C9-7909-8141-97A6-27A06BC55186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C11312-F486-4EE9-74B5-755253D9A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9686F-ACCF-173D-15AE-D88770F36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05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090B3-AA76-1A19-BFE3-2E808EF91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45D2B-4EED-D3D1-FE61-25D7D1CCA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52B77E-C5FC-6B21-7831-E583834E5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48A8E6-1C51-F391-B346-9429E4890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A6C9-7909-8141-97A6-27A06BC55186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F861A-3BD0-14EF-4678-15A6BA63B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184746-E1A0-CD76-E633-A58903FF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397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E3552-7622-23C4-D2FA-CDE192123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6F277B-56B2-B2A5-A09C-C0E21C30CE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D66967-0AF9-213B-A180-623A499859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B106A8-D4A1-E072-622A-3DD2CF67B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FA6C9-7909-8141-97A6-27A06BC55186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1120E2-2D1A-F3B7-7871-27F934326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88DC36-FBEF-01B9-0194-72850EAF3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311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11AE99-7784-125E-659B-6803C560A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514F0-C90F-9D94-BDD0-E46FF483D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198F3-C532-CC59-33FF-B5EBAED295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FA6C9-7909-8141-97A6-27A06BC55186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C610E-1965-663F-AAEE-D0F0C948C1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D0F77-C344-824D-D48E-B64D8030B0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42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6A90B0-079B-1EF1-6C1C-F568439D5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626" y="1295718"/>
            <a:ext cx="8558374" cy="55622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58D402-9DB9-F2C6-3085-B3D2E0939521}"/>
              </a:ext>
            </a:extLst>
          </p:cNvPr>
          <p:cNvSpPr txBox="1"/>
          <p:nvPr/>
        </p:nvSpPr>
        <p:spPr>
          <a:xfrm>
            <a:off x="428182" y="273613"/>
            <a:ext cx="11556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SINKER: a moored instrument for measuring sinking particles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2E2086-EE77-4945-A456-D26D1AF32B21}"/>
              </a:ext>
            </a:extLst>
          </p:cNvPr>
          <p:cNvSpPr txBox="1"/>
          <p:nvPr/>
        </p:nvSpPr>
        <p:spPr>
          <a:xfrm>
            <a:off x="155983" y="1797784"/>
            <a:ext cx="334610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Mission:</a:t>
            </a:r>
          </a:p>
          <a:p>
            <a:r>
              <a:rPr lang="en-US" sz="2000" dirty="0"/>
              <a:t>Remotely observe the </a:t>
            </a:r>
          </a:p>
          <a:p>
            <a:r>
              <a:rPr lang="en-US" sz="2000" dirty="0"/>
              <a:t>ecological mechanism of </a:t>
            </a:r>
          </a:p>
          <a:p>
            <a:r>
              <a:rPr lang="en-US" sz="2000" dirty="0"/>
              <a:t>carbon export, sustained over </a:t>
            </a:r>
          </a:p>
          <a:p>
            <a:r>
              <a:rPr lang="en-US" sz="2000" dirty="0"/>
              <a:t>hours and across seasons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36867C-40AF-A1D0-0BC6-616D1030D60B}"/>
              </a:ext>
            </a:extLst>
          </p:cNvPr>
          <p:cNvSpPr txBox="1"/>
          <p:nvPr/>
        </p:nvSpPr>
        <p:spPr>
          <a:xfrm>
            <a:off x="428182" y="4306840"/>
            <a:ext cx="188968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Team:</a:t>
            </a:r>
          </a:p>
          <a:p>
            <a:r>
              <a:rPr lang="en-US" dirty="0"/>
              <a:t>Colleen Durkin</a:t>
            </a:r>
          </a:p>
          <a:p>
            <a:r>
              <a:rPr lang="en-US" dirty="0"/>
              <a:t>Paul Roberts</a:t>
            </a:r>
          </a:p>
          <a:p>
            <a:r>
              <a:rPr lang="en-US" dirty="0"/>
              <a:t>François </a:t>
            </a:r>
            <a:r>
              <a:rPr lang="en-US" dirty="0" err="1"/>
              <a:t>Cazanave</a:t>
            </a:r>
            <a:endParaRPr lang="en-US" dirty="0"/>
          </a:p>
          <a:p>
            <a:r>
              <a:rPr lang="en-US" dirty="0"/>
              <a:t>Alana Sherman</a:t>
            </a:r>
          </a:p>
          <a:p>
            <a:r>
              <a:rPr lang="en-US" dirty="0"/>
              <a:t>Paul McGill</a:t>
            </a:r>
          </a:p>
          <a:p>
            <a:r>
              <a:rPr lang="en-US" dirty="0"/>
              <a:t>Francisco Chavez</a:t>
            </a:r>
          </a:p>
        </p:txBody>
      </p:sp>
    </p:spTree>
    <p:extLst>
      <p:ext uri="{BB962C8B-B14F-4D97-AF65-F5344CB8AC3E}">
        <p14:creationId xmlns:p14="http://schemas.microsoft.com/office/powerpoint/2010/main" val="2394813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2480B4-538D-442B-7D4E-5827FBE86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800" y="1727200"/>
            <a:ext cx="82804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0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54C4CF-906C-89FE-CDD0-0719123F7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397181"/>
            <a:ext cx="8580796" cy="48294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BB76E9-4319-2CE0-2D9C-D63CE5585E7F}"/>
              </a:ext>
            </a:extLst>
          </p:cNvPr>
          <p:cNvSpPr txBox="1"/>
          <p:nvPr/>
        </p:nvSpPr>
        <p:spPr>
          <a:xfrm>
            <a:off x="766396" y="178178"/>
            <a:ext cx="45093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Proposed Concept </a:t>
            </a:r>
          </a:p>
          <a:p>
            <a:r>
              <a:rPr lang="en-US" sz="2400" dirty="0"/>
              <a:t>SINKER: the </a:t>
            </a:r>
            <a:r>
              <a:rPr lang="en-US" sz="2400" dirty="0" err="1"/>
              <a:t>SINKing</a:t>
            </a:r>
            <a:r>
              <a:rPr lang="en-US" sz="2400" dirty="0"/>
              <a:t> Ecology Robot</a:t>
            </a:r>
          </a:p>
        </p:txBody>
      </p:sp>
    </p:spTree>
    <p:extLst>
      <p:ext uri="{BB962C8B-B14F-4D97-AF65-F5344CB8AC3E}">
        <p14:creationId xmlns:p14="http://schemas.microsoft.com/office/powerpoint/2010/main" val="2607741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A15150-8604-5AEC-7325-4C742EEDC8D4}"/>
              </a:ext>
            </a:extLst>
          </p:cNvPr>
          <p:cNvSpPr txBox="1"/>
          <p:nvPr/>
        </p:nvSpPr>
        <p:spPr>
          <a:xfrm>
            <a:off x="476996" y="225457"/>
            <a:ext cx="6785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SINKER imaging system will identify a wide size range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40721-137D-5AFE-2AF7-19706805B13E}"/>
              </a:ext>
            </a:extLst>
          </p:cNvPr>
          <p:cNvSpPr/>
          <p:nvPr/>
        </p:nvSpPr>
        <p:spPr>
          <a:xfrm>
            <a:off x="4212727" y="4040390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740E3E-45E8-7FA3-9948-9505600F6E48}"/>
              </a:ext>
            </a:extLst>
          </p:cNvPr>
          <p:cNvCxnSpPr>
            <a:cxnSpLocks/>
          </p:cNvCxnSpPr>
          <p:nvPr/>
        </p:nvCxnSpPr>
        <p:spPr>
          <a:xfrm>
            <a:off x="4224467" y="4457019"/>
            <a:ext cx="0" cy="3459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5246346-8C2B-CA93-2C0D-63EBBFD1E43F}"/>
              </a:ext>
            </a:extLst>
          </p:cNvPr>
          <p:cNvSpPr/>
          <p:nvPr/>
        </p:nvSpPr>
        <p:spPr>
          <a:xfrm>
            <a:off x="5217740" y="4032768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232A29-368C-A82B-A7BD-DAA5706C86F1}"/>
              </a:ext>
            </a:extLst>
          </p:cNvPr>
          <p:cNvSpPr/>
          <p:nvPr/>
        </p:nvSpPr>
        <p:spPr>
          <a:xfrm>
            <a:off x="6223055" y="4032768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910D91D-4990-6C2C-D0B2-CA74384AA1F5}"/>
              </a:ext>
            </a:extLst>
          </p:cNvPr>
          <p:cNvCxnSpPr>
            <a:cxnSpLocks/>
          </p:cNvCxnSpPr>
          <p:nvPr/>
        </p:nvCxnSpPr>
        <p:spPr>
          <a:xfrm>
            <a:off x="6235413" y="4465255"/>
            <a:ext cx="0" cy="3459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5F063259-A91D-7985-248D-D2D02142EBC6}"/>
              </a:ext>
            </a:extLst>
          </p:cNvPr>
          <p:cNvSpPr/>
          <p:nvPr/>
        </p:nvSpPr>
        <p:spPr>
          <a:xfrm>
            <a:off x="7216016" y="4032768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F5E482-9902-6CD3-88B3-FA3F87284FA6}"/>
              </a:ext>
            </a:extLst>
          </p:cNvPr>
          <p:cNvSpPr/>
          <p:nvPr/>
        </p:nvSpPr>
        <p:spPr>
          <a:xfrm>
            <a:off x="8221386" y="4032461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807B477-F49B-9890-62E8-6A193EE63E65}"/>
              </a:ext>
            </a:extLst>
          </p:cNvPr>
          <p:cNvCxnSpPr>
            <a:cxnSpLocks/>
          </p:cNvCxnSpPr>
          <p:nvPr/>
        </p:nvCxnSpPr>
        <p:spPr>
          <a:xfrm>
            <a:off x="8233744" y="4473495"/>
            <a:ext cx="0" cy="3459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E8A1802A-8318-D88B-586E-0070F25A417D}"/>
              </a:ext>
            </a:extLst>
          </p:cNvPr>
          <p:cNvSpPr/>
          <p:nvPr/>
        </p:nvSpPr>
        <p:spPr>
          <a:xfrm>
            <a:off x="9228712" y="4032461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E8982F9-CE00-5694-79C6-CC07327B394D}"/>
              </a:ext>
            </a:extLst>
          </p:cNvPr>
          <p:cNvCxnSpPr>
            <a:cxnSpLocks/>
          </p:cNvCxnSpPr>
          <p:nvPr/>
        </p:nvCxnSpPr>
        <p:spPr>
          <a:xfrm>
            <a:off x="10205714" y="4452898"/>
            <a:ext cx="0" cy="3459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F204400-18F0-8A9B-F7AB-677E109E0C80}"/>
              </a:ext>
            </a:extLst>
          </p:cNvPr>
          <p:cNvSpPr/>
          <p:nvPr/>
        </p:nvSpPr>
        <p:spPr>
          <a:xfrm>
            <a:off x="4213655" y="3666187"/>
            <a:ext cx="4497858" cy="988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45DE7A-6145-E415-022D-1657EFBF2831}"/>
              </a:ext>
            </a:extLst>
          </p:cNvPr>
          <p:cNvSpPr txBox="1"/>
          <p:nvPr/>
        </p:nvSpPr>
        <p:spPr>
          <a:xfrm>
            <a:off x="389524" y="3525455"/>
            <a:ext cx="3811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microscopy of sediment trap gel layers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D873A9-EB47-A54C-199F-5166F85368D4}"/>
              </a:ext>
            </a:extLst>
          </p:cNvPr>
          <p:cNvSpPr txBox="1"/>
          <p:nvPr/>
        </p:nvSpPr>
        <p:spPr>
          <a:xfrm>
            <a:off x="3822361" y="4866163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µm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B0CA4D-20AD-72E5-0E5A-598471BDC699}"/>
              </a:ext>
            </a:extLst>
          </p:cNvPr>
          <p:cNvSpPr txBox="1"/>
          <p:nvPr/>
        </p:nvSpPr>
        <p:spPr>
          <a:xfrm>
            <a:off x="5761519" y="4910099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 µm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02E018-63EA-EB00-4B29-0A50B9DA8A04}"/>
              </a:ext>
            </a:extLst>
          </p:cNvPr>
          <p:cNvSpPr txBox="1"/>
          <p:nvPr/>
        </p:nvSpPr>
        <p:spPr>
          <a:xfrm>
            <a:off x="7707267" y="4918339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1000 µm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061535-F7E8-24D4-DA6F-F94B53A378B0}"/>
              </a:ext>
            </a:extLst>
          </p:cNvPr>
          <p:cNvSpPr txBox="1"/>
          <p:nvPr/>
        </p:nvSpPr>
        <p:spPr>
          <a:xfrm>
            <a:off x="9713116" y="4918339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10,000 µm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B1EB074-8AA4-CCA4-C107-EEC16B9BB5C4}"/>
              </a:ext>
            </a:extLst>
          </p:cNvPr>
          <p:cNvSpPr txBox="1"/>
          <p:nvPr/>
        </p:nvSpPr>
        <p:spPr>
          <a:xfrm>
            <a:off x="2768783" y="3162992"/>
            <a:ext cx="2844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Planktivore</a:t>
            </a:r>
            <a:r>
              <a:rPr lang="en-US" dirty="0"/>
              <a:t> High Mag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C2BEA25-906D-90C4-176B-3BAD14D4C096}"/>
              </a:ext>
            </a:extLst>
          </p:cNvPr>
          <p:cNvSpPr txBox="1"/>
          <p:nvPr/>
        </p:nvSpPr>
        <p:spPr>
          <a:xfrm>
            <a:off x="6206196" y="2601047"/>
            <a:ext cx="1059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ISIIS-DPI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A932ED9-64B1-7F7C-0E5E-4AEB80615240}"/>
              </a:ext>
            </a:extLst>
          </p:cNvPr>
          <p:cNvSpPr txBox="1"/>
          <p:nvPr/>
        </p:nvSpPr>
        <p:spPr>
          <a:xfrm>
            <a:off x="9083922" y="3505485"/>
            <a:ext cx="2299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Past work as reference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73E51B9-C6CD-BEDB-216B-74DB0F295463}"/>
              </a:ext>
            </a:extLst>
          </p:cNvPr>
          <p:cNvSpPr/>
          <p:nvPr/>
        </p:nvSpPr>
        <p:spPr>
          <a:xfrm>
            <a:off x="5217739" y="3339914"/>
            <a:ext cx="2005897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C064E8A-E3B8-EB4B-B380-D6E643981A57}"/>
              </a:ext>
            </a:extLst>
          </p:cNvPr>
          <p:cNvSpPr/>
          <p:nvPr/>
        </p:nvSpPr>
        <p:spPr>
          <a:xfrm>
            <a:off x="6729940" y="3049803"/>
            <a:ext cx="215498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C5286D6-34CB-6B74-C612-EEB936BFD2F2}"/>
              </a:ext>
            </a:extLst>
          </p:cNvPr>
          <p:cNvSpPr/>
          <p:nvPr/>
        </p:nvSpPr>
        <p:spPr>
          <a:xfrm>
            <a:off x="7545858" y="2763778"/>
            <a:ext cx="2687865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4D8BD82-EB50-12CB-B9A8-8BFF978250A5}"/>
              </a:ext>
            </a:extLst>
          </p:cNvPr>
          <p:cNvSpPr txBox="1"/>
          <p:nvPr/>
        </p:nvSpPr>
        <p:spPr>
          <a:xfrm>
            <a:off x="4141833" y="2862220"/>
            <a:ext cx="2154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Planktivore</a:t>
            </a:r>
            <a:r>
              <a:rPr lang="en-US" dirty="0"/>
              <a:t> Low Mag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9DD2AF-5DE2-4F1B-E4BA-496A5FA617D1}"/>
              </a:ext>
            </a:extLst>
          </p:cNvPr>
          <p:cNvSpPr txBox="1"/>
          <p:nvPr/>
        </p:nvSpPr>
        <p:spPr>
          <a:xfrm>
            <a:off x="1515762" y="1606378"/>
            <a:ext cx="2637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Cameras for sinking speed</a:t>
            </a:r>
          </a:p>
        </p:txBody>
      </p:sp>
    </p:spTree>
    <p:extLst>
      <p:ext uri="{BB962C8B-B14F-4D97-AF65-F5344CB8AC3E}">
        <p14:creationId xmlns:p14="http://schemas.microsoft.com/office/powerpoint/2010/main" val="3969186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A15150-8604-5AEC-7325-4C742EEDC8D4}"/>
              </a:ext>
            </a:extLst>
          </p:cNvPr>
          <p:cNvSpPr txBox="1"/>
          <p:nvPr/>
        </p:nvSpPr>
        <p:spPr>
          <a:xfrm>
            <a:off x="476996" y="225457"/>
            <a:ext cx="6785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SINKER imaging system will identify a wide size range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40721-137D-5AFE-2AF7-19706805B13E}"/>
              </a:ext>
            </a:extLst>
          </p:cNvPr>
          <p:cNvSpPr/>
          <p:nvPr/>
        </p:nvSpPr>
        <p:spPr>
          <a:xfrm>
            <a:off x="4212727" y="4040390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740E3E-45E8-7FA3-9948-9505600F6E48}"/>
              </a:ext>
            </a:extLst>
          </p:cNvPr>
          <p:cNvCxnSpPr>
            <a:cxnSpLocks/>
          </p:cNvCxnSpPr>
          <p:nvPr/>
        </p:nvCxnSpPr>
        <p:spPr>
          <a:xfrm>
            <a:off x="4224467" y="4457019"/>
            <a:ext cx="0" cy="3459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5246346-8C2B-CA93-2C0D-63EBBFD1E43F}"/>
              </a:ext>
            </a:extLst>
          </p:cNvPr>
          <p:cNvSpPr/>
          <p:nvPr/>
        </p:nvSpPr>
        <p:spPr>
          <a:xfrm>
            <a:off x="5217740" y="4032768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232A29-368C-A82B-A7BD-DAA5706C86F1}"/>
              </a:ext>
            </a:extLst>
          </p:cNvPr>
          <p:cNvSpPr/>
          <p:nvPr/>
        </p:nvSpPr>
        <p:spPr>
          <a:xfrm>
            <a:off x="6223055" y="4032768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910D91D-4990-6C2C-D0B2-CA74384AA1F5}"/>
              </a:ext>
            </a:extLst>
          </p:cNvPr>
          <p:cNvCxnSpPr>
            <a:cxnSpLocks/>
          </p:cNvCxnSpPr>
          <p:nvPr/>
        </p:nvCxnSpPr>
        <p:spPr>
          <a:xfrm>
            <a:off x="6235413" y="4465255"/>
            <a:ext cx="0" cy="3459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5F063259-A91D-7985-248D-D2D02142EBC6}"/>
              </a:ext>
            </a:extLst>
          </p:cNvPr>
          <p:cNvSpPr/>
          <p:nvPr/>
        </p:nvSpPr>
        <p:spPr>
          <a:xfrm>
            <a:off x="7216016" y="4032768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F5E482-9902-6CD3-88B3-FA3F87284FA6}"/>
              </a:ext>
            </a:extLst>
          </p:cNvPr>
          <p:cNvSpPr/>
          <p:nvPr/>
        </p:nvSpPr>
        <p:spPr>
          <a:xfrm>
            <a:off x="8221386" y="4032461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807B477-F49B-9890-62E8-6A193EE63E65}"/>
              </a:ext>
            </a:extLst>
          </p:cNvPr>
          <p:cNvCxnSpPr>
            <a:cxnSpLocks/>
          </p:cNvCxnSpPr>
          <p:nvPr/>
        </p:nvCxnSpPr>
        <p:spPr>
          <a:xfrm>
            <a:off x="8233744" y="4473495"/>
            <a:ext cx="0" cy="3459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E8A1802A-8318-D88B-586E-0070F25A417D}"/>
              </a:ext>
            </a:extLst>
          </p:cNvPr>
          <p:cNvSpPr/>
          <p:nvPr/>
        </p:nvSpPr>
        <p:spPr>
          <a:xfrm>
            <a:off x="9228712" y="4032461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E8982F9-CE00-5694-79C6-CC07327B394D}"/>
              </a:ext>
            </a:extLst>
          </p:cNvPr>
          <p:cNvCxnSpPr>
            <a:cxnSpLocks/>
          </p:cNvCxnSpPr>
          <p:nvPr/>
        </p:nvCxnSpPr>
        <p:spPr>
          <a:xfrm>
            <a:off x="10205714" y="4452898"/>
            <a:ext cx="0" cy="3459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F204400-18F0-8A9B-F7AB-677E109E0C80}"/>
              </a:ext>
            </a:extLst>
          </p:cNvPr>
          <p:cNvSpPr/>
          <p:nvPr/>
        </p:nvSpPr>
        <p:spPr>
          <a:xfrm>
            <a:off x="4213655" y="3666187"/>
            <a:ext cx="4497858" cy="988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45DE7A-6145-E415-022D-1657EFBF2831}"/>
              </a:ext>
            </a:extLst>
          </p:cNvPr>
          <p:cNvSpPr txBox="1"/>
          <p:nvPr/>
        </p:nvSpPr>
        <p:spPr>
          <a:xfrm>
            <a:off x="389524" y="3525455"/>
            <a:ext cx="3811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microscopy of sediment trap gel layers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D873A9-EB47-A54C-199F-5166F85368D4}"/>
              </a:ext>
            </a:extLst>
          </p:cNvPr>
          <p:cNvSpPr txBox="1"/>
          <p:nvPr/>
        </p:nvSpPr>
        <p:spPr>
          <a:xfrm>
            <a:off x="3822361" y="4866163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µm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B0CA4D-20AD-72E5-0E5A-598471BDC699}"/>
              </a:ext>
            </a:extLst>
          </p:cNvPr>
          <p:cNvSpPr txBox="1"/>
          <p:nvPr/>
        </p:nvSpPr>
        <p:spPr>
          <a:xfrm>
            <a:off x="5761519" y="4910099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 µm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02E018-63EA-EB00-4B29-0A50B9DA8A04}"/>
              </a:ext>
            </a:extLst>
          </p:cNvPr>
          <p:cNvSpPr txBox="1"/>
          <p:nvPr/>
        </p:nvSpPr>
        <p:spPr>
          <a:xfrm>
            <a:off x="7707267" y="4918339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1000 µm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061535-F7E8-24D4-DA6F-F94B53A378B0}"/>
              </a:ext>
            </a:extLst>
          </p:cNvPr>
          <p:cNvSpPr txBox="1"/>
          <p:nvPr/>
        </p:nvSpPr>
        <p:spPr>
          <a:xfrm>
            <a:off x="9713116" y="4918339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10,000 µm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A932ED9-64B1-7F7C-0E5E-4AEB80615240}"/>
              </a:ext>
            </a:extLst>
          </p:cNvPr>
          <p:cNvSpPr txBox="1"/>
          <p:nvPr/>
        </p:nvSpPr>
        <p:spPr>
          <a:xfrm>
            <a:off x="9083922" y="3505485"/>
            <a:ext cx="2299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Past work as reference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313F56-A70F-C90D-3797-0D4F294556CB}"/>
              </a:ext>
            </a:extLst>
          </p:cNvPr>
          <p:cNvSpPr txBox="1"/>
          <p:nvPr/>
        </p:nvSpPr>
        <p:spPr>
          <a:xfrm>
            <a:off x="2656708" y="2932000"/>
            <a:ext cx="306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Upward-facing camera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CC08802-2BF4-56C8-FDC2-51DE26E4A4C3}"/>
              </a:ext>
            </a:extLst>
          </p:cNvPr>
          <p:cNvSpPr/>
          <p:nvPr/>
        </p:nvSpPr>
        <p:spPr>
          <a:xfrm>
            <a:off x="4892842" y="3099438"/>
            <a:ext cx="2545925" cy="813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FBC9A65-9C34-2B22-8EE4-10059A3ADA12}"/>
              </a:ext>
            </a:extLst>
          </p:cNvPr>
          <p:cNvSpPr/>
          <p:nvPr/>
        </p:nvSpPr>
        <p:spPr>
          <a:xfrm>
            <a:off x="7438767" y="2923112"/>
            <a:ext cx="2965621" cy="689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0EB2D4A-1E06-F242-9F10-6D5FCC99438E}"/>
              </a:ext>
            </a:extLst>
          </p:cNvPr>
          <p:cNvSpPr txBox="1"/>
          <p:nvPr/>
        </p:nvSpPr>
        <p:spPr>
          <a:xfrm>
            <a:off x="2668131" y="2672329"/>
            <a:ext cx="306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Upward-facing camera</a:t>
            </a:r>
          </a:p>
        </p:txBody>
      </p:sp>
    </p:spTree>
    <p:extLst>
      <p:ext uri="{BB962C8B-B14F-4D97-AF65-F5344CB8AC3E}">
        <p14:creationId xmlns:p14="http://schemas.microsoft.com/office/powerpoint/2010/main" val="468318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A15150-8604-5AEC-7325-4C742EEDC8D4}"/>
              </a:ext>
            </a:extLst>
          </p:cNvPr>
          <p:cNvSpPr txBox="1"/>
          <p:nvPr/>
        </p:nvSpPr>
        <p:spPr>
          <a:xfrm>
            <a:off x="476996" y="225457"/>
            <a:ext cx="9826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SINKER imaging system will resolve flux and sinking speed of a large size range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40721-137D-5AFE-2AF7-19706805B13E}"/>
              </a:ext>
            </a:extLst>
          </p:cNvPr>
          <p:cNvSpPr/>
          <p:nvPr/>
        </p:nvSpPr>
        <p:spPr>
          <a:xfrm>
            <a:off x="4212727" y="4040390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740E3E-45E8-7FA3-9948-9505600F6E48}"/>
              </a:ext>
            </a:extLst>
          </p:cNvPr>
          <p:cNvCxnSpPr>
            <a:cxnSpLocks/>
          </p:cNvCxnSpPr>
          <p:nvPr/>
        </p:nvCxnSpPr>
        <p:spPr>
          <a:xfrm>
            <a:off x="4224467" y="4457019"/>
            <a:ext cx="0" cy="3459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5246346-8C2B-CA93-2C0D-63EBBFD1E43F}"/>
              </a:ext>
            </a:extLst>
          </p:cNvPr>
          <p:cNvSpPr/>
          <p:nvPr/>
        </p:nvSpPr>
        <p:spPr>
          <a:xfrm>
            <a:off x="5217740" y="4032768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232A29-368C-A82B-A7BD-DAA5706C86F1}"/>
              </a:ext>
            </a:extLst>
          </p:cNvPr>
          <p:cNvSpPr/>
          <p:nvPr/>
        </p:nvSpPr>
        <p:spPr>
          <a:xfrm>
            <a:off x="6223055" y="4032768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910D91D-4990-6C2C-D0B2-CA74384AA1F5}"/>
              </a:ext>
            </a:extLst>
          </p:cNvPr>
          <p:cNvCxnSpPr>
            <a:cxnSpLocks/>
          </p:cNvCxnSpPr>
          <p:nvPr/>
        </p:nvCxnSpPr>
        <p:spPr>
          <a:xfrm>
            <a:off x="6235413" y="4465255"/>
            <a:ext cx="0" cy="3459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5F063259-A91D-7985-248D-D2D02142EBC6}"/>
              </a:ext>
            </a:extLst>
          </p:cNvPr>
          <p:cNvSpPr/>
          <p:nvPr/>
        </p:nvSpPr>
        <p:spPr>
          <a:xfrm>
            <a:off x="7216016" y="4032768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F5E482-9902-6CD3-88B3-FA3F87284FA6}"/>
              </a:ext>
            </a:extLst>
          </p:cNvPr>
          <p:cNvSpPr/>
          <p:nvPr/>
        </p:nvSpPr>
        <p:spPr>
          <a:xfrm>
            <a:off x="8221386" y="4032461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807B477-F49B-9890-62E8-6A193EE63E65}"/>
              </a:ext>
            </a:extLst>
          </p:cNvPr>
          <p:cNvCxnSpPr>
            <a:cxnSpLocks/>
          </p:cNvCxnSpPr>
          <p:nvPr/>
        </p:nvCxnSpPr>
        <p:spPr>
          <a:xfrm>
            <a:off x="8233744" y="4473495"/>
            <a:ext cx="0" cy="3459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E8A1802A-8318-D88B-586E-0070F25A417D}"/>
              </a:ext>
            </a:extLst>
          </p:cNvPr>
          <p:cNvSpPr/>
          <p:nvPr/>
        </p:nvSpPr>
        <p:spPr>
          <a:xfrm>
            <a:off x="9228712" y="4032461"/>
            <a:ext cx="1005012" cy="444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E8982F9-CE00-5694-79C6-CC07327B394D}"/>
              </a:ext>
            </a:extLst>
          </p:cNvPr>
          <p:cNvCxnSpPr>
            <a:cxnSpLocks/>
          </p:cNvCxnSpPr>
          <p:nvPr/>
        </p:nvCxnSpPr>
        <p:spPr>
          <a:xfrm>
            <a:off x="10205714" y="4452898"/>
            <a:ext cx="0" cy="3459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F204400-18F0-8A9B-F7AB-677E109E0C80}"/>
              </a:ext>
            </a:extLst>
          </p:cNvPr>
          <p:cNvSpPr/>
          <p:nvPr/>
        </p:nvSpPr>
        <p:spPr>
          <a:xfrm>
            <a:off x="4213655" y="3666187"/>
            <a:ext cx="4497858" cy="988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45DE7A-6145-E415-022D-1657EFBF2831}"/>
              </a:ext>
            </a:extLst>
          </p:cNvPr>
          <p:cNvSpPr txBox="1"/>
          <p:nvPr/>
        </p:nvSpPr>
        <p:spPr>
          <a:xfrm>
            <a:off x="389524" y="3525455"/>
            <a:ext cx="3811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microscopy of sediment trap gel layers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D873A9-EB47-A54C-199F-5166F85368D4}"/>
              </a:ext>
            </a:extLst>
          </p:cNvPr>
          <p:cNvSpPr txBox="1"/>
          <p:nvPr/>
        </p:nvSpPr>
        <p:spPr>
          <a:xfrm>
            <a:off x="3822361" y="4866163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 µm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B0CA4D-20AD-72E5-0E5A-598471BDC699}"/>
              </a:ext>
            </a:extLst>
          </p:cNvPr>
          <p:cNvSpPr txBox="1"/>
          <p:nvPr/>
        </p:nvSpPr>
        <p:spPr>
          <a:xfrm>
            <a:off x="5761519" y="4910099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 µm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02E018-63EA-EB00-4B29-0A50B9DA8A04}"/>
              </a:ext>
            </a:extLst>
          </p:cNvPr>
          <p:cNvSpPr txBox="1"/>
          <p:nvPr/>
        </p:nvSpPr>
        <p:spPr>
          <a:xfrm>
            <a:off x="7707267" y="4918339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1000 µm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061535-F7E8-24D4-DA6F-F94B53A378B0}"/>
              </a:ext>
            </a:extLst>
          </p:cNvPr>
          <p:cNvSpPr txBox="1"/>
          <p:nvPr/>
        </p:nvSpPr>
        <p:spPr>
          <a:xfrm>
            <a:off x="9713116" y="4918339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10,000 µm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51A891A-7085-3BDC-E2CC-441095F4B76F}"/>
              </a:ext>
            </a:extLst>
          </p:cNvPr>
          <p:cNvSpPr/>
          <p:nvPr/>
        </p:nvSpPr>
        <p:spPr>
          <a:xfrm>
            <a:off x="6310161" y="3045741"/>
            <a:ext cx="4678217" cy="548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B1EB074-8AA4-CCA4-C107-EEC16B9BB5C4}"/>
              </a:ext>
            </a:extLst>
          </p:cNvPr>
          <p:cNvSpPr txBox="1"/>
          <p:nvPr/>
        </p:nvSpPr>
        <p:spPr>
          <a:xfrm>
            <a:off x="2768783" y="3162992"/>
            <a:ext cx="2844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Planktivore</a:t>
            </a:r>
            <a:r>
              <a:rPr lang="en-US" dirty="0"/>
              <a:t> High Mag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C2BEA25-906D-90C4-176B-3BAD14D4C096}"/>
              </a:ext>
            </a:extLst>
          </p:cNvPr>
          <p:cNvSpPr txBox="1"/>
          <p:nvPr/>
        </p:nvSpPr>
        <p:spPr>
          <a:xfrm>
            <a:off x="6379193" y="2601047"/>
            <a:ext cx="1896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ISIIS-DPI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A932ED9-64B1-7F7C-0E5E-4AEB80615240}"/>
              </a:ext>
            </a:extLst>
          </p:cNvPr>
          <p:cNvSpPr txBox="1"/>
          <p:nvPr/>
        </p:nvSpPr>
        <p:spPr>
          <a:xfrm>
            <a:off x="9083922" y="3505485"/>
            <a:ext cx="2299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Past work as reference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313F56-A70F-C90D-3797-0D4F294556CB}"/>
              </a:ext>
            </a:extLst>
          </p:cNvPr>
          <p:cNvSpPr txBox="1"/>
          <p:nvPr/>
        </p:nvSpPr>
        <p:spPr>
          <a:xfrm>
            <a:off x="2656708" y="2099976"/>
            <a:ext cx="306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Upward-facing camera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CC08802-2BF4-56C8-FDC2-51DE26E4A4C3}"/>
              </a:ext>
            </a:extLst>
          </p:cNvPr>
          <p:cNvSpPr/>
          <p:nvPr/>
        </p:nvSpPr>
        <p:spPr>
          <a:xfrm>
            <a:off x="4892842" y="2267414"/>
            <a:ext cx="2545925" cy="813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73E51B9-C6CD-BEDB-216B-74DB0F295463}"/>
              </a:ext>
            </a:extLst>
          </p:cNvPr>
          <p:cNvSpPr/>
          <p:nvPr/>
        </p:nvSpPr>
        <p:spPr>
          <a:xfrm>
            <a:off x="4915577" y="3349057"/>
            <a:ext cx="2308059" cy="365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C064E8A-E3B8-EB4B-B380-D6E643981A57}"/>
              </a:ext>
            </a:extLst>
          </p:cNvPr>
          <p:cNvSpPr/>
          <p:nvPr/>
        </p:nvSpPr>
        <p:spPr>
          <a:xfrm>
            <a:off x="6321592" y="3058946"/>
            <a:ext cx="2563328" cy="365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97BAFFE-3AB5-081E-777D-FCC401B076DC}"/>
              </a:ext>
            </a:extLst>
          </p:cNvPr>
          <p:cNvSpPr/>
          <p:nvPr/>
        </p:nvSpPr>
        <p:spPr>
          <a:xfrm>
            <a:off x="4892842" y="3336230"/>
            <a:ext cx="3620964" cy="548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D808686-01C1-1712-31CC-90EED7BFD5CA}"/>
              </a:ext>
            </a:extLst>
          </p:cNvPr>
          <p:cNvSpPr/>
          <p:nvPr/>
        </p:nvSpPr>
        <p:spPr>
          <a:xfrm>
            <a:off x="4915577" y="3352622"/>
            <a:ext cx="399373" cy="274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2390E88-719F-051B-B65E-739966BE4859}"/>
              </a:ext>
            </a:extLst>
          </p:cNvPr>
          <p:cNvSpPr/>
          <p:nvPr/>
        </p:nvSpPr>
        <p:spPr>
          <a:xfrm>
            <a:off x="6321592" y="3061988"/>
            <a:ext cx="494498" cy="274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490BC66-F4EB-B215-37C1-5ECEB42E4C41}"/>
              </a:ext>
            </a:extLst>
          </p:cNvPr>
          <p:cNvSpPr/>
          <p:nvPr/>
        </p:nvSpPr>
        <p:spPr>
          <a:xfrm>
            <a:off x="7316001" y="2768862"/>
            <a:ext cx="3633939" cy="457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C5286D6-34CB-6B74-C612-EEB936BFD2F2}"/>
              </a:ext>
            </a:extLst>
          </p:cNvPr>
          <p:cNvSpPr/>
          <p:nvPr/>
        </p:nvSpPr>
        <p:spPr>
          <a:xfrm>
            <a:off x="7327432" y="2782065"/>
            <a:ext cx="2906292" cy="274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22AEACF-9540-F90D-9D86-2440270F87DA}"/>
              </a:ext>
            </a:extLst>
          </p:cNvPr>
          <p:cNvSpPr/>
          <p:nvPr/>
        </p:nvSpPr>
        <p:spPr>
          <a:xfrm>
            <a:off x="7327432" y="2781298"/>
            <a:ext cx="284948" cy="274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4D8BD82-EB50-12CB-B9A8-8BFF978250A5}"/>
              </a:ext>
            </a:extLst>
          </p:cNvPr>
          <p:cNvSpPr txBox="1"/>
          <p:nvPr/>
        </p:nvSpPr>
        <p:spPr>
          <a:xfrm>
            <a:off x="4224213" y="2862220"/>
            <a:ext cx="2844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Planktivore</a:t>
            </a:r>
            <a:r>
              <a:rPr lang="en-US" dirty="0"/>
              <a:t> Low Mag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FBC9A65-9C34-2B22-8EE4-10059A3ADA12}"/>
              </a:ext>
            </a:extLst>
          </p:cNvPr>
          <p:cNvSpPr/>
          <p:nvPr/>
        </p:nvSpPr>
        <p:spPr>
          <a:xfrm>
            <a:off x="7438767" y="2091088"/>
            <a:ext cx="2965621" cy="689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0EB2D4A-1E06-F242-9F10-6D5FCC99438E}"/>
              </a:ext>
            </a:extLst>
          </p:cNvPr>
          <p:cNvSpPr txBox="1"/>
          <p:nvPr/>
        </p:nvSpPr>
        <p:spPr>
          <a:xfrm>
            <a:off x="2668131" y="1840305"/>
            <a:ext cx="306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Upward-facing camera</a:t>
            </a:r>
          </a:p>
        </p:txBody>
      </p:sp>
    </p:spTree>
    <p:extLst>
      <p:ext uri="{BB962C8B-B14F-4D97-AF65-F5344CB8AC3E}">
        <p14:creationId xmlns:p14="http://schemas.microsoft.com/office/powerpoint/2010/main" val="206644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1EC50A-8D03-B543-8E19-8A3A9D363C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4892"/>
          <a:stretch/>
        </p:blipFill>
        <p:spPr>
          <a:xfrm>
            <a:off x="5723039" y="-35756"/>
            <a:ext cx="6883299" cy="52521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2206CF-04D4-FB45-BB28-936D7E1EA0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776"/>
          <a:stretch/>
        </p:blipFill>
        <p:spPr>
          <a:xfrm>
            <a:off x="5723035" y="5140230"/>
            <a:ext cx="6883302" cy="16415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9D7DBE-5E0D-2C48-86AB-1BE6D3E6D8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276" b="16999"/>
          <a:stretch/>
        </p:blipFill>
        <p:spPr>
          <a:xfrm rot="16200000">
            <a:off x="987204" y="1934082"/>
            <a:ext cx="7116072" cy="27317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4AC226-93D7-884E-98C3-A5CC930CEFFD}"/>
              </a:ext>
            </a:extLst>
          </p:cNvPr>
          <p:cNvSpPr txBox="1"/>
          <p:nvPr/>
        </p:nvSpPr>
        <p:spPr>
          <a:xfrm>
            <a:off x="3231022" y="36975"/>
            <a:ext cx="1554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phytoplankton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B9C053-040E-A947-8076-F91DC005A6AE}"/>
              </a:ext>
            </a:extLst>
          </p:cNvPr>
          <p:cNvSpPr txBox="1"/>
          <p:nvPr/>
        </p:nvSpPr>
        <p:spPr>
          <a:xfrm>
            <a:off x="3231022" y="3447487"/>
            <a:ext cx="88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rhizaria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40C490-ADBB-C947-A21D-43897327E12E}"/>
              </a:ext>
            </a:extLst>
          </p:cNvPr>
          <p:cNvSpPr/>
          <p:nvPr/>
        </p:nvSpPr>
        <p:spPr>
          <a:xfrm>
            <a:off x="5911122" y="141148"/>
            <a:ext cx="290522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2F3C5C-22D3-5045-8FF2-2CCB1B77A941}"/>
              </a:ext>
            </a:extLst>
          </p:cNvPr>
          <p:cNvSpPr/>
          <p:nvPr/>
        </p:nvSpPr>
        <p:spPr>
          <a:xfrm>
            <a:off x="9113469" y="141148"/>
            <a:ext cx="290522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D2D00E-B0A3-C845-BDE3-23E6427466C5}"/>
              </a:ext>
            </a:extLst>
          </p:cNvPr>
          <p:cNvSpPr/>
          <p:nvPr/>
        </p:nvSpPr>
        <p:spPr>
          <a:xfrm>
            <a:off x="10180269" y="2680936"/>
            <a:ext cx="290522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6B8485-CDD5-B040-B929-2D12D9486000}"/>
              </a:ext>
            </a:extLst>
          </p:cNvPr>
          <p:cNvSpPr/>
          <p:nvPr/>
        </p:nvSpPr>
        <p:spPr>
          <a:xfrm>
            <a:off x="9171761" y="5200630"/>
            <a:ext cx="290522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C3F41E-A20C-FE4B-8E35-639BE043676A}"/>
              </a:ext>
            </a:extLst>
          </p:cNvPr>
          <p:cNvSpPr/>
          <p:nvPr/>
        </p:nvSpPr>
        <p:spPr>
          <a:xfrm>
            <a:off x="8068290" y="2680936"/>
            <a:ext cx="290522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968136-FCC9-8A4C-B1DB-B850D43A02B3}"/>
              </a:ext>
            </a:extLst>
          </p:cNvPr>
          <p:cNvSpPr/>
          <p:nvPr/>
        </p:nvSpPr>
        <p:spPr>
          <a:xfrm>
            <a:off x="5932743" y="2695954"/>
            <a:ext cx="290522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F91ECC-0F62-FE4C-987B-BFD4D97E4EAE}"/>
              </a:ext>
            </a:extLst>
          </p:cNvPr>
          <p:cNvSpPr/>
          <p:nvPr/>
        </p:nvSpPr>
        <p:spPr>
          <a:xfrm>
            <a:off x="5911122" y="5250760"/>
            <a:ext cx="290522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5E2D3D-7769-F049-889D-8128F50B812B}"/>
              </a:ext>
            </a:extLst>
          </p:cNvPr>
          <p:cNvSpPr txBox="1"/>
          <p:nvPr/>
        </p:nvSpPr>
        <p:spPr>
          <a:xfrm>
            <a:off x="5889126" y="24870"/>
            <a:ext cx="1200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aggregates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6E2266-8281-894E-A760-060303C722CA}"/>
              </a:ext>
            </a:extLst>
          </p:cNvPr>
          <p:cNvSpPr txBox="1"/>
          <p:nvPr/>
        </p:nvSpPr>
        <p:spPr>
          <a:xfrm>
            <a:off x="9113469" y="36975"/>
            <a:ext cx="1536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dense detritus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CBB0AD-F635-4741-880E-000AAB0C8B79}"/>
              </a:ext>
            </a:extLst>
          </p:cNvPr>
          <p:cNvSpPr txBox="1"/>
          <p:nvPr/>
        </p:nvSpPr>
        <p:spPr>
          <a:xfrm>
            <a:off x="5889126" y="2619754"/>
            <a:ext cx="1896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large-loose pellets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6F4027-080E-6D41-938F-F8A31BBC2658}"/>
              </a:ext>
            </a:extLst>
          </p:cNvPr>
          <p:cNvSpPr txBox="1"/>
          <p:nvPr/>
        </p:nvSpPr>
        <p:spPr>
          <a:xfrm>
            <a:off x="7970983" y="2619754"/>
            <a:ext cx="1267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long pellets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09D8C5-C651-C14C-BD89-71199799E067}"/>
              </a:ext>
            </a:extLst>
          </p:cNvPr>
          <p:cNvSpPr txBox="1"/>
          <p:nvPr/>
        </p:nvSpPr>
        <p:spPr>
          <a:xfrm>
            <a:off x="10150147" y="2629950"/>
            <a:ext cx="1236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salp</a:t>
            </a:r>
            <a:r>
              <a:rPr lang="en-US" dirty="0">
                <a:solidFill>
                  <a:schemeClr val="bg1"/>
                </a:solidFill>
              </a:rPr>
              <a:t> pellets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A90A48-549B-3E4A-9F9E-DAEFC53179FA}"/>
              </a:ext>
            </a:extLst>
          </p:cNvPr>
          <p:cNvSpPr txBox="1"/>
          <p:nvPr/>
        </p:nvSpPr>
        <p:spPr>
          <a:xfrm>
            <a:off x="5904506" y="5114390"/>
            <a:ext cx="1273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mini pellets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31A27D-EA22-4B4C-BF90-A01C82E2AA8B}"/>
              </a:ext>
            </a:extLst>
          </p:cNvPr>
          <p:cNvSpPr txBox="1"/>
          <p:nvPr/>
        </p:nvSpPr>
        <p:spPr>
          <a:xfrm>
            <a:off x="9145918" y="5144592"/>
            <a:ext cx="1352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short pellets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CB4129-F298-164E-944E-F9F18131B935}"/>
              </a:ext>
            </a:extLst>
          </p:cNvPr>
          <p:cNvSpPr/>
          <p:nvPr/>
        </p:nvSpPr>
        <p:spPr>
          <a:xfrm>
            <a:off x="3231022" y="6521704"/>
            <a:ext cx="290522" cy="1869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8D8F66-3BC8-BB4C-8399-8602A8CF8E7F}"/>
              </a:ext>
            </a:extLst>
          </p:cNvPr>
          <p:cNvSpPr/>
          <p:nvPr/>
        </p:nvSpPr>
        <p:spPr>
          <a:xfrm>
            <a:off x="3231022" y="3193287"/>
            <a:ext cx="290522" cy="1664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C60C0EA-0C09-BB4D-860F-CEF51816C6AF}"/>
              </a:ext>
            </a:extLst>
          </p:cNvPr>
          <p:cNvSpPr/>
          <p:nvPr/>
        </p:nvSpPr>
        <p:spPr>
          <a:xfrm>
            <a:off x="5504353" y="2680936"/>
            <a:ext cx="242137" cy="5955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A6C5B77-733A-8947-B191-DDDE60F84323}"/>
              </a:ext>
            </a:extLst>
          </p:cNvPr>
          <p:cNvSpPr/>
          <p:nvPr/>
        </p:nvSpPr>
        <p:spPr>
          <a:xfrm>
            <a:off x="5479039" y="5930961"/>
            <a:ext cx="242137" cy="5955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2C830FE-3394-C146-A210-4912E2E5C941}"/>
              </a:ext>
            </a:extLst>
          </p:cNvPr>
          <p:cNvCxnSpPr>
            <a:cxnSpLocks/>
          </p:cNvCxnSpPr>
          <p:nvPr/>
        </p:nvCxnSpPr>
        <p:spPr>
          <a:xfrm flipH="1">
            <a:off x="5260158" y="3214269"/>
            <a:ext cx="548873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A2A3DCD-B682-E147-B824-88060C082996}"/>
              </a:ext>
            </a:extLst>
          </p:cNvPr>
          <p:cNvCxnSpPr>
            <a:cxnSpLocks/>
          </p:cNvCxnSpPr>
          <p:nvPr/>
        </p:nvCxnSpPr>
        <p:spPr>
          <a:xfrm flipH="1">
            <a:off x="4985721" y="6519624"/>
            <a:ext cx="5488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C1B1D3E-6167-AE48-8B5A-BE2050EAE693}"/>
              </a:ext>
            </a:extLst>
          </p:cNvPr>
          <p:cNvCxnSpPr>
            <a:cxnSpLocks/>
          </p:cNvCxnSpPr>
          <p:nvPr/>
        </p:nvCxnSpPr>
        <p:spPr>
          <a:xfrm flipH="1">
            <a:off x="5967159" y="6496280"/>
            <a:ext cx="52235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C9465D1-882A-A248-B90D-CDC5A775D076}"/>
              </a:ext>
            </a:extLst>
          </p:cNvPr>
          <p:cNvSpPr txBox="1"/>
          <p:nvPr/>
        </p:nvSpPr>
        <p:spPr>
          <a:xfrm>
            <a:off x="143272" y="5767077"/>
            <a:ext cx="1535998" cy="92333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Scale bars:</a:t>
            </a:r>
          </a:p>
          <a:p>
            <a:r>
              <a:rPr lang="en-US" dirty="0">
                <a:solidFill>
                  <a:schemeClr val="bg1"/>
                </a:solidFill>
              </a:rPr>
              <a:t>White = 1 mm</a:t>
            </a:r>
          </a:p>
          <a:p>
            <a:r>
              <a:rPr lang="en-US" dirty="0">
                <a:solidFill>
                  <a:srgbClr val="07D6FF"/>
                </a:solidFill>
              </a:rPr>
              <a:t>Blue = 100 µm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B758821-DF0A-F04B-84F0-A54528DE294F}"/>
              </a:ext>
            </a:extLst>
          </p:cNvPr>
          <p:cNvSpPr txBox="1"/>
          <p:nvPr/>
        </p:nvSpPr>
        <p:spPr>
          <a:xfrm>
            <a:off x="173884" y="1690570"/>
            <a:ext cx="3444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Particle type explains</a:t>
            </a:r>
          </a:p>
          <a:p>
            <a:r>
              <a:rPr lang="en-US" sz="2000" b="1" i="1" dirty="0"/>
              <a:t>why</a:t>
            </a:r>
            <a:r>
              <a:rPr lang="en-US" sz="2000" dirty="0"/>
              <a:t> carbon was exported</a:t>
            </a:r>
          </a:p>
          <a:p>
            <a:r>
              <a:rPr lang="en-US" sz="2000" dirty="0"/>
              <a:t>and </a:t>
            </a:r>
            <a:r>
              <a:rPr lang="en-US" sz="2000" b="1" i="1" dirty="0"/>
              <a:t>how much</a:t>
            </a:r>
            <a:r>
              <a:rPr lang="en-U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D0BB8D2-B1C4-1F8D-8357-5D8ABC6B59E1}"/>
              </a:ext>
            </a:extLst>
          </p:cNvPr>
          <p:cNvSpPr txBox="1"/>
          <p:nvPr/>
        </p:nvSpPr>
        <p:spPr>
          <a:xfrm>
            <a:off x="110061" y="168664"/>
            <a:ext cx="31631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Why do we need to collect </a:t>
            </a:r>
          </a:p>
          <a:p>
            <a:r>
              <a:rPr lang="en-US" b="1" dirty="0"/>
              <a:t>ecologically relevant </a:t>
            </a:r>
          </a:p>
          <a:p>
            <a:r>
              <a:rPr lang="en-US" b="1" dirty="0"/>
              <a:t>observations of carbon export?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6CCC3-E6D6-9C7F-C34E-C2FB063758DB}"/>
              </a:ext>
            </a:extLst>
          </p:cNvPr>
          <p:cNvSpPr txBox="1"/>
          <p:nvPr/>
        </p:nvSpPr>
        <p:spPr>
          <a:xfrm>
            <a:off x="1646726" y="5089770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50 µm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A280EF-D100-8BB2-6B4A-C0CA9F19BF14}"/>
              </a:ext>
            </a:extLst>
          </p:cNvPr>
          <p:cNvSpPr txBox="1"/>
          <p:nvPr/>
        </p:nvSpPr>
        <p:spPr>
          <a:xfrm>
            <a:off x="1534930" y="3915237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5000 µm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5EE74E9-590C-6CE3-E374-53B45B88AF07}"/>
              </a:ext>
            </a:extLst>
          </p:cNvPr>
          <p:cNvSpPr/>
          <p:nvPr/>
        </p:nvSpPr>
        <p:spPr>
          <a:xfrm>
            <a:off x="2479589" y="3491612"/>
            <a:ext cx="9259330" cy="742637"/>
          </a:xfrm>
          <a:custGeom>
            <a:avLst/>
            <a:gdLst>
              <a:gd name="connsiteX0" fmla="*/ 0 w 9259330"/>
              <a:gd name="connsiteY0" fmla="*/ 602593 h 742637"/>
              <a:gd name="connsiteX1" fmla="*/ 4934465 w 9259330"/>
              <a:gd name="connsiteY1" fmla="*/ 1231 h 742637"/>
              <a:gd name="connsiteX2" fmla="*/ 9259330 w 9259330"/>
              <a:gd name="connsiteY2" fmla="*/ 742637 h 742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9330" h="742637">
                <a:moveTo>
                  <a:pt x="0" y="602593"/>
                </a:moveTo>
                <a:cubicBezTo>
                  <a:pt x="1695621" y="290241"/>
                  <a:pt x="3391243" y="-22110"/>
                  <a:pt x="4934465" y="1231"/>
                </a:cubicBezTo>
                <a:cubicBezTo>
                  <a:pt x="6477687" y="24572"/>
                  <a:pt x="7868508" y="383604"/>
                  <a:pt x="9259330" y="742637"/>
                </a:cubicBezTo>
              </a:path>
            </a:pathLst>
          </a:custGeom>
          <a:noFill/>
          <a:ln w="5715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4787853E-DE73-7543-80D6-358FF0F1C671}"/>
              </a:ext>
            </a:extLst>
          </p:cNvPr>
          <p:cNvSpPr/>
          <p:nvPr/>
        </p:nvSpPr>
        <p:spPr>
          <a:xfrm>
            <a:off x="2414607" y="4616552"/>
            <a:ext cx="5272096" cy="742637"/>
          </a:xfrm>
          <a:custGeom>
            <a:avLst/>
            <a:gdLst>
              <a:gd name="connsiteX0" fmla="*/ 0 w 9259330"/>
              <a:gd name="connsiteY0" fmla="*/ 602593 h 742637"/>
              <a:gd name="connsiteX1" fmla="*/ 4934465 w 9259330"/>
              <a:gd name="connsiteY1" fmla="*/ 1231 h 742637"/>
              <a:gd name="connsiteX2" fmla="*/ 9259330 w 9259330"/>
              <a:gd name="connsiteY2" fmla="*/ 742637 h 742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9330" h="742637">
                <a:moveTo>
                  <a:pt x="0" y="602593"/>
                </a:moveTo>
                <a:cubicBezTo>
                  <a:pt x="1695621" y="290241"/>
                  <a:pt x="3391243" y="-22110"/>
                  <a:pt x="4934465" y="1231"/>
                </a:cubicBezTo>
                <a:cubicBezTo>
                  <a:pt x="6477687" y="24572"/>
                  <a:pt x="7868508" y="383604"/>
                  <a:pt x="9259330" y="742637"/>
                </a:cubicBezTo>
              </a:path>
            </a:pathLst>
          </a:custGeom>
          <a:noFill/>
          <a:ln w="5715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5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5" grpId="0" animBg="1"/>
      <p:bldP spid="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8CA7B2-758D-1C8E-CF81-A455A7E0D6A8}"/>
              </a:ext>
            </a:extLst>
          </p:cNvPr>
          <p:cNvSpPr txBox="1"/>
          <p:nvPr/>
        </p:nvSpPr>
        <p:spPr>
          <a:xfrm>
            <a:off x="723962" y="252816"/>
            <a:ext cx="928959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Current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Persistence : currently one-off snapshots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Automation : imaging and analysis require extensive human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Scalability: currently too resource intensive (</a:t>
            </a:r>
            <a:r>
              <a:rPr lang="en-US" sz="2400" dirty="0" err="1"/>
              <a:t>personell</a:t>
            </a:r>
            <a:r>
              <a:rPr lang="en-US" sz="2400" dirty="0"/>
              <a:t> time, ships, $$$) </a:t>
            </a:r>
          </a:p>
          <a:p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2DD8F1-6395-64D6-95CF-D5771D2AC2CF}"/>
              </a:ext>
            </a:extLst>
          </p:cNvPr>
          <p:cNvSpPr txBox="1"/>
          <p:nvPr/>
        </p:nvSpPr>
        <p:spPr>
          <a:xfrm>
            <a:off x="419384" y="2099341"/>
            <a:ext cx="11159592" cy="461664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Available in situ particle imaging tools are not designed to address these challenges</a:t>
            </a:r>
          </a:p>
          <a:p>
            <a:pPr algn="ctr"/>
            <a:r>
              <a:rPr lang="en-US" sz="2800" dirty="0"/>
              <a:t> 		</a:t>
            </a:r>
            <a:r>
              <a:rPr lang="en-US" sz="2400" dirty="0"/>
              <a:t>(e.g. UVP, ISIIS, </a:t>
            </a:r>
            <a:r>
              <a:rPr lang="en-US" sz="2400" dirty="0" err="1"/>
              <a:t>EyeRIS</a:t>
            </a:r>
            <a:r>
              <a:rPr lang="en-US" sz="2400" dirty="0"/>
              <a:t>, </a:t>
            </a:r>
            <a:r>
              <a:rPr lang="en-US" sz="2400" dirty="0" err="1"/>
              <a:t>Planktivore</a:t>
            </a:r>
            <a:r>
              <a:rPr lang="en-US" sz="2400" dirty="0"/>
              <a:t>, VPR, IFCB)</a:t>
            </a:r>
          </a:p>
          <a:p>
            <a:pPr algn="ctr"/>
            <a:endParaRPr lang="en-US" sz="28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800" dirty="0"/>
              <a:t>Don’t measuring </a:t>
            </a:r>
            <a:r>
              <a:rPr lang="en-US" sz="2800" b="1" i="1" dirty="0"/>
              <a:t>sinking</a:t>
            </a:r>
            <a:r>
              <a:rPr lang="en-US" sz="2800" dirty="0"/>
              <a:t> particles (i.e. fluxes)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800" dirty="0"/>
              <a:t>Don’t measure sinking speeds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800" dirty="0"/>
              <a:t>Don’t span the relevant size range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800" dirty="0"/>
              <a:t>Don’t have a persistent presence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27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4371E6-566E-20A3-4D29-09B83601DBC4}"/>
              </a:ext>
            </a:extLst>
          </p:cNvPr>
          <p:cNvSpPr txBox="1"/>
          <p:nvPr/>
        </p:nvSpPr>
        <p:spPr>
          <a:xfrm>
            <a:off x="367476" y="1448656"/>
            <a:ext cx="1145704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We want to build an instrument that will: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Identify sinking particles across a large size range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Measure their sinking speeds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Measure their fluxes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Sustain observations over ecologically relevant time periods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Make measurements scalable through automated approaches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8247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D2EBEA-DF92-C24B-1F78-5135820A20C6}"/>
              </a:ext>
            </a:extLst>
          </p:cNvPr>
          <p:cNvSpPr txBox="1"/>
          <p:nvPr/>
        </p:nvSpPr>
        <p:spPr>
          <a:xfrm>
            <a:off x="766396" y="178178"/>
            <a:ext cx="45093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Proposed Concept </a:t>
            </a:r>
          </a:p>
          <a:p>
            <a:r>
              <a:rPr lang="en-US" sz="2400" dirty="0"/>
              <a:t>SINKER: the </a:t>
            </a:r>
            <a:r>
              <a:rPr lang="en-US" sz="2400" dirty="0" err="1"/>
              <a:t>SINKing</a:t>
            </a:r>
            <a:r>
              <a:rPr lang="en-US" sz="2400" dirty="0"/>
              <a:t> Ecology Robot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86EBC3-1ED3-48EC-8A53-65F336264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319" y="1111008"/>
            <a:ext cx="9765437" cy="546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82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F637441-D390-4621-DCD1-6B45D15D8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257275"/>
              </p:ext>
            </p:extLst>
          </p:nvPr>
        </p:nvGraphicFramePr>
        <p:xfrm>
          <a:off x="830492" y="1455671"/>
          <a:ext cx="10551563" cy="4373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728">
                  <a:extLst>
                    <a:ext uri="{9D8B030D-6E8A-4147-A177-3AD203B41FA5}">
                      <a16:colId xmlns:a16="http://schemas.microsoft.com/office/drawing/2014/main" val="3262003183"/>
                    </a:ext>
                  </a:extLst>
                </a:gridCol>
                <a:gridCol w="1707283">
                  <a:extLst>
                    <a:ext uri="{9D8B030D-6E8A-4147-A177-3AD203B41FA5}">
                      <a16:colId xmlns:a16="http://schemas.microsoft.com/office/drawing/2014/main" val="3208533173"/>
                    </a:ext>
                  </a:extLst>
                </a:gridCol>
                <a:gridCol w="1875006">
                  <a:extLst>
                    <a:ext uri="{9D8B030D-6E8A-4147-A177-3AD203B41FA5}">
                      <a16:colId xmlns:a16="http://schemas.microsoft.com/office/drawing/2014/main" val="3526870199"/>
                    </a:ext>
                  </a:extLst>
                </a:gridCol>
                <a:gridCol w="1707891">
                  <a:extLst>
                    <a:ext uri="{9D8B030D-6E8A-4147-A177-3AD203B41FA5}">
                      <a16:colId xmlns:a16="http://schemas.microsoft.com/office/drawing/2014/main" val="774045796"/>
                    </a:ext>
                  </a:extLst>
                </a:gridCol>
                <a:gridCol w="1436701">
                  <a:extLst>
                    <a:ext uri="{9D8B030D-6E8A-4147-A177-3AD203B41FA5}">
                      <a16:colId xmlns:a16="http://schemas.microsoft.com/office/drawing/2014/main" val="2710274480"/>
                    </a:ext>
                  </a:extLst>
                </a:gridCol>
                <a:gridCol w="1781954">
                  <a:extLst>
                    <a:ext uri="{9D8B030D-6E8A-4147-A177-3AD203B41FA5}">
                      <a16:colId xmlns:a16="http://schemas.microsoft.com/office/drawing/2014/main" val="3542876728"/>
                    </a:ext>
                  </a:extLst>
                </a:gridCol>
              </a:tblGrid>
              <a:tr h="4723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Sinking Speeds (m d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-1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Fluxes (# m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-2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d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-1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178212"/>
                  </a:ext>
                </a:extLst>
              </a:tr>
              <a:tr h="414773"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Size range: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30–300 µm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200–1000 µm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800–5000 µm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30–500 µm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300–5000 µm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5625138"/>
                  </a:ext>
                </a:extLst>
              </a:tr>
              <a:tr h="697241">
                <a:tc>
                  <a:txBody>
                    <a:bodyPr/>
                    <a:lstStyle/>
                    <a:p>
                      <a:r>
                        <a:rPr lang="en-US" dirty="0"/>
                        <a:t>ISIIS DPI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512656"/>
                  </a:ext>
                </a:extLst>
              </a:tr>
              <a:tr h="697241">
                <a:tc>
                  <a:txBody>
                    <a:bodyPr/>
                    <a:lstStyle/>
                    <a:p>
                      <a:r>
                        <a:rPr lang="en-US" dirty="0" err="1"/>
                        <a:t>Planktivore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low mag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0350873"/>
                  </a:ext>
                </a:extLst>
              </a:tr>
              <a:tr h="697241">
                <a:tc>
                  <a:txBody>
                    <a:bodyPr/>
                    <a:lstStyle/>
                    <a:p>
                      <a:r>
                        <a:rPr lang="en-US" dirty="0" err="1"/>
                        <a:t>Planktivore</a:t>
                      </a:r>
                      <a:r>
                        <a:rPr lang="en-US" dirty="0"/>
                        <a:t> </a:t>
                      </a:r>
                    </a:p>
                    <a:p>
                      <a:r>
                        <a:rPr lang="en-US" dirty="0"/>
                        <a:t>high mag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783998"/>
                  </a:ext>
                </a:extLst>
              </a:tr>
              <a:tr h="697241">
                <a:tc>
                  <a:txBody>
                    <a:bodyPr/>
                    <a:lstStyle/>
                    <a:p>
                      <a:r>
                        <a:rPr lang="en-US" dirty="0"/>
                        <a:t>Sediment camera</a:t>
                      </a:r>
                    </a:p>
                    <a:p>
                      <a:r>
                        <a:rPr lang="en-US" dirty="0"/>
                        <a:t>low mag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201206"/>
                  </a:ext>
                </a:extLst>
              </a:tr>
              <a:tr h="697241">
                <a:tc>
                  <a:txBody>
                    <a:bodyPr/>
                    <a:lstStyle/>
                    <a:p>
                      <a:r>
                        <a:rPr lang="en-US" dirty="0"/>
                        <a:t>Sediment camera</a:t>
                      </a:r>
                    </a:p>
                    <a:p>
                      <a:r>
                        <a:rPr lang="en-US" dirty="0"/>
                        <a:t>high mag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180984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BFBBB74-21E2-0F9A-D0B0-F315285BFEEC}"/>
              </a:ext>
            </a:extLst>
          </p:cNvPr>
          <p:cNvSpPr txBox="1"/>
          <p:nvPr/>
        </p:nvSpPr>
        <p:spPr>
          <a:xfrm>
            <a:off x="2360425" y="301444"/>
            <a:ext cx="74711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Measuring flux and sinking speed of particles </a:t>
            </a:r>
          </a:p>
          <a:p>
            <a:pPr algn="ctr"/>
            <a:r>
              <a:rPr lang="en-US" sz="2400" dirty="0"/>
              <a:t>spanning 3 orders of magnitude requires multiple cameras</a:t>
            </a:r>
          </a:p>
        </p:txBody>
      </p:sp>
    </p:spTree>
    <p:extLst>
      <p:ext uri="{BB962C8B-B14F-4D97-AF65-F5344CB8AC3E}">
        <p14:creationId xmlns:p14="http://schemas.microsoft.com/office/powerpoint/2010/main" val="1138824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88BC118-C92C-4FC7-BA1B-692460FAC3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847639"/>
              </p:ext>
            </p:extLst>
          </p:nvPr>
        </p:nvGraphicFramePr>
        <p:xfrm>
          <a:off x="766396" y="1640230"/>
          <a:ext cx="9809240" cy="4800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1848">
                  <a:extLst>
                    <a:ext uri="{9D8B030D-6E8A-4147-A177-3AD203B41FA5}">
                      <a16:colId xmlns:a16="http://schemas.microsoft.com/office/drawing/2014/main" val="132803653"/>
                    </a:ext>
                  </a:extLst>
                </a:gridCol>
                <a:gridCol w="1961848">
                  <a:extLst>
                    <a:ext uri="{9D8B030D-6E8A-4147-A177-3AD203B41FA5}">
                      <a16:colId xmlns:a16="http://schemas.microsoft.com/office/drawing/2014/main" val="3822983751"/>
                    </a:ext>
                  </a:extLst>
                </a:gridCol>
                <a:gridCol w="1961848">
                  <a:extLst>
                    <a:ext uri="{9D8B030D-6E8A-4147-A177-3AD203B41FA5}">
                      <a16:colId xmlns:a16="http://schemas.microsoft.com/office/drawing/2014/main" val="3964634177"/>
                    </a:ext>
                  </a:extLst>
                </a:gridCol>
                <a:gridCol w="1961848">
                  <a:extLst>
                    <a:ext uri="{9D8B030D-6E8A-4147-A177-3AD203B41FA5}">
                      <a16:colId xmlns:a16="http://schemas.microsoft.com/office/drawing/2014/main" val="3306325439"/>
                    </a:ext>
                  </a:extLst>
                </a:gridCol>
                <a:gridCol w="1961848">
                  <a:extLst>
                    <a:ext uri="{9D8B030D-6E8A-4147-A177-3AD203B41FA5}">
                      <a16:colId xmlns:a16="http://schemas.microsoft.com/office/drawing/2014/main" val="2401920129"/>
                    </a:ext>
                  </a:extLst>
                </a:gridCol>
              </a:tblGrid>
              <a:tr h="328800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Jan-Mar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Apr-Jun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Jul-Sep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Oct-Dec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271219"/>
                  </a:ext>
                </a:extLst>
              </a:tr>
              <a:tr h="558959"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Complete Design / Design Review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Tank Test with Imaging Systems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Tank Test with Complete System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Field Test on Battery Power (no MARS)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140913"/>
                  </a:ext>
                </a:extLst>
              </a:tr>
              <a:tr h="558959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Colleen Durkin</a:t>
                      </a:r>
                    </a:p>
                  </a:txBody>
                  <a:tcP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Requirements</a:t>
                      </a:r>
                    </a:p>
                  </a:txBody>
                  <a:tcP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Tank Data Analysis</a:t>
                      </a:r>
                    </a:p>
                  </a:txBody>
                  <a:tcP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Field deployments and data analysis</a:t>
                      </a:r>
                    </a:p>
                  </a:txBody>
                  <a:tcP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241830"/>
                  </a:ext>
                </a:extLst>
              </a:tr>
              <a:tr h="55895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Paul Roberts </a:t>
                      </a:r>
                    </a:p>
                    <a:p>
                      <a:pPr algn="ctr"/>
                      <a:r>
                        <a:rPr lang="en-US" sz="1400" dirty="0"/>
                        <a:t>(300 </a:t>
                      </a:r>
                      <a:r>
                        <a:rPr lang="en-US" sz="1400" dirty="0" err="1"/>
                        <a:t>hrs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System design, camera interfaces, software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System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Image processing and visualization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325394"/>
                  </a:ext>
                </a:extLst>
              </a:tr>
              <a:tr h="7891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François </a:t>
                      </a:r>
                      <a:r>
                        <a:rPr lang="en-US" sz="1400" dirty="0" err="1"/>
                        <a:t>Cazanave</a:t>
                      </a:r>
                      <a:r>
                        <a:rPr lang="en-US" sz="1400" dirty="0"/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(300 </a:t>
                      </a:r>
                      <a:r>
                        <a:rPr lang="en-US" sz="1400" dirty="0" err="1"/>
                        <a:t>hrs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Pressure housings, internal mech, support frame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Test tank support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Rigging and deployment support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202448"/>
                  </a:ext>
                </a:extLst>
              </a:tr>
              <a:tr h="55895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Alana Sherman</a:t>
                      </a:r>
                    </a:p>
                    <a:p>
                      <a:pPr algn="ctr"/>
                      <a:r>
                        <a:rPr lang="en-US" sz="1400" dirty="0"/>
                        <a:t> (150 </a:t>
                      </a:r>
                      <a:r>
                        <a:rPr lang="en-US" sz="1400" dirty="0" err="1"/>
                        <a:t>hrs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Battery power and low-power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613227"/>
                  </a:ext>
                </a:extLst>
              </a:tr>
              <a:tr h="55895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Paul McGill </a:t>
                      </a:r>
                    </a:p>
                    <a:p>
                      <a:pPr algn="ctr"/>
                      <a:r>
                        <a:rPr lang="en-US" sz="1400" dirty="0"/>
                        <a:t>(150 </a:t>
                      </a:r>
                      <a:r>
                        <a:rPr lang="en-US" sz="1400" dirty="0" err="1"/>
                        <a:t>hrs</a:t>
                      </a:r>
                      <a:r>
                        <a:rPr lang="en-US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MARS compatibility / interface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550345"/>
                  </a:ext>
                </a:extLst>
              </a:tr>
              <a:tr h="3288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M-Tech / E-Tech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System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459326"/>
                  </a:ext>
                </a:extLst>
              </a:tr>
              <a:tr h="5589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Machine 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Housing Fabrication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36214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35B0FB7-210E-485B-95BA-6298ED46F163}"/>
              </a:ext>
            </a:extLst>
          </p:cNvPr>
          <p:cNvSpPr txBox="1"/>
          <p:nvPr/>
        </p:nvSpPr>
        <p:spPr>
          <a:xfrm>
            <a:off x="766396" y="178178"/>
            <a:ext cx="45093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/>
              <a:t>Year 1 Timeline and Resources</a:t>
            </a:r>
          </a:p>
          <a:p>
            <a:r>
              <a:rPr lang="en-US" sz="2400" dirty="0"/>
              <a:t>SINKER: the </a:t>
            </a:r>
            <a:r>
              <a:rPr lang="en-US" sz="2400" dirty="0" err="1"/>
              <a:t>SINKing</a:t>
            </a:r>
            <a:r>
              <a:rPr lang="en-US" sz="2400" dirty="0"/>
              <a:t> Ecology Robot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48E671D-F92B-43CC-947B-2848B35F8F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914178"/>
              </p:ext>
            </p:extLst>
          </p:nvPr>
        </p:nvGraphicFramePr>
        <p:xfrm>
          <a:off x="766396" y="1639917"/>
          <a:ext cx="9809238" cy="830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9749">
                  <a:extLst>
                    <a:ext uri="{9D8B030D-6E8A-4147-A177-3AD203B41FA5}">
                      <a16:colId xmlns:a16="http://schemas.microsoft.com/office/drawing/2014/main" val="2178284140"/>
                    </a:ext>
                  </a:extLst>
                </a:gridCol>
                <a:gridCol w="3519055">
                  <a:extLst>
                    <a:ext uri="{9D8B030D-6E8A-4147-A177-3AD203B41FA5}">
                      <a16:colId xmlns:a16="http://schemas.microsoft.com/office/drawing/2014/main" val="3868222987"/>
                    </a:ext>
                  </a:extLst>
                </a:gridCol>
                <a:gridCol w="3260434">
                  <a:extLst>
                    <a:ext uri="{9D8B030D-6E8A-4147-A177-3AD203B41FA5}">
                      <a16:colId xmlns:a16="http://schemas.microsoft.com/office/drawing/2014/main" val="365340576"/>
                    </a:ext>
                  </a:extLst>
                </a:gridCol>
              </a:tblGrid>
              <a:tr h="4154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Year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Year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Year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493963"/>
                  </a:ext>
                </a:extLst>
              </a:tr>
              <a:tr h="4154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Refinement / MARS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Science Operations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412631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6FB2FBE8-E9B9-4C93-9508-C785AFCCAA1F}"/>
              </a:ext>
            </a:extLst>
          </p:cNvPr>
          <p:cNvSpPr txBox="1"/>
          <p:nvPr/>
        </p:nvSpPr>
        <p:spPr>
          <a:xfrm>
            <a:off x="8197704" y="102412"/>
            <a:ext cx="2519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EyeRIS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085FE51-5DA1-4810-9AE3-F65DFA69C700}"/>
              </a:ext>
            </a:extLst>
          </p:cNvPr>
          <p:cNvSpPr txBox="1"/>
          <p:nvPr/>
        </p:nvSpPr>
        <p:spPr>
          <a:xfrm>
            <a:off x="8197704" y="417294"/>
            <a:ext cx="2519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Planktivore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55C4832-1250-45D4-A4E9-F17A1B48C27A}"/>
              </a:ext>
            </a:extLst>
          </p:cNvPr>
          <p:cNvSpPr txBox="1"/>
          <p:nvPr/>
        </p:nvSpPr>
        <p:spPr>
          <a:xfrm>
            <a:off x="8197703" y="732177"/>
            <a:ext cx="3423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BioInspir</a:t>
            </a:r>
            <a:r>
              <a:rPr lang="en-US" dirty="0"/>
              <a:t> Lab </a:t>
            </a:r>
            <a:r>
              <a:rPr lang="en-US" dirty="0" err="1"/>
              <a:t>Multicam</a:t>
            </a:r>
            <a:endParaRPr lang="en-US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754C438-BFAA-4645-B8A6-8427F194C445}"/>
              </a:ext>
            </a:extLst>
          </p:cNvPr>
          <p:cNvCxnSpPr/>
          <p:nvPr/>
        </p:nvCxnSpPr>
        <p:spPr>
          <a:xfrm>
            <a:off x="7701835" y="272533"/>
            <a:ext cx="502630" cy="0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BEF0BAA-4D0F-4DBC-B536-BB2D628ECF1D}"/>
              </a:ext>
            </a:extLst>
          </p:cNvPr>
          <p:cNvCxnSpPr/>
          <p:nvPr/>
        </p:nvCxnSpPr>
        <p:spPr>
          <a:xfrm>
            <a:off x="7701836" y="616319"/>
            <a:ext cx="502630" cy="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78878FC-9A74-4471-8A2E-8461A37DE919}"/>
              </a:ext>
            </a:extLst>
          </p:cNvPr>
          <p:cNvCxnSpPr/>
          <p:nvPr/>
        </p:nvCxnSpPr>
        <p:spPr>
          <a:xfrm>
            <a:off x="7701835" y="914031"/>
            <a:ext cx="502630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DF047D6-1013-4C66-8FE9-9DE3D9C4D374}"/>
              </a:ext>
            </a:extLst>
          </p:cNvPr>
          <p:cNvCxnSpPr/>
          <p:nvPr/>
        </p:nvCxnSpPr>
        <p:spPr>
          <a:xfrm>
            <a:off x="2746744" y="3570030"/>
            <a:ext cx="552893" cy="0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D8F9E69-C829-4FA0-BE63-E2D31AE7E6CB}"/>
              </a:ext>
            </a:extLst>
          </p:cNvPr>
          <p:cNvCxnSpPr/>
          <p:nvPr/>
        </p:nvCxnSpPr>
        <p:spPr>
          <a:xfrm>
            <a:off x="3384697" y="3583469"/>
            <a:ext cx="552893" cy="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FD1BC10-BE88-4D43-A086-364AE1E439D4}"/>
              </a:ext>
            </a:extLst>
          </p:cNvPr>
          <p:cNvCxnSpPr/>
          <p:nvPr/>
        </p:nvCxnSpPr>
        <p:spPr>
          <a:xfrm>
            <a:off x="4022651" y="3583469"/>
            <a:ext cx="552893" cy="0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3594074-C4C8-4F50-97DD-685057908322}"/>
              </a:ext>
            </a:extLst>
          </p:cNvPr>
          <p:cNvCxnSpPr/>
          <p:nvPr/>
        </p:nvCxnSpPr>
        <p:spPr>
          <a:xfrm>
            <a:off x="3384697" y="4386965"/>
            <a:ext cx="552893" cy="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8E4E8C1-D00B-4957-A7AF-450FEE60AD35}"/>
              </a:ext>
            </a:extLst>
          </p:cNvPr>
          <p:cNvCxnSpPr/>
          <p:nvPr/>
        </p:nvCxnSpPr>
        <p:spPr>
          <a:xfrm>
            <a:off x="7318744" y="3586275"/>
            <a:ext cx="552893" cy="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EB489D97-93E1-4FD2-B4AC-EEF81C84BBFF}"/>
              </a:ext>
            </a:extLst>
          </p:cNvPr>
          <p:cNvSpPr txBox="1"/>
          <p:nvPr/>
        </p:nvSpPr>
        <p:spPr>
          <a:xfrm>
            <a:off x="8197702" y="1088359"/>
            <a:ext cx="3017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Timelapse</a:t>
            </a:r>
            <a:r>
              <a:rPr lang="en-US" dirty="0"/>
              <a:t> Cameras 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1C1E282-9E04-410A-AF87-440E6A2DF2E8}"/>
              </a:ext>
            </a:extLst>
          </p:cNvPr>
          <p:cNvCxnSpPr/>
          <p:nvPr/>
        </p:nvCxnSpPr>
        <p:spPr>
          <a:xfrm>
            <a:off x="7701834" y="1273025"/>
            <a:ext cx="50263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A004034-6EF6-453A-960A-879CE9A9B767}"/>
              </a:ext>
            </a:extLst>
          </p:cNvPr>
          <p:cNvCxnSpPr/>
          <p:nvPr/>
        </p:nvCxnSpPr>
        <p:spPr>
          <a:xfrm>
            <a:off x="3384697" y="4923537"/>
            <a:ext cx="552893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1502CAE-0D8E-4898-AC36-35CB09C21C3F}"/>
              </a:ext>
            </a:extLst>
          </p:cNvPr>
          <p:cNvCxnSpPr/>
          <p:nvPr/>
        </p:nvCxnSpPr>
        <p:spPr>
          <a:xfrm>
            <a:off x="5312735" y="3556591"/>
            <a:ext cx="552893" cy="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C05648B-5217-41AD-B0BF-82A5597A188F}"/>
              </a:ext>
            </a:extLst>
          </p:cNvPr>
          <p:cNvCxnSpPr/>
          <p:nvPr/>
        </p:nvCxnSpPr>
        <p:spPr>
          <a:xfrm>
            <a:off x="5950689" y="3556591"/>
            <a:ext cx="552893" cy="0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0F1F8EE-0F31-4A55-B4E0-4014AB64147F}"/>
              </a:ext>
            </a:extLst>
          </p:cNvPr>
          <p:cNvCxnSpPr/>
          <p:nvPr/>
        </p:nvCxnSpPr>
        <p:spPr>
          <a:xfrm>
            <a:off x="3384697" y="5511872"/>
            <a:ext cx="552893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423DE18-346D-404D-82BC-F1F41F09B15F}"/>
              </a:ext>
            </a:extLst>
          </p:cNvPr>
          <p:cNvCxnSpPr/>
          <p:nvPr/>
        </p:nvCxnSpPr>
        <p:spPr>
          <a:xfrm>
            <a:off x="9257413" y="4386965"/>
            <a:ext cx="552893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BEEFFEF-C691-44A7-A224-D0519E182BAB}"/>
              </a:ext>
            </a:extLst>
          </p:cNvPr>
          <p:cNvCxnSpPr/>
          <p:nvPr/>
        </p:nvCxnSpPr>
        <p:spPr>
          <a:xfrm>
            <a:off x="4022651" y="4386965"/>
            <a:ext cx="502630" cy="0"/>
          </a:xfrm>
          <a:prstGeom prst="line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040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/>
      <p:bldP spid="30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28FE00-72EC-E8FF-D626-D8FA1CBEF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06" y="0"/>
            <a:ext cx="1055202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5FC24E-36BF-A3C2-ABD6-4D18C42E1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803" y="4343400"/>
            <a:ext cx="1391863" cy="50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54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5DBB3D9-3919-DA8E-29D5-2B81FCF1E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88" y="0"/>
            <a:ext cx="10552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17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3698</TotalTime>
  <Words>544</Words>
  <Application>Microsoft Office PowerPoint</Application>
  <PresentationFormat>Widescreen</PresentationFormat>
  <Paragraphs>153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Paul Roberts</cp:lastModifiedBy>
  <cp:revision>25</cp:revision>
  <dcterms:created xsi:type="dcterms:W3CDTF">2022-05-10T16:21:03Z</dcterms:created>
  <dcterms:modified xsi:type="dcterms:W3CDTF">2022-05-19T16:48:23Z</dcterms:modified>
</cp:coreProperties>
</file>