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8"/>
  </p:notesMasterIdLst>
  <p:sldIdLst>
    <p:sldId id="272" r:id="rId2"/>
    <p:sldId id="1221" r:id="rId3"/>
    <p:sldId id="1223" r:id="rId4"/>
    <p:sldId id="1239" r:id="rId5"/>
    <p:sldId id="1230" r:id="rId6"/>
    <p:sldId id="1225" r:id="rId7"/>
    <p:sldId id="1233" r:id="rId8"/>
    <p:sldId id="1227" r:id="rId9"/>
    <p:sldId id="1232" r:id="rId10"/>
    <p:sldId id="1228" r:id="rId11"/>
    <p:sldId id="1234" r:id="rId12"/>
    <p:sldId id="1229" r:id="rId13"/>
    <p:sldId id="1231" r:id="rId14"/>
    <p:sldId id="1235" r:id="rId15"/>
    <p:sldId id="1237" r:id="rId16"/>
    <p:sldId id="1240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6DAFC"/>
    <a:srgbClr val="CCCCFF"/>
    <a:srgbClr val="6699FF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3"/>
    <p:restoredTop sz="94658"/>
  </p:normalViewPr>
  <p:slideViewPr>
    <p:cSldViewPr snapToGrid="0">
      <p:cViewPr varScale="1">
        <p:scale>
          <a:sx n="214" d="100"/>
          <a:sy n="214" d="100"/>
        </p:scale>
        <p:origin x="156" y="2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>
                <a:solidFill>
                  <a:schemeClr val="accent4">
                    <a:lumMod val="75000"/>
                  </a:schemeClr>
                </a:solidFill>
              </a:rPr>
              <a:t>Raw Data Rate (53.2 MB/s)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Raw Data Rate ( MB/s)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53E-42C1-BA08-208F17CB43B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53E-42C1-BA08-208F17CB43B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53E-42C1-BA08-208F17CB43B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A53E-42C1-BA08-208F17CB43B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53E-42C1-BA08-208F17CB43B0}"/>
              </c:ext>
            </c:extLst>
          </c:dPt>
          <c:dLbls>
            <c:dLbl>
              <c:idx val="0"/>
              <c:layout>
                <c:manualLayout>
                  <c:x val="-0.20512038698539123"/>
                  <c:y val="0.11279587863333281"/>
                </c:manualLayout>
              </c:layout>
              <c:tx>
                <c:rich>
                  <a:bodyPr/>
                  <a:lstStyle/>
                  <a:p>
                    <a:fld id="{A2DA4013-7AE9-492C-B7E5-1891C681A032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18.4 MB/s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293171277118305"/>
                      <c:h val="0.1641137855579868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53E-42C1-BA08-208F17CB43B0}"/>
                </c:ext>
              </c:extLst>
            </c:dLbl>
            <c:dLbl>
              <c:idx val="1"/>
              <c:layout>
                <c:manualLayout>
                  <c:x val="1.1358267716535348E-2"/>
                  <c:y val="-3.1964261202690511E-2"/>
                </c:manualLayout>
              </c:layout>
              <c:tx>
                <c:rich>
                  <a:bodyPr/>
                  <a:lstStyle/>
                  <a:p>
                    <a:fld id="{D7D703D1-AE95-4B80-A6FC-E2BD9A23287B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1.6 MB/s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53E-42C1-BA08-208F17CB43B0}"/>
                </c:ext>
              </c:extLst>
            </c:dLbl>
            <c:dLbl>
              <c:idx val="2"/>
              <c:layout>
                <c:manualLayout>
                  <c:x val="2.5191251896265261E-2"/>
                  <c:y val="5.2347854299512088E-3"/>
                </c:manualLayout>
              </c:layout>
              <c:tx>
                <c:rich>
                  <a:bodyPr/>
                  <a:lstStyle/>
                  <a:p>
                    <a:fld id="{94E13649-5BA4-4FBB-B9EA-8CA2C2D6175B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1.6 MB/s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53E-42C1-BA08-208F17CB43B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EF9F41B-6BD5-446B-A14A-CEA4B1D51138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16 MB/s</a:t>
                    </a:r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743424694746611"/>
                      <c:h val="0.1641137855579868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A53E-42C1-BA08-208F17CB43B0}"/>
                </c:ext>
              </c:extLst>
            </c:dLbl>
            <c:dLbl>
              <c:idx val="4"/>
              <c:layout>
                <c:manualLayout>
                  <c:x val="0.15156290146040716"/>
                  <c:y val="0.1779868708971553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0746C21-A3BA-4A95-B122-CA2163D65CB1}" type="CATEGORYNAME">
                      <a:rPr lang="da-DK" sz="1000"/>
                      <a:pPr>
                        <a:defRPr sz="1000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da-DK" sz="1000" baseline="0" dirty="0"/>
                      <a:t>
16 MB/s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883691594822576"/>
                      <c:h val="0.1798862833611881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A53E-42C1-BA08-208F17CB43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Shadowgraph</c:v>
                </c:pt>
                <c:pt idx="1">
                  <c:v>Flux LM</c:v>
                </c:pt>
                <c:pt idx="2">
                  <c:v>Flux HM</c:v>
                </c:pt>
                <c:pt idx="3">
                  <c:v>Planktivore LM</c:v>
                </c:pt>
                <c:pt idx="4">
                  <c:v>Planktivore HM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18.399999999999999</c:v>
                </c:pt>
                <c:pt idx="1">
                  <c:v>1.6</c:v>
                </c:pt>
                <c:pt idx="2">
                  <c:v>1.8</c:v>
                </c:pt>
                <c:pt idx="3">
                  <c:v>16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3E-42C1-BA08-208F17CB43B0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>
                <a:solidFill>
                  <a:schemeClr val="accent4">
                    <a:lumMod val="75000"/>
                  </a:schemeClr>
                </a:solidFill>
              </a:rPr>
              <a:t>Compressed Rate (~5 MB/s)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Raw Data Rate ( MB/s)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A1D-476B-ABE4-A32106D2B30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A1D-476B-ABE4-A32106D2B30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A1D-476B-ABE4-A32106D2B30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A1D-476B-ABE4-A32106D2B30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A1D-476B-ABE4-A32106D2B30B}"/>
              </c:ext>
            </c:extLst>
          </c:dPt>
          <c:dLbls>
            <c:dLbl>
              <c:idx val="0"/>
              <c:layout>
                <c:manualLayout>
                  <c:x val="-0.20512038698539123"/>
                  <c:y val="0.11279587863333281"/>
                </c:manualLayout>
              </c:layout>
              <c:tx>
                <c:rich>
                  <a:bodyPr/>
                  <a:lstStyle/>
                  <a:p>
                    <a:fld id="{A2DA4013-7AE9-492C-B7E5-1891C681A032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2.2 MB/s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293171277118305"/>
                      <c:h val="0.1641137855579868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A1D-476B-ABE4-A32106D2B30B}"/>
                </c:ext>
              </c:extLst>
            </c:dLbl>
            <c:dLbl>
              <c:idx val="1"/>
              <c:layout>
                <c:manualLayout>
                  <c:x val="0.15713129066844511"/>
                  <c:y val="-0.14137355915849686"/>
                </c:manualLayout>
              </c:layout>
              <c:tx>
                <c:rich>
                  <a:bodyPr/>
                  <a:lstStyle/>
                  <a:p>
                    <a:fld id="{D7D703D1-AE95-4B80-A6FC-E2BD9A23287B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0.15 MB/s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A1D-476B-ABE4-A32106D2B30B}"/>
                </c:ext>
              </c:extLst>
            </c:dLbl>
            <c:dLbl>
              <c:idx val="2"/>
              <c:layout>
                <c:manualLayout>
                  <c:x val="0.14479989852110986"/>
                  <c:y val="0"/>
                </c:manualLayout>
              </c:layout>
              <c:tx>
                <c:rich>
                  <a:bodyPr/>
                  <a:lstStyle/>
                  <a:p>
                    <a:fld id="{94E13649-5BA4-4FBB-B9EA-8CA2C2D6175B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0.05 MB/s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A1D-476B-ABE4-A32106D2B30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EF9F41B-6BD5-446B-A14A-CEA4B1D51138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1.5 MB/s</a:t>
                    </a:r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743424694746611"/>
                      <c:h val="0.1641137855579868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FA1D-476B-ABE4-A32106D2B30B}"/>
                </c:ext>
              </c:extLst>
            </c:dLbl>
            <c:dLbl>
              <c:idx val="4"/>
              <c:layout>
                <c:manualLayout>
                  <c:x val="0.15156290146040716"/>
                  <c:y val="0.1779868708971553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0746C21-A3BA-4A95-B122-CA2163D65CB1}" type="CATEGORYNAME">
                      <a:rPr lang="da-DK" sz="1000"/>
                      <a:pPr>
                        <a:defRPr sz="1000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da-DK" sz="1000" baseline="0" dirty="0"/>
                      <a:t>
1.5 MB/s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883691594822576"/>
                      <c:h val="0.1798862833611881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FA1D-476B-ABE4-A32106D2B3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Shadowgraph</c:v>
                </c:pt>
                <c:pt idx="1">
                  <c:v>Flux LM</c:v>
                </c:pt>
                <c:pt idx="2">
                  <c:v>Flux HM</c:v>
                </c:pt>
                <c:pt idx="3">
                  <c:v>Planktivore LM</c:v>
                </c:pt>
                <c:pt idx="4">
                  <c:v>Planktivore HM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2.2000000000000002</c:v>
                </c:pt>
                <c:pt idx="1">
                  <c:v>0.15</c:v>
                </c:pt>
                <c:pt idx="2">
                  <c:v>0.05</c:v>
                </c:pt>
                <c:pt idx="3">
                  <c:v>1.5</c:v>
                </c:pt>
                <c:pt idx="4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A1D-476B-ABE4-A32106D2B30B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>
                <a:solidFill>
                  <a:schemeClr val="accent4">
                    <a:lumMod val="75000"/>
                  </a:schemeClr>
                </a:solidFill>
              </a:rPr>
              <a:t>Raw Data Rate (53.2 MB/s)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bg1"/>
                </a:solidFill>
              </a:rPr>
              <a:t>Yearly</a:t>
            </a:r>
            <a:r>
              <a:rPr lang="en-US" baseline="0" dirty="0">
                <a:solidFill>
                  <a:schemeClr val="bg1"/>
                </a:solidFill>
              </a:rPr>
              <a:t> Data Storage Needs</a:t>
            </a:r>
            <a:endParaRPr lang="en-US" dirty="0">
              <a:solidFill>
                <a:schemeClr val="bg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Flux Cameras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Raw Images</c:v>
                </c:pt>
                <c:pt idx="1">
                  <c:v>Compressed Images</c:v>
                </c:pt>
                <c:pt idx="2">
                  <c:v>Procsesed Data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100.9152</c:v>
                </c:pt>
                <c:pt idx="1">
                  <c:v>0.47304000000000002</c:v>
                </c:pt>
                <c:pt idx="2">
                  <c:v>3.6499999999999998E-2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05-45DA-93A0-BE3AFC3653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Planktivore Cameras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Raw Images</c:v>
                </c:pt>
                <c:pt idx="1">
                  <c:v>Compressed Images</c:v>
                </c:pt>
                <c:pt idx="2">
                  <c:v>Procsesed Data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1009.152</c:v>
                </c:pt>
                <c:pt idx="1">
                  <c:v>94.608000000000004</c:v>
                </c:pt>
                <c:pt idx="2">
                  <c:v>2.0074999999999998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05-45DA-93A0-BE3AFC3653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Shadowgraph Camera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Raw Images</c:v>
                </c:pt>
                <c:pt idx="1">
                  <c:v>Compressed Images</c:v>
                </c:pt>
                <c:pt idx="2">
                  <c:v>Procsesed Data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567.64800000000002</c:v>
                </c:pt>
                <c:pt idx="1">
                  <c:v>69.379199999999997</c:v>
                </c:pt>
                <c:pt idx="2">
                  <c:v>0.36499999999999999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05-45DA-93A0-BE3AFC3653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8842255"/>
        <c:axId val="768836015"/>
      </c:barChart>
      <c:catAx>
        <c:axId val="768842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8836015"/>
        <c:crossesAt val="1.0000000000000002E-2"/>
        <c:auto val="1"/>
        <c:lblAlgn val="ctr"/>
        <c:lblOffset val="100"/>
        <c:noMultiLvlLbl val="0"/>
      </c:catAx>
      <c:valAx>
        <c:axId val="768836015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88422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dirty="0">
                <a:solidFill>
                  <a:schemeClr val="accent4">
                    <a:lumMod val="75000"/>
                  </a:schemeClr>
                </a:solidFill>
              </a:rPr>
              <a:t>Raw Data Rate (53.2 MB/s)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h3d63665759f4dd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h3d63665759f4dd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h3d63665759f4dd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h3d63665759f4dd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8277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h3d63665759f4ddb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h3d63665759f4ddb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9513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h3d63665759f4ddb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h3d63665759f4ddb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8300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h3d63665759f4ddb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h3d63665759f4ddb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8731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h3d63665759f4dd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h3d63665759f4dd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93168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h3d63665759f4dd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h3d63665759f4dd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13854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h3d63665759f4dd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h3d63665759f4dd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5049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h3d63665759f4dd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h3d63665759f4dd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2354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h3d63665759f4dd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h3d63665759f4dd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21951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h3d63665759f4dd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h3d63665759f4dd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50006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h3d63665759f4dd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h3d63665759f4dd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88675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h3d63665759f4dd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h3d63665759f4dd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10005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h3d63665759f4dd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h3d63665759f4dd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20115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h3d63665759f4dd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h3d63665759f4dd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64289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h3d63665759f4dd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h3d63665759f4dd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8003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1000"/>
            </a:lvl1pPr>
            <a:lvl2pPr lvl="1">
              <a:buNone/>
              <a:defRPr sz="1000"/>
            </a:lvl2pPr>
            <a:lvl3pPr lvl="2">
              <a:buNone/>
              <a:defRPr sz="1000"/>
            </a:lvl3pPr>
            <a:lvl4pPr lvl="3">
              <a:buNone/>
              <a:defRPr sz="1000"/>
            </a:lvl4pPr>
            <a:lvl5pPr lvl="4">
              <a:buNone/>
              <a:defRPr sz="1000"/>
            </a:lvl5pPr>
            <a:lvl6pPr lvl="5">
              <a:buNone/>
              <a:defRPr sz="1000"/>
            </a:lvl6pPr>
            <a:lvl7pPr lvl="6">
              <a:buNone/>
              <a:defRPr sz="1000"/>
            </a:lvl7pPr>
            <a:lvl8pPr lvl="7">
              <a:buNone/>
              <a:defRPr sz="1000"/>
            </a:lvl8pPr>
            <a:lvl9pPr lvl="8">
              <a:buNone/>
              <a:defRPr sz="10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1000"/>
            </a:lvl1pPr>
            <a:lvl2pPr lvl="1">
              <a:buNone/>
              <a:defRPr sz="1000"/>
            </a:lvl2pPr>
            <a:lvl3pPr lvl="2">
              <a:buNone/>
              <a:defRPr sz="1000"/>
            </a:lvl3pPr>
            <a:lvl4pPr lvl="3">
              <a:buNone/>
              <a:defRPr sz="1000"/>
            </a:lvl4pPr>
            <a:lvl5pPr lvl="4">
              <a:buNone/>
              <a:defRPr sz="1000"/>
            </a:lvl5pPr>
            <a:lvl6pPr lvl="5">
              <a:buNone/>
              <a:defRPr sz="1000"/>
            </a:lvl6pPr>
            <a:lvl7pPr lvl="6">
              <a:buNone/>
              <a:defRPr sz="1000"/>
            </a:lvl7pPr>
            <a:lvl8pPr lvl="7">
              <a:buNone/>
              <a:defRPr sz="1000"/>
            </a:lvl8pPr>
            <a:lvl9pPr lvl="8">
              <a:buNone/>
              <a:defRPr sz="10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1000"/>
            </a:lvl1pPr>
            <a:lvl2pPr lvl="1">
              <a:buNone/>
              <a:defRPr sz="1000"/>
            </a:lvl2pPr>
            <a:lvl3pPr lvl="2">
              <a:buNone/>
              <a:defRPr sz="1000"/>
            </a:lvl3pPr>
            <a:lvl4pPr lvl="3">
              <a:buNone/>
              <a:defRPr sz="1000"/>
            </a:lvl4pPr>
            <a:lvl5pPr lvl="4">
              <a:buNone/>
              <a:defRPr sz="1000"/>
            </a:lvl5pPr>
            <a:lvl6pPr lvl="5">
              <a:buNone/>
              <a:defRPr sz="1000"/>
            </a:lvl6pPr>
            <a:lvl7pPr lvl="6">
              <a:buNone/>
              <a:defRPr sz="1000"/>
            </a:lvl7pPr>
            <a:lvl8pPr lvl="7">
              <a:buNone/>
              <a:defRPr sz="1000"/>
            </a:lvl8pPr>
            <a:lvl9pPr lvl="8">
              <a:buNone/>
              <a:defRPr sz="10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1000"/>
            </a:lvl1pPr>
            <a:lvl2pPr lvl="1">
              <a:buNone/>
              <a:defRPr sz="1000"/>
            </a:lvl2pPr>
            <a:lvl3pPr lvl="2">
              <a:buNone/>
              <a:defRPr sz="1000"/>
            </a:lvl3pPr>
            <a:lvl4pPr lvl="3">
              <a:buNone/>
              <a:defRPr sz="1000"/>
            </a:lvl4pPr>
            <a:lvl5pPr lvl="4">
              <a:buNone/>
              <a:defRPr sz="1000"/>
            </a:lvl5pPr>
            <a:lvl6pPr lvl="5">
              <a:buNone/>
              <a:defRPr sz="1000"/>
            </a:lvl6pPr>
            <a:lvl7pPr lvl="6">
              <a:buNone/>
              <a:defRPr sz="1000"/>
            </a:lvl7pPr>
            <a:lvl8pPr lvl="7">
              <a:buNone/>
              <a:defRPr sz="1000"/>
            </a:lvl8pPr>
            <a:lvl9pPr lvl="8">
              <a:buNone/>
              <a:defRPr sz="10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1000"/>
            </a:lvl1pPr>
            <a:lvl2pPr lvl="1">
              <a:buNone/>
              <a:defRPr sz="1000"/>
            </a:lvl2pPr>
            <a:lvl3pPr lvl="2">
              <a:buNone/>
              <a:defRPr sz="1000"/>
            </a:lvl3pPr>
            <a:lvl4pPr lvl="3">
              <a:buNone/>
              <a:defRPr sz="1000"/>
            </a:lvl4pPr>
            <a:lvl5pPr lvl="4">
              <a:buNone/>
              <a:defRPr sz="1000"/>
            </a:lvl5pPr>
            <a:lvl6pPr lvl="5">
              <a:buNone/>
              <a:defRPr sz="1000"/>
            </a:lvl6pPr>
            <a:lvl7pPr lvl="6">
              <a:buNone/>
              <a:defRPr sz="1000"/>
            </a:lvl7pPr>
            <a:lvl8pPr lvl="7">
              <a:buNone/>
              <a:defRPr sz="1000"/>
            </a:lvl8pPr>
            <a:lvl9pPr lvl="8">
              <a:buNone/>
              <a:defRPr sz="10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1000"/>
            </a:lvl1pPr>
            <a:lvl2pPr lvl="1">
              <a:buNone/>
              <a:defRPr sz="1000"/>
            </a:lvl2pPr>
            <a:lvl3pPr lvl="2">
              <a:buNone/>
              <a:defRPr sz="1000"/>
            </a:lvl3pPr>
            <a:lvl4pPr lvl="3">
              <a:buNone/>
              <a:defRPr sz="1000"/>
            </a:lvl4pPr>
            <a:lvl5pPr lvl="4">
              <a:buNone/>
              <a:defRPr sz="1000"/>
            </a:lvl5pPr>
            <a:lvl6pPr lvl="5">
              <a:buNone/>
              <a:defRPr sz="1000"/>
            </a:lvl6pPr>
            <a:lvl7pPr lvl="6">
              <a:buNone/>
              <a:defRPr sz="1000"/>
            </a:lvl7pPr>
            <a:lvl8pPr lvl="7">
              <a:buNone/>
              <a:defRPr sz="1000"/>
            </a:lvl8pPr>
            <a:lvl9pPr lvl="8">
              <a:buNone/>
              <a:defRPr sz="10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1000"/>
            </a:lvl1pPr>
            <a:lvl2pPr lvl="1">
              <a:buNone/>
              <a:defRPr sz="1000"/>
            </a:lvl2pPr>
            <a:lvl3pPr lvl="2">
              <a:buNone/>
              <a:defRPr sz="1000"/>
            </a:lvl3pPr>
            <a:lvl4pPr lvl="3">
              <a:buNone/>
              <a:defRPr sz="1000"/>
            </a:lvl4pPr>
            <a:lvl5pPr lvl="4">
              <a:buNone/>
              <a:defRPr sz="1000"/>
            </a:lvl5pPr>
            <a:lvl6pPr lvl="5">
              <a:buNone/>
              <a:defRPr sz="1000"/>
            </a:lvl6pPr>
            <a:lvl7pPr lvl="6">
              <a:buNone/>
              <a:defRPr sz="1000"/>
            </a:lvl7pPr>
            <a:lvl8pPr lvl="7">
              <a:buNone/>
              <a:defRPr sz="1000"/>
            </a:lvl8pPr>
            <a:lvl9pPr lvl="8">
              <a:buNone/>
              <a:defRPr sz="10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1000"/>
            </a:lvl1pPr>
            <a:lvl2pPr lvl="1">
              <a:buNone/>
              <a:defRPr sz="1000"/>
            </a:lvl2pPr>
            <a:lvl3pPr lvl="2">
              <a:buNone/>
              <a:defRPr sz="1000"/>
            </a:lvl3pPr>
            <a:lvl4pPr lvl="3">
              <a:buNone/>
              <a:defRPr sz="1000"/>
            </a:lvl4pPr>
            <a:lvl5pPr lvl="4">
              <a:buNone/>
              <a:defRPr sz="1000"/>
            </a:lvl5pPr>
            <a:lvl6pPr lvl="5">
              <a:buNone/>
              <a:defRPr sz="1000"/>
            </a:lvl6pPr>
            <a:lvl7pPr lvl="6">
              <a:buNone/>
              <a:defRPr sz="1000"/>
            </a:lvl7pPr>
            <a:lvl8pPr lvl="7">
              <a:buNone/>
              <a:defRPr sz="1000"/>
            </a:lvl8pPr>
            <a:lvl9pPr lvl="8">
              <a:buNone/>
              <a:defRPr sz="10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1000"/>
            </a:lvl1pPr>
            <a:lvl2pPr lvl="1">
              <a:buNone/>
              <a:defRPr sz="1000"/>
            </a:lvl2pPr>
            <a:lvl3pPr lvl="2">
              <a:buNone/>
              <a:defRPr sz="1000"/>
            </a:lvl3pPr>
            <a:lvl4pPr lvl="3">
              <a:buNone/>
              <a:defRPr sz="1000"/>
            </a:lvl4pPr>
            <a:lvl5pPr lvl="4">
              <a:buNone/>
              <a:defRPr sz="1000"/>
            </a:lvl5pPr>
            <a:lvl6pPr lvl="5">
              <a:buNone/>
              <a:defRPr sz="1000"/>
            </a:lvl6pPr>
            <a:lvl7pPr lvl="6">
              <a:buNone/>
              <a:defRPr sz="1000"/>
            </a:lvl7pPr>
            <a:lvl8pPr lvl="7">
              <a:buNone/>
              <a:defRPr sz="1000"/>
            </a:lvl8pPr>
            <a:lvl9pPr lvl="8">
              <a:buNone/>
              <a:defRPr sz="10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1000"/>
            </a:lvl1pPr>
            <a:lvl2pPr lvl="1">
              <a:buNone/>
              <a:defRPr sz="1000"/>
            </a:lvl2pPr>
            <a:lvl3pPr lvl="2">
              <a:buNone/>
              <a:defRPr sz="1000"/>
            </a:lvl3pPr>
            <a:lvl4pPr lvl="3">
              <a:buNone/>
              <a:defRPr sz="1000"/>
            </a:lvl4pPr>
            <a:lvl5pPr lvl="4">
              <a:buNone/>
              <a:defRPr sz="1000"/>
            </a:lvl5pPr>
            <a:lvl6pPr lvl="5">
              <a:buNone/>
              <a:defRPr sz="1000"/>
            </a:lvl6pPr>
            <a:lvl7pPr lvl="6">
              <a:buNone/>
              <a:defRPr sz="1000"/>
            </a:lvl7pPr>
            <a:lvl8pPr lvl="7">
              <a:buNone/>
              <a:defRPr sz="1000"/>
            </a:lvl8pPr>
            <a:lvl9pPr lvl="8">
              <a:buNone/>
              <a:defRPr sz="10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sz="1400"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hdphoto" Target="../media/hdphoto8.wdp"/><Relationship Id="rId3" Type="http://schemas.openxmlformats.org/officeDocument/2006/relationships/image" Target="../media/image16.png"/><Relationship Id="rId7" Type="http://schemas.microsoft.com/office/2007/relationships/hdphoto" Target="../media/hdphoto5.wdp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microsoft.com/office/2007/relationships/hdphoto" Target="../media/hdphoto7.wdp"/><Relationship Id="rId5" Type="http://schemas.microsoft.com/office/2007/relationships/hdphoto" Target="../media/hdphoto4.wdp"/><Relationship Id="rId10" Type="http://schemas.openxmlformats.org/officeDocument/2006/relationships/image" Target="../media/image20.png"/><Relationship Id="rId4" Type="http://schemas.openxmlformats.org/officeDocument/2006/relationships/image" Target="../media/image17.png"/><Relationship Id="rId9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Imaging systems overview still WIP</a:t>
            </a:r>
            <a:endParaRPr dirty="0"/>
          </a:p>
        </p:txBody>
      </p:sp>
      <p:sp>
        <p:nvSpPr>
          <p:cNvPr id="165" name="Google Shape;165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490997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>
                <a:solidFill>
                  <a:schemeClr val="bg1"/>
                </a:solidFill>
              </a:rPr>
              <a:t>5 Cameras, what size scales do they cover? 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>
                <a:solidFill>
                  <a:schemeClr val="bg1"/>
                </a:solidFill>
              </a:rPr>
              <a:t>Shadowgraph examples</a:t>
            </a:r>
            <a:endParaRPr sz="1800" dirty="0">
              <a:solidFill>
                <a:schemeClr val="bg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>
                <a:solidFill>
                  <a:schemeClr val="bg1"/>
                </a:solidFill>
              </a:rPr>
              <a:t>Planktivore exampless</a:t>
            </a:r>
            <a:endParaRPr sz="1800" dirty="0">
              <a:solidFill>
                <a:schemeClr val="bg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>
                <a:solidFill>
                  <a:schemeClr val="bg1"/>
                </a:solidFill>
              </a:rPr>
              <a:t>Flux camera examples</a:t>
            </a:r>
            <a:endParaRPr sz="1800" dirty="0">
              <a:solidFill>
                <a:schemeClr val="bg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>
                <a:solidFill>
                  <a:schemeClr val="bg1"/>
                </a:solidFill>
              </a:rPr>
              <a:t>Data rates and storage requirements</a:t>
            </a:r>
            <a:endParaRPr sz="1800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6446403-BB68-4BA0-8069-EDC9587B4856}"/>
              </a:ext>
            </a:extLst>
          </p:cNvPr>
          <p:cNvSpPr txBox="1">
            <a:spLocks/>
          </p:cNvSpPr>
          <p:nvPr/>
        </p:nvSpPr>
        <p:spPr>
          <a:xfrm>
            <a:off x="172676" y="8737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SINKER Imaging Systems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11F06C-8D28-49C8-92F6-BEBA8B3F1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266" y="2071586"/>
            <a:ext cx="2227069" cy="29679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DBF583-253C-4E8C-B5C2-A1AA67BFB6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428" r="8802" b="13563"/>
          <a:stretch/>
        </p:blipFill>
        <p:spPr>
          <a:xfrm>
            <a:off x="6473202" y="147859"/>
            <a:ext cx="1725198" cy="17397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Imaging systems overview still WIP</a:t>
            </a:r>
            <a:endParaRPr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6446403-BB68-4BA0-8069-EDC9587B4856}"/>
              </a:ext>
            </a:extLst>
          </p:cNvPr>
          <p:cNvSpPr txBox="1">
            <a:spLocks/>
          </p:cNvSpPr>
          <p:nvPr/>
        </p:nvSpPr>
        <p:spPr>
          <a:xfrm>
            <a:off x="172676" y="8737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SINKER Imaging Systems</a:t>
            </a:r>
          </a:p>
        </p:txBody>
      </p:sp>
      <p:sp>
        <p:nvSpPr>
          <p:cNvPr id="7" name="Google Shape;174;p30">
            <a:extLst>
              <a:ext uri="{FF2B5EF4-FFF2-40B4-BE49-F238E27FC236}">
                <a16:creationId xmlns:a16="http://schemas.microsoft.com/office/drawing/2014/main" id="{470E5AC8-4E44-4B01-BF7D-C532DA3E8D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285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>
                <a:solidFill>
                  <a:schemeClr val="bg1"/>
                </a:solidFill>
              </a:rPr>
              <a:t>Basler 24.5 MP Sony IMX540 sensor cropped to 16 MP</a:t>
            </a:r>
            <a:endParaRPr sz="1800" dirty="0">
              <a:solidFill>
                <a:schemeClr val="bg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>
                <a:solidFill>
                  <a:schemeClr val="bg1"/>
                </a:solidFill>
              </a:rPr>
              <a:t>Each camera uses a different objective for magnification</a:t>
            </a:r>
            <a:endParaRPr sz="1800" dirty="0">
              <a:solidFill>
                <a:schemeClr val="bg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>
                <a:solidFill>
                  <a:schemeClr val="bg1"/>
                </a:solidFill>
              </a:rPr>
              <a:t>Color strobe illumination transmitted for Planktivore, reflected for Flux camera</a:t>
            </a:r>
            <a:endParaRPr sz="1800" dirty="0">
              <a:solidFill>
                <a:schemeClr val="bg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 dirty="0">
                <a:solidFill>
                  <a:schemeClr val="bg1"/>
                </a:solidFill>
              </a:rPr>
              <a:t>Mono 630 nm LED for shadowgraph </a:t>
            </a:r>
            <a:endParaRPr sz="1800" dirty="0">
              <a:solidFill>
                <a:schemeClr val="bg1"/>
              </a:solidFill>
            </a:endParaRPr>
          </a:p>
        </p:txBody>
      </p:sp>
      <p:sp>
        <p:nvSpPr>
          <p:cNvPr id="8" name="Google Shape;171;p30">
            <a:extLst>
              <a:ext uri="{FF2B5EF4-FFF2-40B4-BE49-F238E27FC236}">
                <a16:creationId xmlns:a16="http://schemas.microsoft.com/office/drawing/2014/main" id="{D49BF2FD-6511-4943-A3FA-7F3C929C7E94}"/>
              </a:ext>
            </a:extLst>
          </p:cNvPr>
          <p:cNvSpPr/>
          <p:nvPr/>
        </p:nvSpPr>
        <p:spPr>
          <a:xfrm>
            <a:off x="4174275" y="534700"/>
            <a:ext cx="2310000" cy="2310000"/>
          </a:xfrm>
          <a:prstGeom prst="rect">
            <a:avLst/>
          </a:prstGeom>
          <a:solidFill>
            <a:schemeClr val="accent2">
              <a:lumMod val="50000"/>
              <a:lumOff val="5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9" name="Google Shape;172;p30">
            <a:extLst>
              <a:ext uri="{FF2B5EF4-FFF2-40B4-BE49-F238E27FC236}">
                <a16:creationId xmlns:a16="http://schemas.microsoft.com/office/drawing/2014/main" id="{578EBC4E-B9D7-4B9A-91B2-147543A60C2E}"/>
              </a:ext>
            </a:extLst>
          </p:cNvPr>
          <p:cNvSpPr/>
          <p:nvPr/>
        </p:nvSpPr>
        <p:spPr>
          <a:xfrm>
            <a:off x="6585825" y="534700"/>
            <a:ext cx="1155000" cy="1155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0" name="Google Shape;173;p30">
            <a:extLst>
              <a:ext uri="{FF2B5EF4-FFF2-40B4-BE49-F238E27FC236}">
                <a16:creationId xmlns:a16="http://schemas.microsoft.com/office/drawing/2014/main" id="{D1575D1B-C735-4F49-B173-ED5D23316E8E}"/>
              </a:ext>
            </a:extLst>
          </p:cNvPr>
          <p:cNvSpPr/>
          <p:nvPr/>
        </p:nvSpPr>
        <p:spPr>
          <a:xfrm>
            <a:off x="6585825" y="1752975"/>
            <a:ext cx="572700" cy="5727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1" name="Google Shape;175;p30">
            <a:extLst>
              <a:ext uri="{FF2B5EF4-FFF2-40B4-BE49-F238E27FC236}">
                <a16:creationId xmlns:a16="http://schemas.microsoft.com/office/drawing/2014/main" id="{DC6EDBBE-D62F-4DB9-AF57-365DEA63990F}"/>
              </a:ext>
            </a:extLst>
          </p:cNvPr>
          <p:cNvSpPr/>
          <p:nvPr/>
        </p:nvSpPr>
        <p:spPr>
          <a:xfrm>
            <a:off x="7209550" y="1752975"/>
            <a:ext cx="291300" cy="2913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2" name="Google Shape;176;p30">
            <a:extLst>
              <a:ext uri="{FF2B5EF4-FFF2-40B4-BE49-F238E27FC236}">
                <a16:creationId xmlns:a16="http://schemas.microsoft.com/office/drawing/2014/main" id="{CF56AE72-10C0-46D6-AF1E-FF02DCFEC704}"/>
              </a:ext>
            </a:extLst>
          </p:cNvPr>
          <p:cNvSpPr/>
          <p:nvPr/>
        </p:nvSpPr>
        <p:spPr>
          <a:xfrm>
            <a:off x="7551875" y="1752975"/>
            <a:ext cx="102300" cy="1011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13" name="Google Shape;177;p30">
            <a:extLst>
              <a:ext uri="{FF2B5EF4-FFF2-40B4-BE49-F238E27FC236}">
                <a16:creationId xmlns:a16="http://schemas.microsoft.com/office/drawing/2014/main" id="{290E08EC-17AE-4761-9C0A-EA382C92850D}"/>
              </a:ext>
            </a:extLst>
          </p:cNvPr>
          <p:cNvSpPr txBox="1"/>
          <p:nvPr/>
        </p:nvSpPr>
        <p:spPr>
          <a:xfrm>
            <a:off x="4871175" y="542100"/>
            <a:ext cx="916200" cy="3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Flux LM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14" name="Google Shape;178;p30">
            <a:extLst>
              <a:ext uri="{FF2B5EF4-FFF2-40B4-BE49-F238E27FC236}">
                <a16:creationId xmlns:a16="http://schemas.microsoft.com/office/drawing/2014/main" id="{9DEB9C9D-CF49-40A2-BF41-7C1B3AD05A8A}"/>
              </a:ext>
            </a:extLst>
          </p:cNvPr>
          <p:cNvSpPr txBox="1"/>
          <p:nvPr/>
        </p:nvSpPr>
        <p:spPr>
          <a:xfrm>
            <a:off x="6585825" y="542100"/>
            <a:ext cx="1155000" cy="3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Shadowgraph</a:t>
            </a:r>
            <a:endParaRPr sz="1200">
              <a:solidFill>
                <a:schemeClr val="dk2"/>
              </a:solidFill>
            </a:endParaRPr>
          </a:p>
        </p:txBody>
      </p:sp>
      <p:cxnSp>
        <p:nvCxnSpPr>
          <p:cNvPr id="15" name="Google Shape;179;p30">
            <a:extLst>
              <a:ext uri="{FF2B5EF4-FFF2-40B4-BE49-F238E27FC236}">
                <a16:creationId xmlns:a16="http://schemas.microsoft.com/office/drawing/2014/main" id="{593C1779-3CC0-4F30-839E-A6E73B1866C1}"/>
              </a:ext>
            </a:extLst>
          </p:cNvPr>
          <p:cNvCxnSpPr/>
          <p:nvPr/>
        </p:nvCxnSpPr>
        <p:spPr>
          <a:xfrm>
            <a:off x="4022475" y="534700"/>
            <a:ext cx="0" cy="230250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6" name="Google Shape;180;p30">
            <a:extLst>
              <a:ext uri="{FF2B5EF4-FFF2-40B4-BE49-F238E27FC236}">
                <a16:creationId xmlns:a16="http://schemas.microsoft.com/office/drawing/2014/main" id="{C3C2C363-0FB7-4CAE-873A-4CC4E1ABF8A0}"/>
              </a:ext>
            </a:extLst>
          </p:cNvPr>
          <p:cNvSpPr txBox="1"/>
          <p:nvPr/>
        </p:nvSpPr>
        <p:spPr>
          <a:xfrm rot="-5400000">
            <a:off x="3351950" y="1501900"/>
            <a:ext cx="916200" cy="3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bg1"/>
                </a:solidFill>
              </a:rPr>
              <a:t>80 mm</a:t>
            </a:r>
            <a:endParaRPr sz="1200" dirty="0">
              <a:solidFill>
                <a:schemeClr val="bg1"/>
              </a:solidFill>
            </a:endParaRPr>
          </a:p>
        </p:txBody>
      </p:sp>
      <p:cxnSp>
        <p:nvCxnSpPr>
          <p:cNvPr id="17" name="Google Shape;181;p30">
            <a:extLst>
              <a:ext uri="{FF2B5EF4-FFF2-40B4-BE49-F238E27FC236}">
                <a16:creationId xmlns:a16="http://schemas.microsoft.com/office/drawing/2014/main" id="{0069A11A-93E8-4F2A-9091-3ED176C8D3CD}"/>
              </a:ext>
            </a:extLst>
          </p:cNvPr>
          <p:cNvCxnSpPr/>
          <p:nvPr/>
        </p:nvCxnSpPr>
        <p:spPr>
          <a:xfrm>
            <a:off x="7850250" y="542100"/>
            <a:ext cx="0" cy="114510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8" name="Google Shape;182;p30">
            <a:extLst>
              <a:ext uri="{FF2B5EF4-FFF2-40B4-BE49-F238E27FC236}">
                <a16:creationId xmlns:a16="http://schemas.microsoft.com/office/drawing/2014/main" id="{7709B76C-C59F-4207-96D0-270AA164DE56}"/>
              </a:ext>
            </a:extLst>
          </p:cNvPr>
          <p:cNvSpPr txBox="1"/>
          <p:nvPr/>
        </p:nvSpPr>
        <p:spPr>
          <a:xfrm rot="5400000">
            <a:off x="7504525" y="899200"/>
            <a:ext cx="1103100" cy="3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bg1"/>
                </a:solidFill>
              </a:rPr>
              <a:t>40 mm</a:t>
            </a:r>
            <a:endParaRPr sz="1200">
              <a:solidFill>
                <a:schemeClr val="bg1"/>
              </a:solidFill>
            </a:endParaRPr>
          </a:p>
        </p:txBody>
      </p:sp>
      <p:sp>
        <p:nvSpPr>
          <p:cNvPr id="19" name="Google Shape;183;p30">
            <a:extLst>
              <a:ext uri="{FF2B5EF4-FFF2-40B4-BE49-F238E27FC236}">
                <a16:creationId xmlns:a16="http://schemas.microsoft.com/office/drawing/2014/main" id="{904A96CB-6D6A-4D26-AC16-356C054077E7}"/>
              </a:ext>
            </a:extLst>
          </p:cNvPr>
          <p:cNvSpPr txBox="1"/>
          <p:nvPr/>
        </p:nvSpPr>
        <p:spPr>
          <a:xfrm>
            <a:off x="6592700" y="2980250"/>
            <a:ext cx="1243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bg1"/>
                </a:solidFill>
              </a:rPr>
              <a:t>Planktivore LM</a:t>
            </a:r>
            <a:endParaRPr sz="1200">
              <a:solidFill>
                <a:schemeClr val="bg1"/>
              </a:solidFill>
            </a:endParaRPr>
          </a:p>
        </p:txBody>
      </p:sp>
      <p:cxnSp>
        <p:nvCxnSpPr>
          <p:cNvPr id="20" name="Google Shape;184;p30">
            <a:extLst>
              <a:ext uri="{FF2B5EF4-FFF2-40B4-BE49-F238E27FC236}">
                <a16:creationId xmlns:a16="http://schemas.microsoft.com/office/drawing/2014/main" id="{AD1E8A62-8DD4-4827-B68B-DE39D8FEDC6C}"/>
              </a:ext>
            </a:extLst>
          </p:cNvPr>
          <p:cNvCxnSpPr>
            <a:stCxn id="19" idx="0"/>
            <a:endCxn id="10" idx="2"/>
          </p:cNvCxnSpPr>
          <p:nvPr/>
        </p:nvCxnSpPr>
        <p:spPr>
          <a:xfrm rot="10800000">
            <a:off x="6872150" y="2325650"/>
            <a:ext cx="342300" cy="65460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1" name="Google Shape;185;p30">
            <a:extLst>
              <a:ext uri="{FF2B5EF4-FFF2-40B4-BE49-F238E27FC236}">
                <a16:creationId xmlns:a16="http://schemas.microsoft.com/office/drawing/2014/main" id="{CA13B79B-0630-4675-8253-42C8C4D58B9D}"/>
              </a:ext>
            </a:extLst>
          </p:cNvPr>
          <p:cNvSpPr txBox="1"/>
          <p:nvPr/>
        </p:nvSpPr>
        <p:spPr>
          <a:xfrm>
            <a:off x="7045075" y="2566525"/>
            <a:ext cx="1243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bg1"/>
                </a:solidFill>
              </a:rPr>
              <a:t>Flux HM</a:t>
            </a:r>
            <a:endParaRPr sz="1200">
              <a:solidFill>
                <a:schemeClr val="bg1"/>
              </a:solidFill>
            </a:endParaRPr>
          </a:p>
        </p:txBody>
      </p:sp>
      <p:cxnSp>
        <p:nvCxnSpPr>
          <p:cNvPr id="22" name="Google Shape;186;p30">
            <a:extLst>
              <a:ext uri="{FF2B5EF4-FFF2-40B4-BE49-F238E27FC236}">
                <a16:creationId xmlns:a16="http://schemas.microsoft.com/office/drawing/2014/main" id="{13017F42-98F2-4E21-B239-27F122858EF7}"/>
              </a:ext>
            </a:extLst>
          </p:cNvPr>
          <p:cNvCxnSpPr>
            <a:stCxn id="21" idx="0"/>
            <a:endCxn id="11" idx="2"/>
          </p:cNvCxnSpPr>
          <p:nvPr/>
        </p:nvCxnSpPr>
        <p:spPr>
          <a:xfrm rot="10800000">
            <a:off x="7355125" y="2044225"/>
            <a:ext cx="311700" cy="52230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3" name="Google Shape;187;p30">
            <a:extLst>
              <a:ext uri="{FF2B5EF4-FFF2-40B4-BE49-F238E27FC236}">
                <a16:creationId xmlns:a16="http://schemas.microsoft.com/office/drawing/2014/main" id="{9D350B7B-0061-4908-B5F7-03FBE4A21064}"/>
              </a:ext>
            </a:extLst>
          </p:cNvPr>
          <p:cNvSpPr txBox="1"/>
          <p:nvPr/>
        </p:nvSpPr>
        <p:spPr>
          <a:xfrm>
            <a:off x="7666825" y="2044275"/>
            <a:ext cx="1243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bg1"/>
                </a:solidFill>
              </a:rPr>
              <a:t>Planktivore HM</a:t>
            </a:r>
            <a:endParaRPr sz="1200">
              <a:solidFill>
                <a:schemeClr val="bg1"/>
              </a:solidFill>
            </a:endParaRPr>
          </a:p>
        </p:txBody>
      </p:sp>
      <p:cxnSp>
        <p:nvCxnSpPr>
          <p:cNvPr id="24" name="Google Shape;188;p30">
            <a:extLst>
              <a:ext uri="{FF2B5EF4-FFF2-40B4-BE49-F238E27FC236}">
                <a16:creationId xmlns:a16="http://schemas.microsoft.com/office/drawing/2014/main" id="{AC3FB8D6-4F9A-4752-9378-2787DFA38A33}"/>
              </a:ext>
            </a:extLst>
          </p:cNvPr>
          <p:cNvCxnSpPr>
            <a:stCxn id="23" idx="0"/>
            <a:endCxn id="12" idx="3"/>
          </p:cNvCxnSpPr>
          <p:nvPr/>
        </p:nvCxnSpPr>
        <p:spPr>
          <a:xfrm rot="10800000">
            <a:off x="7654075" y="1803675"/>
            <a:ext cx="634500" cy="24060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43B6253C-4235-4918-A91E-FEA3E1B6D056}"/>
              </a:ext>
            </a:extLst>
          </p:cNvPr>
          <p:cNvGrpSpPr/>
          <p:nvPr/>
        </p:nvGrpSpPr>
        <p:grpSpPr>
          <a:xfrm>
            <a:off x="7412125" y="3648276"/>
            <a:ext cx="1498200" cy="1234599"/>
            <a:chOff x="7412125" y="3648276"/>
            <a:chExt cx="1498200" cy="1234599"/>
          </a:xfrm>
        </p:grpSpPr>
        <p:sp>
          <p:nvSpPr>
            <p:cNvPr id="26" name="Google Shape;190;p30">
              <a:extLst>
                <a:ext uri="{FF2B5EF4-FFF2-40B4-BE49-F238E27FC236}">
                  <a16:creationId xmlns:a16="http://schemas.microsoft.com/office/drawing/2014/main" id="{08F9AF56-E0D5-47DB-AD81-485811EB465F}"/>
                </a:ext>
              </a:extLst>
            </p:cNvPr>
            <p:cNvSpPr/>
            <p:nvPr/>
          </p:nvSpPr>
          <p:spPr>
            <a:xfrm>
              <a:off x="7412125" y="3896850"/>
              <a:ext cx="1498200" cy="216600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Shadowgraph 10 um </a:t>
              </a:r>
              <a:endParaRPr sz="1000"/>
            </a:p>
          </p:txBody>
        </p:sp>
        <p:sp>
          <p:nvSpPr>
            <p:cNvPr id="27" name="Google Shape;191;p30">
              <a:extLst>
                <a:ext uri="{FF2B5EF4-FFF2-40B4-BE49-F238E27FC236}">
                  <a16:creationId xmlns:a16="http://schemas.microsoft.com/office/drawing/2014/main" id="{E49B0539-73D3-42CC-BBB0-8FDAA5257BC3}"/>
                </a:ext>
              </a:extLst>
            </p:cNvPr>
            <p:cNvSpPr/>
            <p:nvPr/>
          </p:nvSpPr>
          <p:spPr>
            <a:xfrm>
              <a:off x="7412125" y="4145425"/>
              <a:ext cx="1498200" cy="216600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Planktivore LM 4.8 um </a:t>
              </a:r>
              <a:endParaRPr sz="1000"/>
            </a:p>
          </p:txBody>
        </p:sp>
        <p:sp>
          <p:nvSpPr>
            <p:cNvPr id="28" name="Google Shape;192;p30">
              <a:extLst>
                <a:ext uri="{FF2B5EF4-FFF2-40B4-BE49-F238E27FC236}">
                  <a16:creationId xmlns:a16="http://schemas.microsoft.com/office/drawing/2014/main" id="{7553A7B9-1310-45FB-AEFA-F8E3E2EE4812}"/>
                </a:ext>
              </a:extLst>
            </p:cNvPr>
            <p:cNvSpPr/>
            <p:nvPr/>
          </p:nvSpPr>
          <p:spPr>
            <a:xfrm>
              <a:off x="7412125" y="4642575"/>
              <a:ext cx="1498200" cy="240300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dirty="0"/>
                <a:t>Planktivore HM 0.9 um </a:t>
              </a:r>
              <a:endParaRPr sz="1000" dirty="0"/>
            </a:p>
          </p:txBody>
        </p:sp>
        <p:sp>
          <p:nvSpPr>
            <p:cNvPr id="29" name="Google Shape;193;p30">
              <a:extLst>
                <a:ext uri="{FF2B5EF4-FFF2-40B4-BE49-F238E27FC236}">
                  <a16:creationId xmlns:a16="http://schemas.microsoft.com/office/drawing/2014/main" id="{0397A49E-A93B-416A-A3F4-123070C3C97B}"/>
                </a:ext>
              </a:extLst>
            </p:cNvPr>
            <p:cNvSpPr/>
            <p:nvPr/>
          </p:nvSpPr>
          <p:spPr>
            <a:xfrm>
              <a:off x="7412125" y="3648276"/>
              <a:ext cx="1498200" cy="216600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50000"/>
                <a:lumOff val="50000"/>
              </a:scheme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Flux LM 20 um </a:t>
              </a:r>
              <a:endParaRPr sz="1000"/>
            </a:p>
          </p:txBody>
        </p:sp>
        <p:sp>
          <p:nvSpPr>
            <p:cNvPr id="30" name="Google Shape;194;p30">
              <a:extLst>
                <a:ext uri="{FF2B5EF4-FFF2-40B4-BE49-F238E27FC236}">
                  <a16:creationId xmlns:a16="http://schemas.microsoft.com/office/drawing/2014/main" id="{A58BF5EA-B74E-49B6-AB86-F4F748D566BF}"/>
                </a:ext>
              </a:extLst>
            </p:cNvPr>
            <p:cNvSpPr/>
            <p:nvPr/>
          </p:nvSpPr>
          <p:spPr>
            <a:xfrm>
              <a:off x="7412125" y="4394000"/>
              <a:ext cx="1498200" cy="204000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Flux HM 2.7 um </a:t>
              </a:r>
              <a:endParaRPr sz="1000"/>
            </a:p>
          </p:txBody>
        </p:sp>
      </p:grpSp>
    </p:spTree>
    <p:extLst>
      <p:ext uri="{BB962C8B-B14F-4D97-AF65-F5344CB8AC3E}">
        <p14:creationId xmlns:p14="http://schemas.microsoft.com/office/powerpoint/2010/main" val="2715632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3" name="Google Shape;223;p32"/>
          <p:cNvCxnSpPr/>
          <p:nvPr/>
        </p:nvCxnSpPr>
        <p:spPr>
          <a:xfrm>
            <a:off x="1336525" y="1298300"/>
            <a:ext cx="0" cy="3210000"/>
          </a:xfrm>
          <a:prstGeom prst="straightConnector1">
            <a:avLst/>
          </a:prstGeom>
          <a:noFill/>
          <a:ln w="28575" cap="flat" cmpd="sng">
            <a:solidFill>
              <a:schemeClr val="bg1"/>
            </a:solidFill>
            <a:prstDash val="solid"/>
            <a:round/>
            <a:headEnd type="triangle" w="med" len="med"/>
            <a:tailEnd type="none" w="med" len="med"/>
          </a:ln>
        </p:spPr>
      </p:cxnSp>
      <p:cxnSp>
        <p:nvCxnSpPr>
          <p:cNvPr id="224" name="Google Shape;224;p32"/>
          <p:cNvCxnSpPr>
            <a:cxnSpLocks/>
          </p:cNvCxnSpPr>
          <p:nvPr/>
        </p:nvCxnSpPr>
        <p:spPr>
          <a:xfrm flipH="1">
            <a:off x="1319213" y="4508200"/>
            <a:ext cx="5695638" cy="0"/>
          </a:xfrm>
          <a:prstGeom prst="straightConnector1">
            <a:avLst/>
          </a:prstGeom>
          <a:noFill/>
          <a:ln w="28575" cap="flat" cmpd="sng">
            <a:solidFill>
              <a:schemeClr val="bg1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225" name="Google Shape;225;p32"/>
          <p:cNvSpPr txBox="1"/>
          <p:nvPr/>
        </p:nvSpPr>
        <p:spPr>
          <a:xfrm>
            <a:off x="1336525" y="4531350"/>
            <a:ext cx="705900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bg1"/>
                </a:solidFill>
              </a:rPr>
              <a:t>10 um</a:t>
            </a:r>
            <a:endParaRPr sz="1400">
              <a:solidFill>
                <a:schemeClr val="bg1"/>
              </a:solidFill>
            </a:endParaRPr>
          </a:p>
        </p:txBody>
      </p:sp>
      <p:sp>
        <p:nvSpPr>
          <p:cNvPr id="236" name="Google Shape;236;p32"/>
          <p:cNvSpPr txBox="1"/>
          <p:nvPr/>
        </p:nvSpPr>
        <p:spPr>
          <a:xfrm>
            <a:off x="2382467" y="4531350"/>
            <a:ext cx="814200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bg1"/>
                </a:solidFill>
              </a:rPr>
              <a:t>100 um</a:t>
            </a:r>
            <a:endParaRPr sz="1400">
              <a:solidFill>
                <a:schemeClr val="bg1"/>
              </a:solidFill>
            </a:endParaRPr>
          </a:p>
        </p:txBody>
      </p:sp>
      <p:sp>
        <p:nvSpPr>
          <p:cNvPr id="237" name="Google Shape;237;p32"/>
          <p:cNvSpPr txBox="1"/>
          <p:nvPr/>
        </p:nvSpPr>
        <p:spPr>
          <a:xfrm>
            <a:off x="3536708" y="4531350"/>
            <a:ext cx="955800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bg1"/>
                </a:solidFill>
              </a:rPr>
              <a:t>1000 um</a:t>
            </a:r>
            <a:endParaRPr sz="1400">
              <a:solidFill>
                <a:schemeClr val="bg1"/>
              </a:solidFill>
            </a:endParaRPr>
          </a:p>
        </p:txBody>
      </p:sp>
      <p:sp>
        <p:nvSpPr>
          <p:cNvPr id="238" name="Google Shape;238;p32"/>
          <p:cNvSpPr txBox="1"/>
          <p:nvPr/>
        </p:nvSpPr>
        <p:spPr>
          <a:xfrm>
            <a:off x="4613966" y="4535748"/>
            <a:ext cx="1065300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chemeClr val="bg1"/>
                </a:solidFill>
              </a:rPr>
              <a:t>10000 um</a:t>
            </a:r>
            <a:endParaRPr sz="1400" dirty="0">
              <a:solidFill>
                <a:schemeClr val="bg1"/>
              </a:solidFill>
            </a:endParaRPr>
          </a:p>
        </p:txBody>
      </p:sp>
      <p:sp>
        <p:nvSpPr>
          <p:cNvPr id="239" name="Google Shape;239;p32"/>
          <p:cNvSpPr txBox="1"/>
          <p:nvPr/>
        </p:nvSpPr>
        <p:spPr>
          <a:xfrm>
            <a:off x="5680754" y="4535748"/>
            <a:ext cx="1225500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chemeClr val="bg1"/>
                </a:solidFill>
              </a:rPr>
              <a:t>100000 um</a:t>
            </a:r>
            <a:endParaRPr sz="1400" dirty="0">
              <a:solidFill>
                <a:schemeClr val="bg1"/>
              </a:solidFill>
            </a:endParaRPr>
          </a:p>
        </p:txBody>
      </p:sp>
      <p:sp>
        <p:nvSpPr>
          <p:cNvPr id="241" name="Google Shape;241;p32"/>
          <p:cNvSpPr txBox="1"/>
          <p:nvPr/>
        </p:nvSpPr>
        <p:spPr>
          <a:xfrm>
            <a:off x="3495550" y="4858775"/>
            <a:ext cx="1670700" cy="2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bg1"/>
                </a:solidFill>
              </a:rPr>
              <a:t>Size Scale</a:t>
            </a:r>
            <a:endParaRPr sz="1200" dirty="0">
              <a:solidFill>
                <a:schemeClr val="bg1"/>
              </a:solidFill>
            </a:endParaRP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85D8D122-36DE-4D45-B01B-7EEBBBE4C2D1}"/>
              </a:ext>
            </a:extLst>
          </p:cNvPr>
          <p:cNvSpPr txBox="1">
            <a:spLocks/>
          </p:cNvSpPr>
          <p:nvPr/>
        </p:nvSpPr>
        <p:spPr>
          <a:xfrm>
            <a:off x="172676" y="8737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SINKER Size Scales Sampled</a:t>
            </a:r>
          </a:p>
        </p:txBody>
      </p:sp>
      <p:sp>
        <p:nvSpPr>
          <p:cNvPr id="52" name="Google Shape;193;p30">
            <a:extLst>
              <a:ext uri="{FF2B5EF4-FFF2-40B4-BE49-F238E27FC236}">
                <a16:creationId xmlns:a16="http://schemas.microsoft.com/office/drawing/2014/main" id="{9B31697E-B374-43FA-A337-69E7FCD99CB7}"/>
              </a:ext>
            </a:extLst>
          </p:cNvPr>
          <p:cNvSpPr/>
          <p:nvPr/>
        </p:nvSpPr>
        <p:spPr>
          <a:xfrm>
            <a:off x="2678100" y="1497949"/>
            <a:ext cx="3802396" cy="21660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00000">
                <a:schemeClr val="accent2">
                  <a:lumMod val="50000"/>
                  <a:lumOff val="50000"/>
                </a:schemeClr>
              </a:gs>
              <a:gs pos="0">
                <a:srgbClr val="FFFFFF">
                  <a:lumMod val="50000"/>
                  <a:lumOff val="50000"/>
                  <a:alpha val="5000"/>
                </a:srgbClr>
              </a:gs>
            </a:gsLst>
            <a:lin ang="10800000" scaled="1"/>
            <a:tileRect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/>
              <a:t>Flux LM 20 um </a:t>
            </a:r>
            <a:endParaRPr sz="1000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7598503-24D5-4753-B382-6D6E1374B051}"/>
              </a:ext>
            </a:extLst>
          </p:cNvPr>
          <p:cNvCxnSpPr>
            <a:cxnSpLocks/>
          </p:cNvCxnSpPr>
          <p:nvPr/>
        </p:nvCxnSpPr>
        <p:spPr>
          <a:xfrm>
            <a:off x="3536708" y="1791050"/>
            <a:ext cx="2943787" cy="0"/>
          </a:xfrm>
          <a:prstGeom prst="line">
            <a:avLst/>
          </a:prstGeom>
          <a:ln w="28575">
            <a:solidFill>
              <a:schemeClr val="accent2">
                <a:lumMod val="50000"/>
                <a:lumOff val="50000"/>
              </a:schemeClr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69BCF65-61B9-40FC-8E14-57A7737D27E4}"/>
              </a:ext>
            </a:extLst>
          </p:cNvPr>
          <p:cNvCxnSpPr>
            <a:cxnSpLocks/>
          </p:cNvCxnSpPr>
          <p:nvPr/>
        </p:nvCxnSpPr>
        <p:spPr>
          <a:xfrm>
            <a:off x="2701255" y="1791050"/>
            <a:ext cx="835453" cy="0"/>
          </a:xfrm>
          <a:prstGeom prst="line">
            <a:avLst/>
          </a:prstGeom>
          <a:ln w="28575">
            <a:solidFill>
              <a:schemeClr val="accent2">
                <a:lumMod val="50000"/>
                <a:lumOff val="50000"/>
              </a:schemeClr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Google Shape;193;p30">
            <a:extLst>
              <a:ext uri="{FF2B5EF4-FFF2-40B4-BE49-F238E27FC236}">
                <a16:creationId xmlns:a16="http://schemas.microsoft.com/office/drawing/2014/main" id="{6242F695-2911-452E-A9EA-EF79832358FF}"/>
              </a:ext>
            </a:extLst>
          </p:cNvPr>
          <p:cNvSpPr/>
          <p:nvPr/>
        </p:nvSpPr>
        <p:spPr>
          <a:xfrm>
            <a:off x="2347570" y="2153475"/>
            <a:ext cx="3780168" cy="21660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00000">
                <a:schemeClr val="accent3">
                  <a:lumMod val="60000"/>
                  <a:lumOff val="40000"/>
                </a:schemeClr>
              </a:gs>
              <a:gs pos="0">
                <a:srgbClr val="FFFFFF">
                  <a:lumMod val="50000"/>
                  <a:lumOff val="50000"/>
                  <a:alpha val="5000"/>
                </a:srgbClr>
              </a:gs>
            </a:gsLst>
            <a:lin ang="10800000" scaled="1"/>
            <a:tileRect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/>
              <a:t>Shadowgraph 10 um 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9E8C467-CB0B-45D3-BA34-7AB30FE94B12}"/>
              </a:ext>
            </a:extLst>
          </p:cNvPr>
          <p:cNvCxnSpPr>
            <a:cxnSpLocks/>
          </p:cNvCxnSpPr>
          <p:nvPr/>
        </p:nvCxnSpPr>
        <p:spPr>
          <a:xfrm>
            <a:off x="3196667" y="2456920"/>
            <a:ext cx="2931071" cy="0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77E8791-B3A2-4082-9B20-06BA955A21E9}"/>
              </a:ext>
            </a:extLst>
          </p:cNvPr>
          <p:cNvCxnSpPr>
            <a:cxnSpLocks/>
          </p:cNvCxnSpPr>
          <p:nvPr/>
        </p:nvCxnSpPr>
        <p:spPr>
          <a:xfrm>
            <a:off x="2348498" y="2456920"/>
            <a:ext cx="835453" cy="0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Google Shape;193;p30">
            <a:extLst>
              <a:ext uri="{FF2B5EF4-FFF2-40B4-BE49-F238E27FC236}">
                <a16:creationId xmlns:a16="http://schemas.microsoft.com/office/drawing/2014/main" id="{1CF9AC38-E67A-4E93-9E2B-6D6F1918F8A5}"/>
              </a:ext>
            </a:extLst>
          </p:cNvPr>
          <p:cNvSpPr/>
          <p:nvPr/>
        </p:nvSpPr>
        <p:spPr>
          <a:xfrm>
            <a:off x="2000675" y="2768510"/>
            <a:ext cx="3359541" cy="21660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00000">
                <a:schemeClr val="accent4">
                  <a:lumMod val="60000"/>
                  <a:lumOff val="40000"/>
                </a:schemeClr>
              </a:gs>
              <a:gs pos="0">
                <a:srgbClr val="FFFFFF">
                  <a:lumMod val="50000"/>
                  <a:lumOff val="50000"/>
                  <a:alpha val="5000"/>
                </a:srgbClr>
              </a:gs>
            </a:gsLst>
            <a:lin ang="10800000" scaled="1"/>
            <a:tileRect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/>
              <a:t>Planktivore LM 4.8 um 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519EA5B-A931-4927-B3C1-2F48E02D65F2}"/>
              </a:ext>
            </a:extLst>
          </p:cNvPr>
          <p:cNvCxnSpPr>
            <a:cxnSpLocks/>
          </p:cNvCxnSpPr>
          <p:nvPr/>
        </p:nvCxnSpPr>
        <p:spPr>
          <a:xfrm>
            <a:off x="2718780" y="3080588"/>
            <a:ext cx="2641436" cy="0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52316A8-248D-4009-8D39-F703F341EA9A}"/>
              </a:ext>
            </a:extLst>
          </p:cNvPr>
          <p:cNvCxnSpPr>
            <a:cxnSpLocks/>
          </p:cNvCxnSpPr>
          <p:nvPr/>
        </p:nvCxnSpPr>
        <p:spPr>
          <a:xfrm>
            <a:off x="2000675" y="3080588"/>
            <a:ext cx="718105" cy="0"/>
          </a:xfrm>
          <a:prstGeom prst="line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Google Shape;193;p30">
            <a:extLst>
              <a:ext uri="{FF2B5EF4-FFF2-40B4-BE49-F238E27FC236}">
                <a16:creationId xmlns:a16="http://schemas.microsoft.com/office/drawing/2014/main" id="{523011C2-85AB-4A13-BCA7-8F7869050ED5}"/>
              </a:ext>
            </a:extLst>
          </p:cNvPr>
          <p:cNvSpPr/>
          <p:nvPr/>
        </p:nvSpPr>
        <p:spPr>
          <a:xfrm>
            <a:off x="1605930" y="3447416"/>
            <a:ext cx="3500642" cy="21660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00000">
                <a:schemeClr val="accent5">
                  <a:lumMod val="60000"/>
                  <a:lumOff val="40000"/>
                </a:schemeClr>
              </a:gs>
              <a:gs pos="0">
                <a:srgbClr val="FFFFFF">
                  <a:lumMod val="50000"/>
                  <a:lumOff val="50000"/>
                  <a:alpha val="5000"/>
                </a:srgbClr>
              </a:gs>
            </a:gsLst>
            <a:lin ang="10800000" scaled="1"/>
            <a:tileRect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1000" dirty="0"/>
              <a:t>Flux HM 2.7 um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F2E2181-5A96-45E7-9BFF-BDDB39687456}"/>
              </a:ext>
            </a:extLst>
          </p:cNvPr>
          <p:cNvCxnSpPr>
            <a:cxnSpLocks/>
          </p:cNvCxnSpPr>
          <p:nvPr/>
        </p:nvCxnSpPr>
        <p:spPr>
          <a:xfrm>
            <a:off x="2441383" y="3753492"/>
            <a:ext cx="2665189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B732AE3-908E-4424-A017-56E7CF2C91CA}"/>
              </a:ext>
            </a:extLst>
          </p:cNvPr>
          <p:cNvCxnSpPr>
            <a:cxnSpLocks/>
          </p:cNvCxnSpPr>
          <p:nvPr/>
        </p:nvCxnSpPr>
        <p:spPr>
          <a:xfrm>
            <a:off x="1605930" y="3753492"/>
            <a:ext cx="835453" cy="0"/>
          </a:xfrm>
          <a:prstGeom prst="line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Google Shape;193;p30">
            <a:extLst>
              <a:ext uri="{FF2B5EF4-FFF2-40B4-BE49-F238E27FC236}">
                <a16:creationId xmlns:a16="http://schemas.microsoft.com/office/drawing/2014/main" id="{B04A83FE-868E-417E-BE21-C3F80AB5BC00}"/>
              </a:ext>
            </a:extLst>
          </p:cNvPr>
          <p:cNvSpPr/>
          <p:nvPr/>
        </p:nvSpPr>
        <p:spPr>
          <a:xfrm>
            <a:off x="1022351" y="4014590"/>
            <a:ext cx="3218261" cy="21660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100000">
                <a:schemeClr val="accent6">
                  <a:lumMod val="60000"/>
                  <a:lumOff val="40000"/>
                </a:schemeClr>
              </a:gs>
              <a:gs pos="0">
                <a:srgbClr val="FFFFFF">
                  <a:lumMod val="50000"/>
                  <a:lumOff val="50000"/>
                  <a:alpha val="5000"/>
                </a:srgbClr>
              </a:gs>
            </a:gsLst>
            <a:lin ang="10800000" scaled="1"/>
            <a:tileRect/>
          </a:gra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1000" dirty="0"/>
              <a:t>Planktivore HM 0.9 um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D55293A-7D9E-42E2-9917-2D367B7323AF}"/>
              </a:ext>
            </a:extLst>
          </p:cNvPr>
          <p:cNvCxnSpPr>
            <a:cxnSpLocks/>
          </p:cNvCxnSpPr>
          <p:nvPr/>
        </p:nvCxnSpPr>
        <p:spPr>
          <a:xfrm>
            <a:off x="2000675" y="4306821"/>
            <a:ext cx="2239936" cy="0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B54215B-79AE-4600-9731-85666A41E66B}"/>
              </a:ext>
            </a:extLst>
          </p:cNvPr>
          <p:cNvCxnSpPr>
            <a:cxnSpLocks/>
          </p:cNvCxnSpPr>
          <p:nvPr/>
        </p:nvCxnSpPr>
        <p:spPr>
          <a:xfrm>
            <a:off x="1022351" y="4306821"/>
            <a:ext cx="978324" cy="0"/>
          </a:xfrm>
          <a:prstGeom prst="line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Google Shape;241;p32">
            <a:extLst>
              <a:ext uri="{FF2B5EF4-FFF2-40B4-BE49-F238E27FC236}">
                <a16:creationId xmlns:a16="http://schemas.microsoft.com/office/drawing/2014/main" id="{6F4620EF-9E9B-4079-9736-40EDCCEF79E6}"/>
              </a:ext>
            </a:extLst>
          </p:cNvPr>
          <p:cNvSpPr txBox="1"/>
          <p:nvPr/>
        </p:nvSpPr>
        <p:spPr>
          <a:xfrm rot="16200000">
            <a:off x="125312" y="2249925"/>
            <a:ext cx="1670700" cy="2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bg1"/>
                </a:solidFill>
              </a:rPr>
              <a:t>Imaging System</a:t>
            </a:r>
            <a:endParaRPr sz="1200" dirty="0">
              <a:solidFill>
                <a:schemeClr val="bg1"/>
              </a:solidFill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2EA5B39-709A-4AD7-BEC4-E08D0DAB03DD}"/>
              </a:ext>
            </a:extLst>
          </p:cNvPr>
          <p:cNvGrpSpPr/>
          <p:nvPr/>
        </p:nvGrpSpPr>
        <p:grpSpPr>
          <a:xfrm>
            <a:off x="1669962" y="4506830"/>
            <a:ext cx="1119605" cy="76307"/>
            <a:chOff x="1384387" y="4901552"/>
            <a:chExt cx="1263932" cy="154745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D489A9C-C70D-4A91-A09E-C1ECBAC26317}"/>
                </a:ext>
              </a:extLst>
            </p:cNvPr>
            <p:cNvCxnSpPr>
              <a:cxnSpLocks/>
            </p:cNvCxnSpPr>
            <p:nvPr/>
          </p:nvCxnSpPr>
          <p:spPr>
            <a:xfrm>
              <a:off x="1384387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5E15B017-372E-4AF1-826F-7753E27ED262}"/>
                </a:ext>
              </a:extLst>
            </p:cNvPr>
            <p:cNvCxnSpPr>
              <a:cxnSpLocks/>
            </p:cNvCxnSpPr>
            <p:nvPr/>
          </p:nvCxnSpPr>
          <p:spPr>
            <a:xfrm>
              <a:off x="1757732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C289F3E7-4A1D-48C7-B913-23A7538A63F7}"/>
                </a:ext>
              </a:extLst>
            </p:cNvPr>
            <p:cNvCxnSpPr>
              <a:cxnSpLocks/>
            </p:cNvCxnSpPr>
            <p:nvPr/>
          </p:nvCxnSpPr>
          <p:spPr>
            <a:xfrm>
              <a:off x="1986335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5BB1F6F9-E249-4D60-842D-D6655349DFD6}"/>
                </a:ext>
              </a:extLst>
            </p:cNvPr>
            <p:cNvCxnSpPr>
              <a:cxnSpLocks/>
            </p:cNvCxnSpPr>
            <p:nvPr/>
          </p:nvCxnSpPr>
          <p:spPr>
            <a:xfrm>
              <a:off x="2149345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4E20632D-4B70-426D-89A0-C2FAADEC0698}"/>
                </a:ext>
              </a:extLst>
            </p:cNvPr>
            <p:cNvCxnSpPr>
              <a:cxnSpLocks/>
            </p:cNvCxnSpPr>
            <p:nvPr/>
          </p:nvCxnSpPr>
          <p:spPr>
            <a:xfrm>
              <a:off x="2257792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D0DC158-F12E-466C-9B08-18D5E84DD0DC}"/>
                </a:ext>
              </a:extLst>
            </p:cNvPr>
            <p:cNvCxnSpPr>
              <a:cxnSpLocks/>
            </p:cNvCxnSpPr>
            <p:nvPr/>
          </p:nvCxnSpPr>
          <p:spPr>
            <a:xfrm>
              <a:off x="2356273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B6CF811F-27C3-44CE-9384-21789C53B7BF}"/>
                </a:ext>
              </a:extLst>
            </p:cNvPr>
            <p:cNvCxnSpPr>
              <a:cxnSpLocks/>
            </p:cNvCxnSpPr>
            <p:nvPr/>
          </p:nvCxnSpPr>
          <p:spPr>
            <a:xfrm>
              <a:off x="2455438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A42BB7D-CCCD-4A37-9F3F-BE920BA3F443}"/>
                </a:ext>
              </a:extLst>
            </p:cNvPr>
            <p:cNvCxnSpPr>
              <a:cxnSpLocks/>
            </p:cNvCxnSpPr>
            <p:nvPr/>
          </p:nvCxnSpPr>
          <p:spPr>
            <a:xfrm>
              <a:off x="2522483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AB7BC8C-AFC1-4947-A0A2-CEE0EED8DBAC}"/>
                </a:ext>
              </a:extLst>
            </p:cNvPr>
            <p:cNvCxnSpPr>
              <a:cxnSpLocks/>
            </p:cNvCxnSpPr>
            <p:nvPr/>
          </p:nvCxnSpPr>
          <p:spPr>
            <a:xfrm>
              <a:off x="2595932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60666C2-1C6A-4CFA-A280-A12515740773}"/>
                </a:ext>
              </a:extLst>
            </p:cNvPr>
            <p:cNvCxnSpPr>
              <a:cxnSpLocks/>
            </p:cNvCxnSpPr>
            <p:nvPr/>
          </p:nvCxnSpPr>
          <p:spPr>
            <a:xfrm>
              <a:off x="2648319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821306A-9077-470D-B542-37729B0AB173}"/>
              </a:ext>
            </a:extLst>
          </p:cNvPr>
          <p:cNvGrpSpPr/>
          <p:nvPr/>
        </p:nvGrpSpPr>
        <p:grpSpPr>
          <a:xfrm>
            <a:off x="2789567" y="4506830"/>
            <a:ext cx="1119605" cy="76306"/>
            <a:chOff x="1384387" y="4901552"/>
            <a:chExt cx="1263932" cy="154745"/>
          </a:xfrm>
        </p:grpSpPr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170D1B39-B165-46A0-96F7-20B3A2D71779}"/>
                </a:ext>
              </a:extLst>
            </p:cNvPr>
            <p:cNvCxnSpPr>
              <a:cxnSpLocks/>
            </p:cNvCxnSpPr>
            <p:nvPr/>
          </p:nvCxnSpPr>
          <p:spPr>
            <a:xfrm>
              <a:off x="1384387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27A031B-3B9B-47B0-81FC-F54FB9DC0C04}"/>
                </a:ext>
              </a:extLst>
            </p:cNvPr>
            <p:cNvCxnSpPr>
              <a:cxnSpLocks/>
            </p:cNvCxnSpPr>
            <p:nvPr/>
          </p:nvCxnSpPr>
          <p:spPr>
            <a:xfrm>
              <a:off x="1757732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40F329D-E671-4CC0-BE28-0AE594CF2C26}"/>
                </a:ext>
              </a:extLst>
            </p:cNvPr>
            <p:cNvCxnSpPr>
              <a:cxnSpLocks/>
            </p:cNvCxnSpPr>
            <p:nvPr/>
          </p:nvCxnSpPr>
          <p:spPr>
            <a:xfrm>
              <a:off x="1986335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38802762-8A3C-453F-A349-669942DC928E}"/>
                </a:ext>
              </a:extLst>
            </p:cNvPr>
            <p:cNvCxnSpPr>
              <a:cxnSpLocks/>
            </p:cNvCxnSpPr>
            <p:nvPr/>
          </p:nvCxnSpPr>
          <p:spPr>
            <a:xfrm>
              <a:off x="2149345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40C6E532-3D16-426D-9494-88BCDFC24BB7}"/>
                </a:ext>
              </a:extLst>
            </p:cNvPr>
            <p:cNvCxnSpPr>
              <a:cxnSpLocks/>
            </p:cNvCxnSpPr>
            <p:nvPr/>
          </p:nvCxnSpPr>
          <p:spPr>
            <a:xfrm>
              <a:off x="2257792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15EA893D-C5B8-4A6E-AA92-2960EB3241DC}"/>
                </a:ext>
              </a:extLst>
            </p:cNvPr>
            <p:cNvCxnSpPr>
              <a:cxnSpLocks/>
            </p:cNvCxnSpPr>
            <p:nvPr/>
          </p:nvCxnSpPr>
          <p:spPr>
            <a:xfrm>
              <a:off x="2356273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55F217A-DF1A-4396-BC7D-0A913003DDC5}"/>
                </a:ext>
              </a:extLst>
            </p:cNvPr>
            <p:cNvCxnSpPr>
              <a:cxnSpLocks/>
            </p:cNvCxnSpPr>
            <p:nvPr/>
          </p:nvCxnSpPr>
          <p:spPr>
            <a:xfrm>
              <a:off x="2455438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7F849CFB-44A9-4825-BD5C-F7BB1AFCDA5D}"/>
                </a:ext>
              </a:extLst>
            </p:cNvPr>
            <p:cNvCxnSpPr>
              <a:cxnSpLocks/>
            </p:cNvCxnSpPr>
            <p:nvPr/>
          </p:nvCxnSpPr>
          <p:spPr>
            <a:xfrm>
              <a:off x="2522483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66CF9B6-6E99-4815-B676-EB72A5A61C03}"/>
                </a:ext>
              </a:extLst>
            </p:cNvPr>
            <p:cNvCxnSpPr>
              <a:cxnSpLocks/>
            </p:cNvCxnSpPr>
            <p:nvPr/>
          </p:nvCxnSpPr>
          <p:spPr>
            <a:xfrm>
              <a:off x="2595932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2F22ECE8-39D5-4C0D-B8DC-319B1BBD3CB0}"/>
                </a:ext>
              </a:extLst>
            </p:cNvPr>
            <p:cNvCxnSpPr>
              <a:cxnSpLocks/>
            </p:cNvCxnSpPr>
            <p:nvPr/>
          </p:nvCxnSpPr>
          <p:spPr>
            <a:xfrm>
              <a:off x="2648319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A61919B-D4C1-4F26-8270-84DF2D429AE3}"/>
              </a:ext>
            </a:extLst>
          </p:cNvPr>
          <p:cNvGrpSpPr/>
          <p:nvPr/>
        </p:nvGrpSpPr>
        <p:grpSpPr>
          <a:xfrm>
            <a:off x="3909898" y="4507341"/>
            <a:ext cx="1119605" cy="75794"/>
            <a:chOff x="1384387" y="4901552"/>
            <a:chExt cx="1263932" cy="154745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FD1DCAEB-24D0-42A4-A0C4-F917ED3B6966}"/>
                </a:ext>
              </a:extLst>
            </p:cNvPr>
            <p:cNvCxnSpPr>
              <a:cxnSpLocks/>
            </p:cNvCxnSpPr>
            <p:nvPr/>
          </p:nvCxnSpPr>
          <p:spPr>
            <a:xfrm>
              <a:off x="1384387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6F0DD1F3-667E-41AA-833A-54EBC3D69173}"/>
                </a:ext>
              </a:extLst>
            </p:cNvPr>
            <p:cNvCxnSpPr>
              <a:cxnSpLocks/>
            </p:cNvCxnSpPr>
            <p:nvPr/>
          </p:nvCxnSpPr>
          <p:spPr>
            <a:xfrm>
              <a:off x="1757732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1A8673EA-0492-4916-BD7B-1A574CA3E2A8}"/>
                </a:ext>
              </a:extLst>
            </p:cNvPr>
            <p:cNvCxnSpPr>
              <a:cxnSpLocks/>
            </p:cNvCxnSpPr>
            <p:nvPr/>
          </p:nvCxnSpPr>
          <p:spPr>
            <a:xfrm>
              <a:off x="1986335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342B095D-E605-43A7-BE2C-AB05A5337219}"/>
                </a:ext>
              </a:extLst>
            </p:cNvPr>
            <p:cNvCxnSpPr>
              <a:cxnSpLocks/>
            </p:cNvCxnSpPr>
            <p:nvPr/>
          </p:nvCxnSpPr>
          <p:spPr>
            <a:xfrm>
              <a:off x="2149345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C1525CC6-AE0A-4DB3-B4AB-F3604F841646}"/>
                </a:ext>
              </a:extLst>
            </p:cNvPr>
            <p:cNvCxnSpPr>
              <a:cxnSpLocks/>
            </p:cNvCxnSpPr>
            <p:nvPr/>
          </p:nvCxnSpPr>
          <p:spPr>
            <a:xfrm>
              <a:off x="2257792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31B1E34E-9A11-49C3-A18E-4BB2E0A144C3}"/>
                </a:ext>
              </a:extLst>
            </p:cNvPr>
            <p:cNvCxnSpPr>
              <a:cxnSpLocks/>
            </p:cNvCxnSpPr>
            <p:nvPr/>
          </p:nvCxnSpPr>
          <p:spPr>
            <a:xfrm>
              <a:off x="2356273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3CFB611A-A1FD-488A-A307-F88E5979F9A9}"/>
                </a:ext>
              </a:extLst>
            </p:cNvPr>
            <p:cNvCxnSpPr>
              <a:cxnSpLocks/>
            </p:cNvCxnSpPr>
            <p:nvPr/>
          </p:nvCxnSpPr>
          <p:spPr>
            <a:xfrm>
              <a:off x="2455438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D0614893-607C-4521-9804-4CC46CF3BA85}"/>
                </a:ext>
              </a:extLst>
            </p:cNvPr>
            <p:cNvCxnSpPr>
              <a:cxnSpLocks/>
            </p:cNvCxnSpPr>
            <p:nvPr/>
          </p:nvCxnSpPr>
          <p:spPr>
            <a:xfrm>
              <a:off x="2522483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1F5C7B48-9152-49D8-BAAF-21446D2BCD12}"/>
                </a:ext>
              </a:extLst>
            </p:cNvPr>
            <p:cNvCxnSpPr>
              <a:cxnSpLocks/>
            </p:cNvCxnSpPr>
            <p:nvPr/>
          </p:nvCxnSpPr>
          <p:spPr>
            <a:xfrm>
              <a:off x="2595932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DF174C38-8CDB-4D14-979F-32BACFA90EF9}"/>
                </a:ext>
              </a:extLst>
            </p:cNvPr>
            <p:cNvCxnSpPr>
              <a:cxnSpLocks/>
            </p:cNvCxnSpPr>
            <p:nvPr/>
          </p:nvCxnSpPr>
          <p:spPr>
            <a:xfrm>
              <a:off x="2648319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3B64464-5EA9-46F7-A8B5-AF84985A1DA5}"/>
              </a:ext>
            </a:extLst>
          </p:cNvPr>
          <p:cNvGrpSpPr/>
          <p:nvPr/>
        </p:nvGrpSpPr>
        <p:grpSpPr>
          <a:xfrm>
            <a:off x="5029503" y="4508200"/>
            <a:ext cx="1119605" cy="74934"/>
            <a:chOff x="1384387" y="4901552"/>
            <a:chExt cx="1263932" cy="154745"/>
          </a:xfrm>
        </p:grpSpPr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3D82883-21C2-4848-8426-39ABD31CDE82}"/>
                </a:ext>
              </a:extLst>
            </p:cNvPr>
            <p:cNvCxnSpPr>
              <a:cxnSpLocks/>
            </p:cNvCxnSpPr>
            <p:nvPr/>
          </p:nvCxnSpPr>
          <p:spPr>
            <a:xfrm>
              <a:off x="1384387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C30B274B-DA42-4EB7-AD01-6C770458A3FF}"/>
                </a:ext>
              </a:extLst>
            </p:cNvPr>
            <p:cNvCxnSpPr>
              <a:cxnSpLocks/>
            </p:cNvCxnSpPr>
            <p:nvPr/>
          </p:nvCxnSpPr>
          <p:spPr>
            <a:xfrm>
              <a:off x="1757732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3857E513-C024-409B-9739-8933D8E28D51}"/>
                </a:ext>
              </a:extLst>
            </p:cNvPr>
            <p:cNvCxnSpPr>
              <a:cxnSpLocks/>
            </p:cNvCxnSpPr>
            <p:nvPr/>
          </p:nvCxnSpPr>
          <p:spPr>
            <a:xfrm>
              <a:off x="1986335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D5056247-C60D-46BC-933A-9F5C44A19018}"/>
                </a:ext>
              </a:extLst>
            </p:cNvPr>
            <p:cNvCxnSpPr>
              <a:cxnSpLocks/>
            </p:cNvCxnSpPr>
            <p:nvPr/>
          </p:nvCxnSpPr>
          <p:spPr>
            <a:xfrm>
              <a:off x="2149345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2FFE1D8F-05E1-4064-9AB2-41E2C3C4CE9C}"/>
                </a:ext>
              </a:extLst>
            </p:cNvPr>
            <p:cNvCxnSpPr>
              <a:cxnSpLocks/>
            </p:cNvCxnSpPr>
            <p:nvPr/>
          </p:nvCxnSpPr>
          <p:spPr>
            <a:xfrm>
              <a:off x="2257792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5ED1CC30-6BF5-44C6-9697-52AC68DEF511}"/>
                </a:ext>
              </a:extLst>
            </p:cNvPr>
            <p:cNvCxnSpPr>
              <a:cxnSpLocks/>
            </p:cNvCxnSpPr>
            <p:nvPr/>
          </p:nvCxnSpPr>
          <p:spPr>
            <a:xfrm>
              <a:off x="2356273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AC9204BB-C539-4016-ADF4-2CCCA39ACB7B}"/>
                </a:ext>
              </a:extLst>
            </p:cNvPr>
            <p:cNvCxnSpPr>
              <a:cxnSpLocks/>
            </p:cNvCxnSpPr>
            <p:nvPr/>
          </p:nvCxnSpPr>
          <p:spPr>
            <a:xfrm>
              <a:off x="2455438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76AF1826-E805-462B-BA97-43A2C321709A}"/>
                </a:ext>
              </a:extLst>
            </p:cNvPr>
            <p:cNvCxnSpPr>
              <a:cxnSpLocks/>
            </p:cNvCxnSpPr>
            <p:nvPr/>
          </p:nvCxnSpPr>
          <p:spPr>
            <a:xfrm>
              <a:off x="2522483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4243B8A7-9B60-4A73-AD2A-AE25ED0B6DFC}"/>
                </a:ext>
              </a:extLst>
            </p:cNvPr>
            <p:cNvCxnSpPr>
              <a:cxnSpLocks/>
            </p:cNvCxnSpPr>
            <p:nvPr/>
          </p:nvCxnSpPr>
          <p:spPr>
            <a:xfrm>
              <a:off x="2595932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BE33F5F8-63BA-4F6C-BB70-D742140789AF}"/>
                </a:ext>
              </a:extLst>
            </p:cNvPr>
            <p:cNvCxnSpPr>
              <a:cxnSpLocks/>
            </p:cNvCxnSpPr>
            <p:nvPr/>
          </p:nvCxnSpPr>
          <p:spPr>
            <a:xfrm>
              <a:off x="2648319" y="4901552"/>
              <a:ext cx="0" cy="154745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CBFB9214-832D-4B55-B698-2CD7DAAC8AF1}"/>
              </a:ext>
            </a:extLst>
          </p:cNvPr>
          <p:cNvCxnSpPr>
            <a:cxnSpLocks/>
          </p:cNvCxnSpPr>
          <p:nvPr/>
        </p:nvCxnSpPr>
        <p:spPr>
          <a:xfrm>
            <a:off x="1669962" y="4583134"/>
            <a:ext cx="0" cy="7630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E054E747-5869-49DA-9E25-9F1D60E622C6}"/>
              </a:ext>
            </a:extLst>
          </p:cNvPr>
          <p:cNvCxnSpPr>
            <a:cxnSpLocks/>
          </p:cNvCxnSpPr>
          <p:nvPr/>
        </p:nvCxnSpPr>
        <p:spPr>
          <a:xfrm>
            <a:off x="2789567" y="4583134"/>
            <a:ext cx="0" cy="7630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815E3B34-159A-4901-ADBB-3B1D7A88FA63}"/>
              </a:ext>
            </a:extLst>
          </p:cNvPr>
          <p:cNvCxnSpPr>
            <a:cxnSpLocks/>
          </p:cNvCxnSpPr>
          <p:nvPr/>
        </p:nvCxnSpPr>
        <p:spPr>
          <a:xfrm>
            <a:off x="3909172" y="4583134"/>
            <a:ext cx="0" cy="7630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ED953FEE-CCB2-4037-9CA6-D7D8E5258605}"/>
              </a:ext>
            </a:extLst>
          </p:cNvPr>
          <p:cNvCxnSpPr>
            <a:cxnSpLocks/>
          </p:cNvCxnSpPr>
          <p:nvPr/>
        </p:nvCxnSpPr>
        <p:spPr>
          <a:xfrm>
            <a:off x="5029503" y="4583134"/>
            <a:ext cx="0" cy="7630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86FA1AA4-1DB2-4A6B-A234-493B38AE3332}"/>
              </a:ext>
            </a:extLst>
          </p:cNvPr>
          <p:cNvCxnSpPr>
            <a:cxnSpLocks/>
          </p:cNvCxnSpPr>
          <p:nvPr/>
        </p:nvCxnSpPr>
        <p:spPr>
          <a:xfrm>
            <a:off x="6149108" y="4583134"/>
            <a:ext cx="0" cy="76307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873511B-17EC-4EE4-82F4-B9A7B0C902CB}"/>
              </a:ext>
            </a:extLst>
          </p:cNvPr>
          <p:cNvGrpSpPr/>
          <p:nvPr/>
        </p:nvGrpSpPr>
        <p:grpSpPr>
          <a:xfrm>
            <a:off x="7412125" y="3648276"/>
            <a:ext cx="1498200" cy="1234599"/>
            <a:chOff x="7412125" y="3648276"/>
            <a:chExt cx="1498200" cy="1234599"/>
          </a:xfrm>
        </p:grpSpPr>
        <p:sp>
          <p:nvSpPr>
            <p:cNvPr id="111" name="Google Shape;190;p30">
              <a:extLst>
                <a:ext uri="{FF2B5EF4-FFF2-40B4-BE49-F238E27FC236}">
                  <a16:creationId xmlns:a16="http://schemas.microsoft.com/office/drawing/2014/main" id="{02030712-F4B2-4D9E-BA29-5B49CE267DFA}"/>
                </a:ext>
              </a:extLst>
            </p:cNvPr>
            <p:cNvSpPr/>
            <p:nvPr/>
          </p:nvSpPr>
          <p:spPr>
            <a:xfrm>
              <a:off x="7412125" y="3896850"/>
              <a:ext cx="1498200" cy="216600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Shadowgraph 10 um </a:t>
              </a:r>
              <a:endParaRPr sz="1000"/>
            </a:p>
          </p:txBody>
        </p:sp>
        <p:sp>
          <p:nvSpPr>
            <p:cNvPr id="112" name="Google Shape;191;p30">
              <a:extLst>
                <a:ext uri="{FF2B5EF4-FFF2-40B4-BE49-F238E27FC236}">
                  <a16:creationId xmlns:a16="http://schemas.microsoft.com/office/drawing/2014/main" id="{524FFDA7-3077-4FE3-BDBB-9C83FB188801}"/>
                </a:ext>
              </a:extLst>
            </p:cNvPr>
            <p:cNvSpPr/>
            <p:nvPr/>
          </p:nvSpPr>
          <p:spPr>
            <a:xfrm>
              <a:off x="7412125" y="4145425"/>
              <a:ext cx="1498200" cy="216600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Planktivore LM 4.8 um </a:t>
              </a:r>
              <a:endParaRPr sz="1000"/>
            </a:p>
          </p:txBody>
        </p:sp>
        <p:sp>
          <p:nvSpPr>
            <p:cNvPr id="113" name="Google Shape;192;p30">
              <a:extLst>
                <a:ext uri="{FF2B5EF4-FFF2-40B4-BE49-F238E27FC236}">
                  <a16:creationId xmlns:a16="http://schemas.microsoft.com/office/drawing/2014/main" id="{428EC58B-2532-4940-8DDD-0E61A2EA5D25}"/>
                </a:ext>
              </a:extLst>
            </p:cNvPr>
            <p:cNvSpPr/>
            <p:nvPr/>
          </p:nvSpPr>
          <p:spPr>
            <a:xfrm>
              <a:off x="7412125" y="4642575"/>
              <a:ext cx="1498200" cy="240300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dirty="0"/>
                <a:t>Planktivore HM 0.9 um </a:t>
              </a:r>
              <a:endParaRPr sz="1000" dirty="0"/>
            </a:p>
          </p:txBody>
        </p:sp>
        <p:sp>
          <p:nvSpPr>
            <p:cNvPr id="114" name="Google Shape;193;p30">
              <a:extLst>
                <a:ext uri="{FF2B5EF4-FFF2-40B4-BE49-F238E27FC236}">
                  <a16:creationId xmlns:a16="http://schemas.microsoft.com/office/drawing/2014/main" id="{76EFFC84-C17E-44AA-97CD-A60253DDC869}"/>
                </a:ext>
              </a:extLst>
            </p:cNvPr>
            <p:cNvSpPr/>
            <p:nvPr/>
          </p:nvSpPr>
          <p:spPr>
            <a:xfrm>
              <a:off x="7412125" y="3648276"/>
              <a:ext cx="1498200" cy="216600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50000"/>
                <a:lumOff val="50000"/>
              </a:scheme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Flux LM 20 um </a:t>
              </a:r>
              <a:endParaRPr sz="1000"/>
            </a:p>
          </p:txBody>
        </p:sp>
        <p:sp>
          <p:nvSpPr>
            <p:cNvPr id="115" name="Google Shape;194;p30">
              <a:extLst>
                <a:ext uri="{FF2B5EF4-FFF2-40B4-BE49-F238E27FC236}">
                  <a16:creationId xmlns:a16="http://schemas.microsoft.com/office/drawing/2014/main" id="{1FD618E5-BFC4-4638-B44F-C247BB35E61F}"/>
                </a:ext>
              </a:extLst>
            </p:cNvPr>
            <p:cNvSpPr/>
            <p:nvPr/>
          </p:nvSpPr>
          <p:spPr>
            <a:xfrm>
              <a:off x="7412125" y="4394000"/>
              <a:ext cx="1498200" cy="204000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/>
                <a:t>Flux HM 2.7 um </a:t>
              </a:r>
              <a:endParaRPr sz="1000"/>
            </a:p>
          </p:txBody>
        </p:sp>
      </p:grp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3EA11B49-82B9-4FCE-9322-8C809C84E83D}"/>
              </a:ext>
            </a:extLst>
          </p:cNvPr>
          <p:cNvCxnSpPr>
            <a:cxnSpLocks/>
          </p:cNvCxnSpPr>
          <p:nvPr/>
        </p:nvCxnSpPr>
        <p:spPr>
          <a:xfrm>
            <a:off x="7412125" y="2456920"/>
            <a:ext cx="1403051" cy="0"/>
          </a:xfrm>
          <a:prstGeom prst="line">
            <a:avLst/>
          </a:prstGeom>
          <a:ln w="28575">
            <a:solidFill>
              <a:schemeClr val="accent2">
                <a:lumMod val="50000"/>
                <a:lumOff val="50000"/>
              </a:schemeClr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Google Shape;241;p32">
            <a:extLst>
              <a:ext uri="{FF2B5EF4-FFF2-40B4-BE49-F238E27FC236}">
                <a16:creationId xmlns:a16="http://schemas.microsoft.com/office/drawing/2014/main" id="{BAAFF558-1EE3-41C2-AD19-D14A526AAD40}"/>
              </a:ext>
            </a:extLst>
          </p:cNvPr>
          <p:cNvSpPr txBox="1"/>
          <p:nvPr/>
        </p:nvSpPr>
        <p:spPr>
          <a:xfrm>
            <a:off x="7359603" y="2112458"/>
            <a:ext cx="1670700" cy="2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bg1"/>
                </a:solidFill>
              </a:rPr>
              <a:t>Detection/Tracking</a:t>
            </a:r>
            <a:endParaRPr sz="1200" dirty="0">
              <a:solidFill>
                <a:schemeClr val="bg1"/>
              </a:solidFill>
            </a:endParaRP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91CDE761-6B56-4AC3-A8E1-95A441C0C61D}"/>
              </a:ext>
            </a:extLst>
          </p:cNvPr>
          <p:cNvCxnSpPr>
            <a:cxnSpLocks/>
          </p:cNvCxnSpPr>
          <p:nvPr/>
        </p:nvCxnSpPr>
        <p:spPr>
          <a:xfrm>
            <a:off x="7412125" y="2812806"/>
            <a:ext cx="1403051" cy="0"/>
          </a:xfrm>
          <a:prstGeom prst="line">
            <a:avLst/>
          </a:prstGeom>
          <a:ln w="28575">
            <a:solidFill>
              <a:schemeClr val="accent2">
                <a:lumMod val="50000"/>
                <a:lumOff val="50000"/>
              </a:schemeClr>
            </a:solidFill>
            <a:prstDash val="solid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Google Shape;241;p32">
            <a:extLst>
              <a:ext uri="{FF2B5EF4-FFF2-40B4-BE49-F238E27FC236}">
                <a16:creationId xmlns:a16="http://schemas.microsoft.com/office/drawing/2014/main" id="{3D08DA8A-B143-47DF-8EC9-D8EE05CC0786}"/>
              </a:ext>
            </a:extLst>
          </p:cNvPr>
          <p:cNvSpPr txBox="1"/>
          <p:nvPr/>
        </p:nvSpPr>
        <p:spPr>
          <a:xfrm>
            <a:off x="7359603" y="2468526"/>
            <a:ext cx="1670700" cy="2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bg1"/>
                </a:solidFill>
              </a:rPr>
              <a:t>Identification</a:t>
            </a:r>
            <a:endParaRPr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619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1">
            <a:extLst>
              <a:ext uri="{FF2B5EF4-FFF2-40B4-BE49-F238E27FC236}">
                <a16:creationId xmlns:a16="http://schemas.microsoft.com/office/drawing/2014/main" id="{85D8D122-36DE-4D45-B01B-7EEBBBE4C2D1}"/>
              </a:ext>
            </a:extLst>
          </p:cNvPr>
          <p:cNvSpPr txBox="1">
            <a:spLocks/>
          </p:cNvSpPr>
          <p:nvPr/>
        </p:nvSpPr>
        <p:spPr>
          <a:xfrm>
            <a:off x="172676" y="8737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SINKER Shadowgraph Example</a:t>
            </a:r>
          </a:p>
        </p:txBody>
      </p:sp>
      <p:pic>
        <p:nvPicPr>
          <p:cNvPr id="3" name="large_roi_event_clip_20261003T2351_no_slowmo_esd">
            <a:hlinkClick r:id="" action="ppaction://media"/>
            <a:extLst>
              <a:ext uri="{FF2B5EF4-FFF2-40B4-BE49-F238E27FC236}">
                <a16:creationId xmlns:a16="http://schemas.microsoft.com/office/drawing/2014/main" id="{EC0F2875-A42F-4032-BE18-D804B84DCE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Bookmark 1" time="30033.076"/>
                  </p14:bmk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885025"/>
            <a:ext cx="9144000" cy="424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332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60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7" fill="hold" display="0">
                      <p:stCondLst>
                        <p:cond delay="indefinite"/>
                      </p:stCondLst>
                    </p:cTn>
                    <p:tgtEl>
                      <p:spTgt spid="3"/>
                    </p:tgtEl>
                  </p:cMediaNode>
                </p:video>
                <p:seq concurrent="1" nextAc="seek">
                  <p:cTn id="8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" fill="hold">
                          <p:stCondLst>
                            <p:cond delay="0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12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  <p:seq concurrent="1" nextAc="seek">
                  <p:cTn id="13" restart="whenNotActive" fill="hold" evtFilter="cancelBubble" nodeType="interactiveSeq">
                    <p:stCondLst>
                      <p:cond evt="onMediaBookmark" delay="0">
                        <p:tgtEl>
                          <p14:bmkTgt spid="3" bmkName="Bookmark 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" fill="hold">
                          <p:stCondLst>
                            <p:cond delay="0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17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Bookmark 1"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600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7" fill="hold" display="0">
                      <p:stCondLst>
                        <p:cond delay="indefinite"/>
                      </p:stCondLst>
                    </p:cTn>
                    <p:tgtEl>
                      <p:spTgt spid="3"/>
                    </p:tgtEl>
                  </p:cMediaNode>
                </p:video>
                <p:seq concurrent="1" nextAc="seek">
                  <p:cTn id="8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" fill="hold">
                          <p:stCondLst>
                            <p:cond delay="0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12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1">
            <a:extLst>
              <a:ext uri="{FF2B5EF4-FFF2-40B4-BE49-F238E27FC236}">
                <a16:creationId xmlns:a16="http://schemas.microsoft.com/office/drawing/2014/main" id="{85D8D122-36DE-4D45-B01B-7EEBBBE4C2D1}"/>
              </a:ext>
            </a:extLst>
          </p:cNvPr>
          <p:cNvSpPr txBox="1">
            <a:spLocks/>
          </p:cNvSpPr>
          <p:nvPr/>
        </p:nvSpPr>
        <p:spPr>
          <a:xfrm>
            <a:off x="172676" y="8737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SINKER Shadowgraph Example</a:t>
            </a:r>
          </a:p>
        </p:txBody>
      </p:sp>
      <p:pic>
        <p:nvPicPr>
          <p:cNvPr id="2" name="large_roi_event_clip_20261006T1819_no_slowmo_esd">
            <a:hlinkClick r:id="" action="ppaction://media"/>
            <a:extLst>
              <a:ext uri="{FF2B5EF4-FFF2-40B4-BE49-F238E27FC236}">
                <a16:creationId xmlns:a16="http://schemas.microsoft.com/office/drawing/2014/main" id="{B10B2930-4734-439C-B819-609769849D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Bookmark 1" time="30132.3042"/>
                  </p14:bmk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885026"/>
            <a:ext cx="9144000" cy="424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096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60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7" fill="hold" display="0">
                      <p:stCondLst>
                        <p:cond delay="indefinite"/>
                      </p:stCondLst>
                    </p:cTn>
                    <p:tgtEl>
                      <p:spTgt spid="2"/>
                    </p:tgtEl>
                  </p:cMediaNode>
                </p:video>
                <p:seq concurrent="1" nextAc="seek">
                  <p:cTn id="8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" fill="hold">
                          <p:stCondLst>
                            <p:cond delay="0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12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  <p:seq concurrent="1" nextAc="seek">
                  <p:cTn id="13" restart="whenNotActive" fill="hold" evtFilter="cancelBubble" nodeType="interactiveSeq">
                    <p:stCondLst>
                      <p:cond evt="onMediaBookmark" delay="0">
                        <p:tgtEl>
                          <p14:bmkTgt spid="2" bmkName="Bookmark 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" fill="hold">
                          <p:stCondLst>
                            <p:cond delay="0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17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Bookmark 1"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60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7" fill="hold" display="0">
                      <p:stCondLst>
                        <p:cond delay="indefinite"/>
                      </p:stCondLst>
                    </p:cTn>
                    <p:tgtEl>
                      <p:spTgt spid="2"/>
                    </p:tgtEl>
                  </p:cMediaNode>
                </p:video>
                <p:seq concurrent="1" nextAc="seek">
                  <p:cTn id="8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" fill="hold">
                          <p:stCondLst>
                            <p:cond delay="0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12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Imaging systems overview still WIP</a:t>
            </a:r>
            <a:endParaRPr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6446403-BB68-4BA0-8069-EDC9587B4856}"/>
              </a:ext>
            </a:extLst>
          </p:cNvPr>
          <p:cNvSpPr txBox="1">
            <a:spLocks/>
          </p:cNvSpPr>
          <p:nvPr/>
        </p:nvSpPr>
        <p:spPr>
          <a:xfrm>
            <a:off x="172676" y="8737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Planktivore Examples (LM) Daily Samples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120ED1-E457-45F9-B7B2-20EA34366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60" y="885728"/>
            <a:ext cx="9144000" cy="39781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6298B9-B508-4478-AAA9-86181ACCDFF6}"/>
              </a:ext>
            </a:extLst>
          </p:cNvPr>
          <p:cNvSpPr txBox="1"/>
          <p:nvPr/>
        </p:nvSpPr>
        <p:spPr>
          <a:xfrm>
            <a:off x="7345001" y="4573687"/>
            <a:ext cx="14287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10/06/2026</a:t>
            </a:r>
            <a:endParaRPr lang="en-US" sz="18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8758323-B4C0-4C6A-AAB1-3D844C23F57F}"/>
              </a:ext>
            </a:extLst>
          </p:cNvPr>
          <p:cNvCxnSpPr>
            <a:cxnSpLocks/>
          </p:cNvCxnSpPr>
          <p:nvPr/>
        </p:nvCxnSpPr>
        <p:spPr>
          <a:xfrm flipV="1">
            <a:off x="109259" y="944887"/>
            <a:ext cx="506288" cy="1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F2508A1-098A-46C9-9047-AED32B308FCC}"/>
              </a:ext>
            </a:extLst>
          </p:cNvPr>
          <p:cNvSpPr txBox="1"/>
          <p:nvPr/>
        </p:nvSpPr>
        <p:spPr>
          <a:xfrm>
            <a:off x="570942" y="651996"/>
            <a:ext cx="770299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1 mm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2878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Imaging systems overview still WIP</a:t>
            </a:r>
            <a:endParaRPr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6446403-BB68-4BA0-8069-EDC9587B4856}"/>
              </a:ext>
            </a:extLst>
          </p:cNvPr>
          <p:cNvSpPr txBox="1">
            <a:spLocks/>
          </p:cNvSpPr>
          <p:nvPr/>
        </p:nvSpPr>
        <p:spPr>
          <a:xfrm>
            <a:off x="172676" y="8737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Planktivore Examples (LM) Daily Samples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AAAD12-38EE-4E99-ACFA-CB8A7C76E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77" y="844550"/>
            <a:ext cx="3200323" cy="33406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1D2934-69E1-4362-8F7B-8BFC52F74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4300" y="1439197"/>
            <a:ext cx="3048000" cy="29051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38FEFD3-B415-440F-8657-0428669DCA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6026" y="739638"/>
            <a:ext cx="1457325" cy="142875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9F95269-5DA2-45B0-8E3B-0596D1490F86}"/>
              </a:ext>
            </a:extLst>
          </p:cNvPr>
          <p:cNvSpPr txBox="1"/>
          <p:nvPr/>
        </p:nvSpPr>
        <p:spPr>
          <a:xfrm>
            <a:off x="7345001" y="4573687"/>
            <a:ext cx="14287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10/06/2026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39465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C2EA2F9-3055-4388-B177-063B1047E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622" y="-686031"/>
            <a:ext cx="4298426" cy="584527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6446403-BB68-4BA0-8069-EDC9587B4856}"/>
              </a:ext>
            </a:extLst>
          </p:cNvPr>
          <p:cNvSpPr txBox="1">
            <a:spLocks/>
          </p:cNvSpPr>
          <p:nvPr/>
        </p:nvSpPr>
        <p:spPr>
          <a:xfrm>
            <a:off x="172676" y="8737"/>
            <a:ext cx="7886700" cy="609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Planktivore Examples (LM) Daily Samples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EC3BD4-D8E7-4F6D-8532-1AE5BADD67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25422"/>
            <a:ext cx="5355622" cy="44338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BF9EB3D-9485-4971-96D7-1FC231AA4618}"/>
              </a:ext>
            </a:extLst>
          </p:cNvPr>
          <p:cNvSpPr txBox="1"/>
          <p:nvPr/>
        </p:nvSpPr>
        <p:spPr>
          <a:xfrm>
            <a:off x="3802064" y="4767215"/>
            <a:ext cx="1553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10/08/2026</a:t>
            </a:r>
            <a:endParaRPr lang="en-US" sz="1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74453E-863A-469F-ADCD-198EF7AE7C61}"/>
              </a:ext>
            </a:extLst>
          </p:cNvPr>
          <p:cNvSpPr txBox="1"/>
          <p:nvPr/>
        </p:nvSpPr>
        <p:spPr>
          <a:xfrm>
            <a:off x="7751764" y="4767215"/>
            <a:ext cx="1553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10/10/2026</a:t>
            </a:r>
            <a:endParaRPr lang="en-US" sz="1800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6ACD85F-E20E-4382-995E-055ED77360B1}"/>
              </a:ext>
            </a:extLst>
          </p:cNvPr>
          <p:cNvCxnSpPr>
            <a:cxnSpLocks/>
          </p:cNvCxnSpPr>
          <p:nvPr/>
        </p:nvCxnSpPr>
        <p:spPr>
          <a:xfrm>
            <a:off x="5578787" y="868444"/>
            <a:ext cx="215387" cy="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117EBD0-5836-43AC-B9EC-1235EAC31C84}"/>
              </a:ext>
            </a:extLst>
          </p:cNvPr>
          <p:cNvSpPr txBox="1"/>
          <p:nvPr/>
        </p:nvSpPr>
        <p:spPr>
          <a:xfrm>
            <a:off x="314325" y="583864"/>
            <a:ext cx="770299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1 mm</a:t>
            </a:r>
            <a:endParaRPr lang="en-US" sz="18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FCDD04-7133-4D63-A1E7-3F3790FD852A}"/>
              </a:ext>
            </a:extLst>
          </p:cNvPr>
          <p:cNvSpPr txBox="1"/>
          <p:nvPr/>
        </p:nvSpPr>
        <p:spPr>
          <a:xfrm>
            <a:off x="5828231" y="671965"/>
            <a:ext cx="7702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1 mm</a:t>
            </a:r>
            <a:endParaRPr lang="en-US" sz="1800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B72EFF9-84D3-4CAA-AA8F-97B8BB79042E}"/>
              </a:ext>
            </a:extLst>
          </p:cNvPr>
          <p:cNvCxnSpPr>
            <a:cxnSpLocks/>
          </p:cNvCxnSpPr>
          <p:nvPr/>
        </p:nvCxnSpPr>
        <p:spPr>
          <a:xfrm>
            <a:off x="0" y="775813"/>
            <a:ext cx="314325" cy="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06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46F20A1-DE56-4BCC-9998-C23FB44AA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550" y="0"/>
            <a:ext cx="3125509" cy="5143500"/>
          </a:xfrm>
          <a:prstGeom prst="rect">
            <a:avLst/>
          </a:prstGeom>
        </p:spPr>
      </p:pic>
      <p:sp>
        <p:nvSpPr>
          <p:cNvPr id="164" name="Google Shape;164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Imaging systems overview still WIP</a:t>
            </a:r>
            <a:endParaRPr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6446403-BB68-4BA0-8069-EDC9587B4856}"/>
              </a:ext>
            </a:extLst>
          </p:cNvPr>
          <p:cNvSpPr txBox="1">
            <a:spLocks/>
          </p:cNvSpPr>
          <p:nvPr/>
        </p:nvSpPr>
        <p:spPr>
          <a:xfrm>
            <a:off x="172676" y="8737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Planktivore Examples (LM) Daily Samples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BBB7B37-1596-4279-A8D2-B6603C73BD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841" y="921612"/>
            <a:ext cx="3402013" cy="353809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FA4D9CD-943E-41DB-BFCC-A641F6F44E3A}"/>
              </a:ext>
            </a:extLst>
          </p:cNvPr>
          <p:cNvSpPr txBox="1"/>
          <p:nvPr/>
        </p:nvSpPr>
        <p:spPr>
          <a:xfrm>
            <a:off x="7522671" y="4640215"/>
            <a:ext cx="1553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10/10/2026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08426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Imaging systems overview still WIP</a:t>
            </a:r>
            <a:endParaRPr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6446403-BB68-4BA0-8069-EDC9587B4856}"/>
              </a:ext>
            </a:extLst>
          </p:cNvPr>
          <p:cNvSpPr txBox="1">
            <a:spLocks/>
          </p:cNvSpPr>
          <p:nvPr/>
        </p:nvSpPr>
        <p:spPr>
          <a:xfrm>
            <a:off x="172676" y="8737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Planktivore Examples (HM) Daily Samples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699F56-D8A4-408E-BE8F-1612A1B844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850901"/>
            <a:ext cx="3106281" cy="40322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639E15-53E5-4340-888F-BCB8618520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1527" y="850900"/>
            <a:ext cx="2722472" cy="39514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2374258-8B58-400D-86B7-4BE707E695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84697" y="850901"/>
            <a:ext cx="3047466" cy="395143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4109BA1-0775-4EA5-B32E-33DFD87A75B7}"/>
              </a:ext>
            </a:extLst>
          </p:cNvPr>
          <p:cNvSpPr txBox="1"/>
          <p:nvPr/>
        </p:nvSpPr>
        <p:spPr>
          <a:xfrm>
            <a:off x="1640635" y="4698475"/>
            <a:ext cx="1553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10/02/2026</a:t>
            </a:r>
            <a:endParaRPr lang="en-US" sz="1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9B5531-BFBA-44D5-96DD-D2A959C9339A}"/>
              </a:ext>
            </a:extLst>
          </p:cNvPr>
          <p:cNvSpPr txBox="1"/>
          <p:nvPr/>
        </p:nvSpPr>
        <p:spPr>
          <a:xfrm>
            <a:off x="4397383" y="4698475"/>
            <a:ext cx="1553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10/09/2026</a:t>
            </a:r>
            <a:endParaRPr lang="en-US" sz="1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75B8ED-C767-4DFB-B969-6A5CBB6CC11E}"/>
              </a:ext>
            </a:extLst>
          </p:cNvPr>
          <p:cNvSpPr txBox="1"/>
          <p:nvPr/>
        </p:nvSpPr>
        <p:spPr>
          <a:xfrm>
            <a:off x="7598116" y="4698475"/>
            <a:ext cx="1553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10/12/2026</a:t>
            </a:r>
            <a:endParaRPr lang="en-US" sz="180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168322D-936B-40C1-BED2-D01F83C79C09}"/>
              </a:ext>
            </a:extLst>
          </p:cNvPr>
          <p:cNvCxnSpPr>
            <a:cxnSpLocks/>
          </p:cNvCxnSpPr>
          <p:nvPr/>
        </p:nvCxnSpPr>
        <p:spPr>
          <a:xfrm>
            <a:off x="323319" y="830725"/>
            <a:ext cx="172676" cy="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048BCE5-052A-467A-B097-13C590E05974}"/>
              </a:ext>
            </a:extLst>
          </p:cNvPr>
          <p:cNvSpPr txBox="1"/>
          <p:nvPr/>
        </p:nvSpPr>
        <p:spPr>
          <a:xfrm>
            <a:off x="561444" y="556055"/>
            <a:ext cx="104636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100 um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28807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ABD2D74-E519-44C8-8130-7E11AB0D3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112" y="2266941"/>
            <a:ext cx="2247900" cy="2514600"/>
          </a:xfrm>
          <a:prstGeom prst="rect">
            <a:avLst/>
          </a:prstGeom>
        </p:spPr>
      </p:pic>
      <p:sp>
        <p:nvSpPr>
          <p:cNvPr id="164" name="Google Shape;164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Imaging systems overview still WIP</a:t>
            </a:r>
            <a:endParaRPr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6446403-BB68-4BA0-8069-EDC9587B4856}"/>
              </a:ext>
            </a:extLst>
          </p:cNvPr>
          <p:cNvSpPr txBox="1">
            <a:spLocks/>
          </p:cNvSpPr>
          <p:nvPr/>
        </p:nvSpPr>
        <p:spPr>
          <a:xfrm>
            <a:off x="172676" y="8737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Planktivore Examples (HM) Daily Samples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109BA1-0775-4EA5-B32E-33DFD87A75B7}"/>
              </a:ext>
            </a:extLst>
          </p:cNvPr>
          <p:cNvSpPr txBox="1"/>
          <p:nvPr/>
        </p:nvSpPr>
        <p:spPr>
          <a:xfrm>
            <a:off x="713535" y="4670434"/>
            <a:ext cx="1553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10/02/2026</a:t>
            </a:r>
            <a:endParaRPr lang="en-US" sz="1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9B5531-BFBA-44D5-96DD-D2A959C9339A}"/>
              </a:ext>
            </a:extLst>
          </p:cNvPr>
          <p:cNvSpPr txBox="1"/>
          <p:nvPr/>
        </p:nvSpPr>
        <p:spPr>
          <a:xfrm>
            <a:off x="4397383" y="4698475"/>
            <a:ext cx="1553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10/09/2026</a:t>
            </a:r>
            <a:endParaRPr lang="en-US" sz="1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75B8ED-C767-4DFB-B969-6A5CBB6CC11E}"/>
              </a:ext>
            </a:extLst>
          </p:cNvPr>
          <p:cNvSpPr txBox="1"/>
          <p:nvPr/>
        </p:nvSpPr>
        <p:spPr>
          <a:xfrm>
            <a:off x="7598116" y="4698475"/>
            <a:ext cx="15535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10/12/2026</a:t>
            </a:r>
            <a:endParaRPr 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BEA212-05A2-4C0E-98D0-B36A1D67B0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29705" y="731375"/>
            <a:ext cx="1992797" cy="20048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396CFC-6262-4B78-82CD-76D2E408ED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0550" y="648300"/>
            <a:ext cx="1905000" cy="2209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1E8C4C-6D39-4268-9241-4AD844438F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0550" y="2893412"/>
            <a:ext cx="1562100" cy="1752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D9EE86-544B-4369-9F9A-B6B433990FB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73426" y="648300"/>
            <a:ext cx="1866900" cy="1905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61B7DC4-FD8E-443A-BC6D-DBA45D39850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45283" y="2736250"/>
            <a:ext cx="179070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864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Imaging systems overview still WIP</a:t>
            </a:r>
            <a:endParaRPr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6446403-BB68-4BA0-8069-EDC9587B4856}"/>
              </a:ext>
            </a:extLst>
          </p:cNvPr>
          <p:cNvSpPr txBox="1">
            <a:spLocks/>
          </p:cNvSpPr>
          <p:nvPr/>
        </p:nvSpPr>
        <p:spPr>
          <a:xfrm>
            <a:off x="172676" y="8737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Flux Examples (LM and HM)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Google Shape;299;p38" title="Detections_SINKER_20261011T175802.205707Z_SedLowMag_40278630.jpeg">
            <a:extLst>
              <a:ext uri="{FF2B5EF4-FFF2-40B4-BE49-F238E27FC236}">
                <a16:creationId xmlns:a16="http://schemas.microsoft.com/office/drawing/2014/main" id="{8D1CE49A-4F95-41E4-A530-7036D981643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3820974" cy="382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300;p38" title="Detections_SINKER_20261011T175802.243261Z_SedHighMag_40278592.jpeg">
            <a:extLst>
              <a:ext uri="{FF2B5EF4-FFF2-40B4-BE49-F238E27FC236}">
                <a16:creationId xmlns:a16="http://schemas.microsoft.com/office/drawing/2014/main" id="{7E77784C-F977-4701-BAD6-2DB98E90445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99" y="1170125"/>
            <a:ext cx="3820974" cy="38209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01;p38">
            <a:extLst>
              <a:ext uri="{FF2B5EF4-FFF2-40B4-BE49-F238E27FC236}">
                <a16:creationId xmlns:a16="http://schemas.microsoft.com/office/drawing/2014/main" id="{DE834218-33D3-4665-915F-5B07CDD14089}"/>
              </a:ext>
            </a:extLst>
          </p:cNvPr>
          <p:cNvSpPr/>
          <p:nvPr/>
        </p:nvSpPr>
        <p:spPr>
          <a:xfrm>
            <a:off x="1714275" y="2571750"/>
            <a:ext cx="564600" cy="580500"/>
          </a:xfrm>
          <a:prstGeom prst="rect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cxnSp>
        <p:nvCxnSpPr>
          <p:cNvPr id="11" name="Google Shape;302;p38">
            <a:extLst>
              <a:ext uri="{FF2B5EF4-FFF2-40B4-BE49-F238E27FC236}">
                <a16:creationId xmlns:a16="http://schemas.microsoft.com/office/drawing/2014/main" id="{62DB5009-E48A-4A89-8AED-72BF8F115C15}"/>
              </a:ext>
            </a:extLst>
          </p:cNvPr>
          <p:cNvCxnSpPr/>
          <p:nvPr/>
        </p:nvCxnSpPr>
        <p:spPr>
          <a:xfrm rot="10800000" flipH="1">
            <a:off x="1714250" y="1164250"/>
            <a:ext cx="2865000" cy="13980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Google Shape;303;p38">
            <a:extLst>
              <a:ext uri="{FF2B5EF4-FFF2-40B4-BE49-F238E27FC236}">
                <a16:creationId xmlns:a16="http://schemas.microsoft.com/office/drawing/2014/main" id="{0487BF72-4F6B-40F8-A6D4-20E14FD76C28}"/>
              </a:ext>
            </a:extLst>
          </p:cNvPr>
          <p:cNvCxnSpPr/>
          <p:nvPr/>
        </p:nvCxnSpPr>
        <p:spPr>
          <a:xfrm>
            <a:off x="1708975" y="3158475"/>
            <a:ext cx="2875800" cy="18309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871527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Imaging systems overview still WIP</a:t>
            </a:r>
            <a:endParaRPr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6446403-BB68-4BA0-8069-EDC9587B4856}"/>
              </a:ext>
            </a:extLst>
          </p:cNvPr>
          <p:cNvSpPr txBox="1">
            <a:spLocks/>
          </p:cNvSpPr>
          <p:nvPr/>
        </p:nvSpPr>
        <p:spPr>
          <a:xfrm>
            <a:off x="172676" y="8737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Flux Examples (LM and HM)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flux_side_by_side_202610_2x">
            <a:hlinkClick r:id="" action="ppaction://media"/>
            <a:extLst>
              <a:ext uri="{FF2B5EF4-FFF2-40B4-BE49-F238E27FC236}">
                <a16:creationId xmlns:a16="http://schemas.microsoft.com/office/drawing/2014/main" id="{41625621-52CC-4746-9BA9-9A05FA8B957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Bookmark 1" time="10422.9214"/>
                  </p14:bmk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5270" y="502803"/>
            <a:ext cx="8773459" cy="463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377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62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7" fill="hold" display="0">
                      <p:stCondLst>
                        <p:cond delay="indefinite"/>
                      </p:stCondLst>
                    </p:cTn>
                    <p:tgtEl>
                      <p:spTgt spid="3"/>
                    </p:tgtEl>
                  </p:cMediaNode>
                </p:video>
                <p:seq concurrent="1" nextAc="seek">
                  <p:cTn id="8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" fill="hold">
                          <p:stCondLst>
                            <p:cond delay="0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12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  <p:seq concurrent="1" nextAc="seek">
                  <p:cTn id="13" restart="whenNotActive" fill="hold" evtFilter="cancelBubble" nodeType="interactiveSeq">
                    <p:stCondLst>
                      <p:cond evt="onMediaBookmark" delay="0">
                        <p:tgtEl>
                          <p14:bmkTgt spid="3" bmkName="Bookmark 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" fill="hold">
                          <p:stCondLst>
                            <p:cond delay="0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17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Bookmark 1"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62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video>
                  <p:cMediaNode vol="80000">
                    <p:cTn id="7" fill="hold" display="0">
                      <p:stCondLst>
                        <p:cond delay="indefinite"/>
                      </p:stCondLst>
                    </p:cTn>
                    <p:tgtEl>
                      <p:spTgt spid="3"/>
                    </p:tgtEl>
                  </p:cMediaNode>
                </p:video>
                <p:seq concurrent="1" nextAc="seek">
                  <p:cTn id="8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" fill="hold">
                          <p:stCondLst>
                            <p:cond delay="0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12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Imaging systems overview still WIP</a:t>
            </a:r>
            <a:endParaRPr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6446403-BB68-4BA0-8069-EDC9587B4856}"/>
              </a:ext>
            </a:extLst>
          </p:cNvPr>
          <p:cNvSpPr txBox="1">
            <a:spLocks/>
          </p:cNvSpPr>
          <p:nvPr/>
        </p:nvSpPr>
        <p:spPr>
          <a:xfrm>
            <a:off x="172676" y="8737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Imaging System Data Requirements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2500076-459D-4D7E-BA7B-E45AB8BCB4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3662134"/>
              </p:ext>
            </p:extLst>
          </p:nvPr>
        </p:nvGraphicFramePr>
        <p:xfrm>
          <a:off x="577262" y="1002909"/>
          <a:ext cx="3397751" cy="2901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06AC06E0-C8CF-40BE-A8BE-9A0DAE4E92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4020446"/>
              </p:ext>
            </p:extLst>
          </p:nvPr>
        </p:nvGraphicFramePr>
        <p:xfrm>
          <a:off x="4572000" y="1017725"/>
          <a:ext cx="3397751" cy="2901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C3FD2D2-624A-4621-990D-6390FEE61AB2}"/>
              </a:ext>
            </a:extLst>
          </p:cNvPr>
          <p:cNvCxnSpPr>
            <a:cxnSpLocks/>
          </p:cNvCxnSpPr>
          <p:nvPr/>
        </p:nvCxnSpPr>
        <p:spPr>
          <a:xfrm>
            <a:off x="3644087" y="2513474"/>
            <a:ext cx="1342321" cy="0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B394E9C-7C7B-49B8-968D-55D974261EFC}"/>
              </a:ext>
            </a:extLst>
          </p:cNvPr>
          <p:cNvSpPr txBox="1"/>
          <p:nvPr/>
        </p:nvSpPr>
        <p:spPr>
          <a:xfrm>
            <a:off x="3709451" y="2160923"/>
            <a:ext cx="15535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90 % JPEG</a:t>
            </a:r>
          </a:p>
        </p:txBody>
      </p:sp>
    </p:spTree>
    <p:extLst>
      <p:ext uri="{BB962C8B-B14F-4D97-AF65-F5344CB8AC3E}">
        <p14:creationId xmlns:p14="http://schemas.microsoft.com/office/powerpoint/2010/main" val="2147475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Imaging systems overview still WIP</a:t>
            </a:r>
            <a:endParaRPr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6446403-BB68-4BA0-8069-EDC9587B4856}"/>
              </a:ext>
            </a:extLst>
          </p:cNvPr>
          <p:cNvSpPr txBox="1">
            <a:spLocks/>
          </p:cNvSpPr>
          <p:nvPr/>
        </p:nvSpPr>
        <p:spPr>
          <a:xfrm>
            <a:off x="172676" y="8737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Imaging System Data Requirements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2500076-459D-4D7E-BA7B-E45AB8BCB442}"/>
              </a:ext>
            </a:extLst>
          </p:cNvPr>
          <p:cNvGraphicFramePr/>
          <p:nvPr/>
        </p:nvGraphicFramePr>
        <p:xfrm>
          <a:off x="-278174" y="1002909"/>
          <a:ext cx="3397751" cy="2901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EFA9E4F-0A96-4372-843F-8D05EB9376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1153529"/>
              </p:ext>
            </p:extLst>
          </p:nvPr>
        </p:nvGraphicFramePr>
        <p:xfrm>
          <a:off x="478972" y="1002909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3D41ACB-C8B3-4C48-97CF-D29B8679283B}"/>
              </a:ext>
            </a:extLst>
          </p:cNvPr>
          <p:cNvSpPr txBox="1"/>
          <p:nvPr/>
        </p:nvSpPr>
        <p:spPr>
          <a:xfrm rot="16200000">
            <a:off x="-343012" y="2292587"/>
            <a:ext cx="15535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TB/y</a:t>
            </a:r>
            <a:endParaRPr lang="en-US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0AD953A-A5CD-4BE8-87CB-B4090D837A8E}"/>
              </a:ext>
            </a:extLst>
          </p:cNvPr>
          <p:cNvCxnSpPr>
            <a:cxnSpLocks/>
          </p:cNvCxnSpPr>
          <p:nvPr/>
        </p:nvCxnSpPr>
        <p:spPr>
          <a:xfrm>
            <a:off x="2053684" y="1954984"/>
            <a:ext cx="1528623" cy="628650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DA0DCCA-82B4-4B62-BA52-4D9A979A8EAD}"/>
              </a:ext>
            </a:extLst>
          </p:cNvPr>
          <p:cNvSpPr txBox="1"/>
          <p:nvPr/>
        </p:nvSpPr>
        <p:spPr>
          <a:xfrm>
            <a:off x="2805528" y="2058092"/>
            <a:ext cx="15535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90 % JPEG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77268DC-8F87-477B-ADF3-A729DB74587B}"/>
              </a:ext>
            </a:extLst>
          </p:cNvPr>
          <p:cNvCxnSpPr>
            <a:cxnSpLocks/>
          </p:cNvCxnSpPr>
          <p:nvPr/>
        </p:nvCxnSpPr>
        <p:spPr>
          <a:xfrm>
            <a:off x="4485734" y="2908930"/>
            <a:ext cx="1528623" cy="628650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C39A5E1-4C36-49C2-9CB1-9211099C6413}"/>
              </a:ext>
            </a:extLst>
          </p:cNvPr>
          <p:cNvSpPr txBox="1"/>
          <p:nvPr/>
        </p:nvSpPr>
        <p:spPr>
          <a:xfrm>
            <a:off x="4850785" y="2496873"/>
            <a:ext cx="15535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ROI extraction, tracking, sizing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28EA27-B871-4103-A3CE-6AD3312B6CE5}"/>
              </a:ext>
            </a:extLst>
          </p:cNvPr>
          <p:cNvSpPr txBox="1"/>
          <p:nvPr/>
        </p:nvSpPr>
        <p:spPr>
          <a:xfrm>
            <a:off x="6769394" y="2007699"/>
            <a:ext cx="219176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chemeClr val="bg1"/>
                </a:solidFill>
              </a:rPr>
              <a:t>~ 200 TB/y of images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u="sng" dirty="0">
                <a:solidFill>
                  <a:schemeClr val="bg1"/>
                </a:solidFill>
              </a:rPr>
              <a:t>~ 2 TB/y of data products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0610487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Imaging systems overview still WIP</a:t>
            </a:r>
            <a:endParaRPr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6446403-BB68-4BA0-8069-EDC9587B4856}"/>
              </a:ext>
            </a:extLst>
          </p:cNvPr>
          <p:cNvSpPr txBox="1">
            <a:spLocks/>
          </p:cNvSpPr>
          <p:nvPr/>
        </p:nvSpPr>
        <p:spPr>
          <a:xfrm>
            <a:off x="172676" y="8737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SINKER Data Outputs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2500076-459D-4D7E-BA7B-E45AB8BCB442}"/>
              </a:ext>
            </a:extLst>
          </p:cNvPr>
          <p:cNvGraphicFramePr/>
          <p:nvPr/>
        </p:nvGraphicFramePr>
        <p:xfrm>
          <a:off x="-278174" y="1002909"/>
          <a:ext cx="3397751" cy="2901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F201457C-274D-442C-BF89-CB84DB88F5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007" y="923136"/>
            <a:ext cx="2963707" cy="3379605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ED305B2-70F1-4D74-BF50-4E7A9D0ED524}"/>
              </a:ext>
            </a:extLst>
          </p:cNvPr>
          <p:cNvCxnSpPr>
            <a:cxnSpLocks/>
          </p:cNvCxnSpPr>
          <p:nvPr/>
        </p:nvCxnSpPr>
        <p:spPr>
          <a:xfrm>
            <a:off x="3818178" y="1471961"/>
            <a:ext cx="4629986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D0E7A1D-EE6A-48A5-A228-D46FB9357995}"/>
              </a:ext>
            </a:extLst>
          </p:cNvPr>
          <p:cNvSpPr txBox="1"/>
          <p:nvPr/>
        </p:nvSpPr>
        <p:spPr>
          <a:xfrm>
            <a:off x="3749040" y="1146236"/>
            <a:ext cx="46081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5 MB/s 90% JPEG full resolution (</a:t>
            </a:r>
            <a:r>
              <a:rPr lang="en-US" sz="1200" dirty="0" err="1">
                <a:solidFill>
                  <a:schemeClr val="bg1"/>
                </a:solidFill>
              </a:rPr>
              <a:t>rsync</a:t>
            </a:r>
            <a:r>
              <a:rPr lang="en-US" sz="1200" dirty="0">
                <a:solidFill>
                  <a:schemeClr val="bg1"/>
                </a:solidFill>
              </a:rPr>
              <a:t> from shore)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97420C8-8655-4AAA-BDF9-463E7E4A7542}"/>
              </a:ext>
            </a:extLst>
          </p:cNvPr>
          <p:cNvCxnSpPr>
            <a:cxnSpLocks/>
          </p:cNvCxnSpPr>
          <p:nvPr/>
        </p:nvCxnSpPr>
        <p:spPr>
          <a:xfrm>
            <a:off x="3818178" y="2088251"/>
            <a:ext cx="4629986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A52E8EF7-720D-459E-A09F-2BB2D8A527B8}"/>
              </a:ext>
            </a:extLst>
          </p:cNvPr>
          <p:cNvSpPr txBox="1"/>
          <p:nvPr/>
        </p:nvSpPr>
        <p:spPr>
          <a:xfrm>
            <a:off x="3749040" y="1762526"/>
            <a:ext cx="46081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0.2 MB/s 90% JPEG 4x </a:t>
            </a:r>
            <a:r>
              <a:rPr lang="en-US" sz="1200" dirty="0" err="1">
                <a:solidFill>
                  <a:schemeClr val="bg1"/>
                </a:solidFill>
              </a:rPr>
              <a:t>downsampled</a:t>
            </a:r>
            <a:r>
              <a:rPr lang="en-US" sz="1200" dirty="0">
                <a:solidFill>
                  <a:schemeClr val="bg1"/>
                </a:solidFill>
              </a:rPr>
              <a:t> (ZMQ pub)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AE20B7C-60A4-4913-A902-E6766ABFC53B}"/>
              </a:ext>
            </a:extLst>
          </p:cNvPr>
          <p:cNvCxnSpPr>
            <a:cxnSpLocks/>
          </p:cNvCxnSpPr>
          <p:nvPr/>
        </p:nvCxnSpPr>
        <p:spPr>
          <a:xfrm>
            <a:off x="3818178" y="3120787"/>
            <a:ext cx="4629986" cy="0"/>
          </a:xfrm>
          <a:prstGeom prst="straightConnector1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97CC567-DFF3-4800-8F29-DD333DEBCCB5}"/>
              </a:ext>
            </a:extLst>
          </p:cNvPr>
          <p:cNvSpPr txBox="1"/>
          <p:nvPr/>
        </p:nvSpPr>
        <p:spPr>
          <a:xfrm>
            <a:off x="3749040" y="2793276"/>
            <a:ext cx="46081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&lt; 0.01 MB/s System Status (ZMQ pub)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3A51AFE-D050-4057-A23C-25F4C1689777}"/>
              </a:ext>
            </a:extLst>
          </p:cNvPr>
          <p:cNvCxnSpPr>
            <a:cxnSpLocks/>
          </p:cNvCxnSpPr>
          <p:nvPr/>
        </p:nvCxnSpPr>
        <p:spPr>
          <a:xfrm>
            <a:off x="3818178" y="4172888"/>
            <a:ext cx="4629986" cy="0"/>
          </a:xfrm>
          <a:prstGeom prst="straightConnector1">
            <a:avLst/>
          </a:prstGeom>
          <a:ln w="12700">
            <a:solidFill>
              <a:schemeClr val="accent3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0660E65-9C58-4D22-B794-ABA0F5BF9FF7}"/>
              </a:ext>
            </a:extLst>
          </p:cNvPr>
          <p:cNvSpPr txBox="1"/>
          <p:nvPr/>
        </p:nvSpPr>
        <p:spPr>
          <a:xfrm>
            <a:off x="3749040" y="3847163"/>
            <a:ext cx="46081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&lt; 0.01 MB/s Linux console access (</a:t>
            </a:r>
            <a:r>
              <a:rPr lang="en-US" sz="1200" dirty="0" err="1">
                <a:solidFill>
                  <a:schemeClr val="bg1"/>
                </a:solidFill>
              </a:rPr>
              <a:t>ssh</a:t>
            </a:r>
            <a:r>
              <a:rPr lang="en-US" sz="12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62A3506-7300-466C-AA8B-C4A110E47657}"/>
              </a:ext>
            </a:extLst>
          </p:cNvPr>
          <p:cNvSpPr/>
          <p:nvPr/>
        </p:nvSpPr>
        <p:spPr>
          <a:xfrm>
            <a:off x="3749040" y="1088359"/>
            <a:ext cx="4877543" cy="1204332"/>
          </a:xfrm>
          <a:prstGeom prst="roundRect">
            <a:avLst>
              <a:gd name="adj" fmla="val 6297"/>
            </a:avLst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EF64AD8-5C22-4811-B3E9-021E5488EEC0}"/>
              </a:ext>
            </a:extLst>
          </p:cNvPr>
          <p:cNvSpPr txBox="1"/>
          <p:nvPr/>
        </p:nvSpPr>
        <p:spPr>
          <a:xfrm>
            <a:off x="3709451" y="808892"/>
            <a:ext cx="46081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dirty="0">
                <a:solidFill>
                  <a:schemeClr val="accent1"/>
                </a:solidFill>
              </a:rPr>
              <a:t>Images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A8B5E92-C18F-41FE-B725-FC05494E2F29}"/>
              </a:ext>
            </a:extLst>
          </p:cNvPr>
          <p:cNvSpPr/>
          <p:nvPr/>
        </p:nvSpPr>
        <p:spPr>
          <a:xfrm>
            <a:off x="3749040" y="2788364"/>
            <a:ext cx="4877543" cy="446048"/>
          </a:xfrm>
          <a:prstGeom prst="roundRect">
            <a:avLst>
              <a:gd name="adj" fmla="val 6297"/>
            </a:avLst>
          </a:prstGeom>
          <a:noFill/>
          <a:ln>
            <a:solidFill>
              <a:schemeClr val="accent4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7E2755-7BCD-4F3F-8486-BD5B84B09276}"/>
              </a:ext>
            </a:extLst>
          </p:cNvPr>
          <p:cNvSpPr txBox="1"/>
          <p:nvPr/>
        </p:nvSpPr>
        <p:spPr>
          <a:xfrm>
            <a:off x="3709451" y="2509192"/>
            <a:ext cx="46081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System Status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66DB1AB7-3E5E-4E67-96CE-F01970669AA1}"/>
              </a:ext>
            </a:extLst>
          </p:cNvPr>
          <p:cNvSpPr/>
          <p:nvPr/>
        </p:nvSpPr>
        <p:spPr>
          <a:xfrm>
            <a:off x="3788629" y="3832117"/>
            <a:ext cx="4877543" cy="446048"/>
          </a:xfrm>
          <a:prstGeom prst="roundRect">
            <a:avLst>
              <a:gd name="adj" fmla="val 6297"/>
            </a:avLst>
          </a:prstGeom>
          <a:noFill/>
          <a:ln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BA0708A-6812-4740-8DCA-F596D6C55587}"/>
              </a:ext>
            </a:extLst>
          </p:cNvPr>
          <p:cNvSpPr txBox="1"/>
          <p:nvPr/>
        </p:nvSpPr>
        <p:spPr>
          <a:xfrm>
            <a:off x="3749040" y="3552945"/>
            <a:ext cx="46081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Config and Troubleshooting</a:t>
            </a:r>
          </a:p>
        </p:txBody>
      </p:sp>
    </p:spTree>
    <p:extLst>
      <p:ext uri="{BB962C8B-B14F-4D97-AF65-F5344CB8AC3E}">
        <p14:creationId xmlns:p14="http://schemas.microsoft.com/office/powerpoint/2010/main" val="293381711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1222</TotalTime>
  <Words>491</Words>
  <Application>Microsoft Office PowerPoint</Application>
  <PresentationFormat>On-screen Show (16:9)</PresentationFormat>
  <Paragraphs>112</Paragraphs>
  <Slides>16</Slides>
  <Notes>16</Notes>
  <HiddenSlides>0</HiddenSlides>
  <MMClips>3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Arial</vt:lpstr>
      <vt:lpstr>Simple Light</vt:lpstr>
      <vt:lpstr>Imaging systems overview still WIP</vt:lpstr>
      <vt:lpstr>Imaging systems overview still WIP</vt:lpstr>
      <vt:lpstr>PowerPoint Presentation</vt:lpstr>
      <vt:lpstr>PowerPoint Presentation</vt:lpstr>
      <vt:lpstr>PowerPoint Presentation</vt:lpstr>
      <vt:lpstr>Imaging systems overview still WIP</vt:lpstr>
      <vt:lpstr>Imaging systems overview still WIP</vt:lpstr>
      <vt:lpstr>PowerPoint Presentation</vt:lpstr>
      <vt:lpstr>Imaging systems overview still WIP</vt:lpstr>
      <vt:lpstr>Imaging systems overview still WIP</vt:lpstr>
      <vt:lpstr>Imaging systems overview still WIP</vt:lpstr>
      <vt:lpstr>Imaging systems overview still WIP</vt:lpstr>
      <vt:lpstr>Imaging systems overview still WIP</vt:lpstr>
      <vt:lpstr>Imaging systems overview still WIP</vt:lpstr>
      <vt:lpstr>Imaging systems overview still WIP</vt:lpstr>
      <vt:lpstr>Imaging systems overview still WIP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Roberts</dc:creator>
  <cp:lastModifiedBy>Paul Roberts</cp:lastModifiedBy>
  <cp:revision>46</cp:revision>
  <dcterms:modified xsi:type="dcterms:W3CDTF">2026-10-22T23:37:09Z</dcterms:modified>
</cp:coreProperties>
</file>