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708" r:id="rId2"/>
    <p:sldId id="710" r:id="rId3"/>
    <p:sldId id="70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2" d="100"/>
          <a:sy n="122" d="100"/>
        </p:scale>
        <p:origin x="1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89280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2</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3</a:t>
            </a:fld>
            <a:endParaRPr lang="en-US"/>
          </a:p>
        </p:txBody>
      </p:sp>
    </p:spTree>
    <p:extLst>
      <p:ext uri="{BB962C8B-B14F-4D97-AF65-F5344CB8AC3E}">
        <p14:creationId xmlns:p14="http://schemas.microsoft.com/office/powerpoint/2010/main" val="336161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27734-83D2-6A45-9226-5272F9442FAB}"/>
              </a:ext>
            </a:extLst>
          </p:cNvPr>
          <p:cNvSpPr txBox="1"/>
          <p:nvPr/>
        </p:nvSpPr>
        <p:spPr>
          <a:xfrm>
            <a:off x="883928" y="710693"/>
            <a:ext cx="9932286" cy="5693866"/>
          </a:xfrm>
          <a:prstGeom prst="rect">
            <a:avLst/>
          </a:prstGeom>
          <a:noFill/>
        </p:spPr>
        <p:txBody>
          <a:bodyPr wrap="square" rtlCol="0">
            <a:spAutoFit/>
          </a:bodyPr>
          <a:lstStyle/>
          <a:p>
            <a:r>
              <a:rPr lang="en-US" sz="2800" i="1" u="sng" dirty="0">
                <a:latin typeface="Arial" panose="020B0604020202020204" pitchFamily="34" charset="0"/>
                <a:cs typeface="Arial" panose="020B0604020202020204" pitchFamily="34" charset="0"/>
              </a:rPr>
              <a:t>Directions </a:t>
            </a:r>
          </a:p>
          <a:p>
            <a:endParaRPr lang="en-US" sz="2800" i="1" u="sng" dirty="0">
              <a:latin typeface="Arial" panose="020B0604020202020204" pitchFamily="34" charset="0"/>
              <a:cs typeface="Arial" panose="020B0604020202020204" pitchFamily="34" charset="0"/>
            </a:endParaRPr>
          </a:p>
          <a:p>
            <a:r>
              <a:rPr lang="en-US" sz="2800" i="1" dirty="0">
                <a:latin typeface="Arial" panose="020B0604020202020204" pitchFamily="34" charset="0"/>
                <a:cs typeface="Arial" panose="020B0604020202020204" pitchFamily="34" charset="0"/>
              </a:rPr>
              <a:t>Answer the questions on the following slides with this guidance:</a:t>
            </a:r>
            <a:br>
              <a:rPr lang="en-US" sz="2800" i="1" dirty="0">
                <a:latin typeface="Arial" panose="020B0604020202020204" pitchFamily="34" charset="0"/>
                <a:cs typeface="Arial" panose="020B0604020202020204" pitchFamily="34" charset="0"/>
              </a:rPr>
            </a:br>
            <a:endParaRPr lang="en-US" sz="2800" i="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limit text to bullets that are easy to read (i.e., use large font)</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be concise</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assume you're audience is the "informed general public”</a:t>
            </a:r>
          </a:p>
          <a:p>
            <a:pPr marL="457200" indent="-457200">
              <a:buFont typeface="Arial" panose="020B0604020202020204" pitchFamily="34" charset="0"/>
              <a:buChar char="•"/>
            </a:pPr>
            <a:r>
              <a:rPr lang="en-US" sz="2800" b="1" i="1" dirty="0">
                <a:latin typeface="Arial" panose="020B0604020202020204" pitchFamily="34" charset="0"/>
                <a:cs typeface="Arial" panose="020B0604020202020204" pitchFamily="34" charset="0"/>
              </a:rPr>
              <a:t>Please </a:t>
            </a:r>
            <a:r>
              <a:rPr lang="en-US" sz="2800" b="1" i="1" u="sng" dirty="0">
                <a:latin typeface="Arial" panose="020B0604020202020204" pitchFamily="34" charset="0"/>
                <a:cs typeface="Arial" panose="020B0604020202020204" pitchFamily="34" charset="0"/>
              </a:rPr>
              <a:t>do not </a:t>
            </a:r>
            <a:r>
              <a:rPr lang="en-US" sz="2800" b="1" i="1" dirty="0">
                <a:latin typeface="Arial" panose="020B0604020202020204" pitchFamily="34" charset="0"/>
                <a:cs typeface="Arial" panose="020B0604020202020204" pitchFamily="34" charset="0"/>
              </a:rPr>
              <a:t>add formatting or background to slides.</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Additional details can be added in the notes section, if needed.</a:t>
            </a:r>
          </a:p>
          <a:p>
            <a:endParaRPr lang="en-US" sz="2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568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902311 Wire Walker Power</a:t>
            </a: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452431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What’s the fundamental problem, question, or issue you are addressing? </a:t>
            </a:r>
          </a:p>
          <a:p>
            <a:pPr lvl="2"/>
            <a:r>
              <a:rPr lang="en-US" sz="1600" i="1" dirty="0">
                <a:latin typeface="Arial" panose="020B0604020202020204" pitchFamily="34" charset="0"/>
                <a:cs typeface="Arial" panose="020B0604020202020204" pitchFamily="34" charset="0"/>
              </a:rPr>
              <a:t>- We propose to extract wave energy to increase data collection (frequency and/or duration) on Wire Walker profiling vehicles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Why is it important/why should anyone care?</a:t>
            </a:r>
          </a:p>
          <a:p>
            <a:pPr lvl="1"/>
            <a:r>
              <a:rPr lang="en-US" sz="1600" i="1" dirty="0">
                <a:latin typeface="Arial" panose="020B0604020202020204" pitchFamily="34" charset="0"/>
                <a:cs typeface="Arial" panose="020B0604020202020204" pitchFamily="34" charset="0"/>
              </a:rPr>
              <a:t>	- The existing Wire Walker platform is limited by energy needs of integrated science sensors.  By harvesting wave energy the platform will collect more data and reduce required maintenance and battery costs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What are we doing about it/what’s MBARI’s unique contribution?</a:t>
            </a:r>
          </a:p>
          <a:p>
            <a:pPr lvl="2"/>
            <a:r>
              <a:rPr lang="en-US" sz="1600" i="1" dirty="0">
                <a:latin typeface="Arial" panose="020B0604020202020204" pitchFamily="34" charset="0"/>
                <a:cs typeface="Arial" panose="020B0604020202020204" pitchFamily="34" charset="0"/>
              </a:rPr>
              <a:t>-MBARI will design a complete harvesting system </a:t>
            </a:r>
            <a:r>
              <a:rPr lang="en-US" sz="1600" i="1">
                <a:latin typeface="Arial" panose="020B0604020202020204" pitchFamily="34" charset="0"/>
                <a:cs typeface="Arial" panose="020B0604020202020204" pitchFamily="34" charset="0"/>
              </a:rPr>
              <a:t>and may transfer </a:t>
            </a:r>
            <a:r>
              <a:rPr lang="en-US" sz="1600" i="1" dirty="0">
                <a:latin typeface="Arial" panose="020B0604020202020204" pitchFamily="34" charset="0"/>
                <a:cs typeface="Arial" panose="020B0604020202020204" pitchFamily="34" charset="0"/>
              </a:rPr>
              <a:t>the technology to Del Mar Oceanographic Inc where it will be offered for sale to end users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What are your project plans for next year (2023)?</a:t>
            </a:r>
          </a:p>
          <a:p>
            <a:pPr lvl="1"/>
            <a:r>
              <a:rPr lang="en-US" sz="1600"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rPr>
              <a:t>	- </a:t>
            </a:r>
            <a:r>
              <a:rPr lang="en-US" sz="1600" i="1" dirty="0"/>
              <a:t>Investigate several ideas for converting potential energy at depth.  These include (but are not limited to) turbines/pinwheels (continuation of previous project) and piston/leadscrew arrangements (unexplored but worth consideration). </a:t>
            </a:r>
          </a:p>
          <a:p>
            <a:pPr lvl="1"/>
            <a:r>
              <a:rPr lang="en-US" sz="1600" i="1" dirty="0">
                <a:latin typeface="Arial" panose="020B0604020202020204" pitchFamily="34" charset="0"/>
                <a:cs typeface="Arial" panose="020B0604020202020204" pitchFamily="34" charset="0"/>
              </a:rPr>
              <a:t>	- </a:t>
            </a:r>
            <a:r>
              <a:rPr lang="en-US" i="1" dirty="0"/>
              <a:t>prototype will be manufactured and deployed on the Wire Walker. </a:t>
            </a:r>
            <a:endParaRPr lang="en-US" sz="16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54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65125"/>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902311 Wire Walker Power</a:t>
            </a:r>
          </a:p>
        </p:txBody>
      </p:sp>
      <p:pic>
        <p:nvPicPr>
          <p:cNvPr id="5" name="Picture 4">
            <a:extLst>
              <a:ext uri="{FF2B5EF4-FFF2-40B4-BE49-F238E27FC236}">
                <a16:creationId xmlns:a16="http://schemas.microsoft.com/office/drawing/2014/main" id="{47901C9B-D61C-4357-AACD-164BDB5A88DD}"/>
              </a:ext>
            </a:extLst>
          </p:cNvPr>
          <p:cNvPicPr>
            <a:picLocks noChangeAspect="1"/>
          </p:cNvPicPr>
          <p:nvPr/>
        </p:nvPicPr>
        <p:blipFill>
          <a:blip r:embed="rId3"/>
          <a:stretch>
            <a:fillRect/>
          </a:stretch>
        </p:blipFill>
        <p:spPr>
          <a:xfrm>
            <a:off x="1026279" y="1786252"/>
            <a:ext cx="4717824" cy="3285496"/>
          </a:xfrm>
          <a:prstGeom prst="rect">
            <a:avLst/>
          </a:prstGeom>
        </p:spPr>
      </p:pic>
      <p:pic>
        <p:nvPicPr>
          <p:cNvPr id="6" name="Picture 5">
            <a:extLst>
              <a:ext uri="{FF2B5EF4-FFF2-40B4-BE49-F238E27FC236}">
                <a16:creationId xmlns:a16="http://schemas.microsoft.com/office/drawing/2014/main" id="{92694F53-319E-4EC2-8CCE-CD24DE369B84}"/>
              </a:ext>
            </a:extLst>
          </p:cNvPr>
          <p:cNvPicPr>
            <a:picLocks noChangeAspect="1"/>
          </p:cNvPicPr>
          <p:nvPr/>
        </p:nvPicPr>
        <p:blipFill>
          <a:blip r:embed="rId4"/>
          <a:stretch>
            <a:fillRect/>
          </a:stretch>
        </p:blipFill>
        <p:spPr>
          <a:xfrm>
            <a:off x="7443051" y="1786252"/>
            <a:ext cx="3431934" cy="2612904"/>
          </a:xfrm>
          <a:prstGeom prst="rect">
            <a:avLst/>
          </a:prstGeom>
        </p:spPr>
      </p:pic>
      <p:sp>
        <p:nvSpPr>
          <p:cNvPr id="7" name="Rectangle 6">
            <a:extLst>
              <a:ext uri="{FF2B5EF4-FFF2-40B4-BE49-F238E27FC236}">
                <a16:creationId xmlns:a16="http://schemas.microsoft.com/office/drawing/2014/main" id="{397B90CA-E2DC-4159-B4C1-D2484BEC4994}"/>
              </a:ext>
            </a:extLst>
          </p:cNvPr>
          <p:cNvSpPr/>
          <p:nvPr/>
        </p:nvSpPr>
        <p:spPr>
          <a:xfrm>
            <a:off x="7571981" y="4563182"/>
            <a:ext cx="2919303" cy="307777"/>
          </a:xfrm>
          <a:prstGeom prst="rect">
            <a:avLst/>
          </a:prstGeom>
          <a:solidFill>
            <a:schemeClr val="bg1"/>
          </a:solidFill>
        </p:spPr>
        <p:txBody>
          <a:bodyPr wrap="square">
            <a:spAutoFit/>
          </a:bodyPr>
          <a:lstStyle/>
          <a:p>
            <a:r>
              <a:rPr lang="en-US" altLang="en-US" sz="1400" i="1" dirty="0">
                <a:solidFill>
                  <a:schemeClr val="accent1"/>
                </a:solidFill>
                <a:latin typeface="Arial" panose="020B0604020202020204" pitchFamily="34" charset="0"/>
              </a:rPr>
              <a:t>Water stream drives turbine.</a:t>
            </a:r>
          </a:p>
        </p:txBody>
      </p:sp>
    </p:spTree>
    <p:extLst>
      <p:ext uri="{BB962C8B-B14F-4D97-AF65-F5344CB8AC3E}">
        <p14:creationId xmlns:p14="http://schemas.microsoft.com/office/powerpoint/2010/main" val="352485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270</Words>
  <Application>Microsoft Office PowerPoint</Application>
  <PresentationFormat>Widescreen</PresentationFormat>
  <Paragraphs>26</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PowerPoint Presentation</vt:lpstr>
      <vt:lpstr>902311 Wire Walker Power</vt:lpstr>
      <vt:lpstr>902311 Wire Walker Power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Brent Jones</cp:lastModifiedBy>
  <cp:revision>16</cp:revision>
  <dcterms:created xsi:type="dcterms:W3CDTF">2019-10-09T22:33:11Z</dcterms:created>
  <dcterms:modified xsi:type="dcterms:W3CDTF">2022-10-24T17:01:39Z</dcterms:modified>
</cp:coreProperties>
</file>