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708" r:id="rId2"/>
    <p:sldId id="710" r:id="rId3"/>
    <p:sldId id="7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2" d="100"/>
          <a:sy n="122" d="100"/>
        </p:scale>
        <p:origin x="1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10/3/2023</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10/3/2023</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883928" y="710693"/>
            <a:ext cx="9932286" cy="5262979"/>
          </a:xfrm>
          <a:prstGeom prst="rect">
            <a:avLst/>
          </a:prstGeom>
          <a:noFill/>
        </p:spPr>
        <p:txBody>
          <a:bodyPr wrap="square" rtlCol="0">
            <a:spAutoFit/>
          </a:bodyPr>
          <a:lstStyle/>
          <a:p>
            <a:r>
              <a:rPr lang="en-US" sz="2800" i="1" u="sng" dirty="0">
                <a:latin typeface="Arial" panose="020B0604020202020204" pitchFamily="34" charset="0"/>
                <a:cs typeface="Arial" panose="020B0604020202020204" pitchFamily="34" charset="0"/>
              </a:rPr>
              <a:t>Directions </a:t>
            </a:r>
          </a:p>
          <a:p>
            <a:endParaRPr lang="en-US" sz="2800" i="1" u="sng" dirty="0">
              <a:latin typeface="Arial" panose="020B0604020202020204" pitchFamily="34" charset="0"/>
              <a:cs typeface="Arial" panose="020B0604020202020204" pitchFamily="34" charset="0"/>
            </a:endParaRPr>
          </a:p>
          <a:p>
            <a:r>
              <a:rPr lang="en-US" sz="2800" i="1" dirty="0">
                <a:latin typeface="Arial" panose="020B0604020202020204" pitchFamily="34" charset="0"/>
                <a:cs typeface="Arial" panose="020B0604020202020204" pitchFamily="34" charset="0"/>
              </a:rPr>
              <a:t>Answer the questions on the following slides with this guidance:</a:t>
            </a:r>
            <a:br>
              <a:rPr lang="en-US" sz="2800" i="1" dirty="0">
                <a:latin typeface="Arial" panose="020B0604020202020204" pitchFamily="34" charset="0"/>
                <a:cs typeface="Arial" panose="020B0604020202020204" pitchFamily="34" charset="0"/>
              </a:rPr>
            </a:br>
            <a:endParaRPr lang="en-US" sz="28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limit text to bullets that are easy to read (i.e., use large font)</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be concise</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assume you're audience is the "informed general public”</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Additional details can be added in the notes section, if needed.</a:t>
            </a:r>
          </a:p>
          <a:p>
            <a:endParaRPr lang="en-US"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902311 Wire Walker Power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062651"/>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What’s the fundamental problem, question, or issue you are addressing? </a:t>
            </a:r>
          </a:p>
          <a:p>
            <a:pPr lvl="2"/>
            <a:r>
              <a:rPr lang="en-US" sz="1600" i="1" dirty="0">
                <a:latin typeface="Arial" panose="020B0604020202020204" pitchFamily="34" charset="0"/>
                <a:cs typeface="Arial" panose="020B0604020202020204" pitchFamily="34" charset="0"/>
              </a:rPr>
              <a:t>- We propose to extract wave energy to increase data collection (frequency and/or duration) on Wire Walker profiling vehicles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Why is it important/why should anyone care?</a:t>
            </a:r>
          </a:p>
          <a:p>
            <a:pPr lvl="1"/>
            <a:r>
              <a:rPr lang="en-US" sz="1600" i="1" dirty="0">
                <a:latin typeface="Arial" panose="020B0604020202020204" pitchFamily="34" charset="0"/>
                <a:cs typeface="Arial" panose="020B0604020202020204" pitchFamily="34" charset="0"/>
              </a:rPr>
              <a:t>	- The existing Wire Walker platform is limited by energy needs of integrated science sensors.  By harvesting wave energy the platform will collect more data and reduce required maintenance and battery costs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are we doing about it/what’s MBARI’s unique contribution?</a:t>
            </a:r>
          </a:p>
          <a:p>
            <a:pPr lvl="2"/>
            <a:r>
              <a:rPr lang="en-US" sz="1600" i="1" dirty="0">
                <a:latin typeface="Arial" panose="020B0604020202020204" pitchFamily="34" charset="0"/>
                <a:cs typeface="Arial" panose="020B0604020202020204" pitchFamily="34" charset="0"/>
              </a:rPr>
              <a:t>-MBARI will design a complete harvesting system and may transfer the technology to Del Mar Oceanographic Inc where it will be offered for sale to end users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are your project plans for next year (2024)?</a:t>
            </a:r>
          </a:p>
          <a:p>
            <a:pPr lvl="1"/>
            <a:r>
              <a:rPr lang="en-US" sz="1600" i="1" dirty="0">
                <a:latin typeface="Arial" panose="020B0604020202020204" pitchFamily="34" charset="0"/>
                <a:cs typeface="Arial" panose="020B0604020202020204" pitchFamily="34" charset="0"/>
              </a:rPr>
              <a:t>	- </a:t>
            </a:r>
            <a:r>
              <a:rPr lang="en-US" i="1" dirty="0"/>
              <a:t>prototype will be manufactured and deployed on the Wire Walker. </a:t>
            </a:r>
          </a:p>
          <a:p>
            <a:pPr lvl="1"/>
            <a:r>
              <a:rPr lang="en-US" sz="1600" i="1" dirty="0">
                <a:latin typeface="Arial" panose="020B0604020202020204" pitchFamily="34" charset="0"/>
                <a:cs typeface="Arial" panose="020B0604020202020204" pitchFamily="34" charset="0"/>
              </a:rPr>
              <a:t>	- licensing agreement will be pursued</a:t>
            </a: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902311 Wire Walker Power</a:t>
            </a:r>
          </a:p>
        </p:txBody>
      </p:sp>
      <p:pic>
        <p:nvPicPr>
          <p:cNvPr id="5" name="Picture 4">
            <a:extLst>
              <a:ext uri="{FF2B5EF4-FFF2-40B4-BE49-F238E27FC236}">
                <a16:creationId xmlns:a16="http://schemas.microsoft.com/office/drawing/2014/main" id="{E3E8EF8E-B307-43B8-8E35-CC34D498B26E}"/>
              </a:ext>
            </a:extLst>
          </p:cNvPr>
          <p:cNvPicPr>
            <a:picLocks noChangeAspect="1"/>
          </p:cNvPicPr>
          <p:nvPr/>
        </p:nvPicPr>
        <p:blipFill>
          <a:blip r:embed="rId3"/>
          <a:stretch>
            <a:fillRect/>
          </a:stretch>
        </p:blipFill>
        <p:spPr>
          <a:xfrm>
            <a:off x="838200" y="1563077"/>
            <a:ext cx="3798277" cy="2848708"/>
          </a:xfrm>
          <a:prstGeom prst="rect">
            <a:avLst/>
          </a:prstGeom>
        </p:spPr>
      </p:pic>
      <p:sp>
        <p:nvSpPr>
          <p:cNvPr id="6" name="TextBox 5">
            <a:extLst>
              <a:ext uri="{FF2B5EF4-FFF2-40B4-BE49-F238E27FC236}">
                <a16:creationId xmlns:a16="http://schemas.microsoft.com/office/drawing/2014/main" id="{7173096D-3EA4-4DB0-A380-4459EE1C26F2}"/>
              </a:ext>
            </a:extLst>
          </p:cNvPr>
          <p:cNvSpPr txBox="1"/>
          <p:nvPr/>
        </p:nvSpPr>
        <p:spPr>
          <a:xfrm>
            <a:off x="2532185" y="1698115"/>
            <a:ext cx="1214756" cy="276999"/>
          </a:xfrm>
          <a:prstGeom prst="rect">
            <a:avLst/>
          </a:prstGeom>
          <a:solidFill>
            <a:schemeClr val="bg1"/>
          </a:solidFill>
        </p:spPr>
        <p:txBody>
          <a:bodyPr wrap="none" rtlCol="0">
            <a:spAutoFit/>
          </a:bodyPr>
          <a:lstStyle/>
          <a:p>
            <a:r>
              <a:rPr lang="en-US" sz="1200" dirty="0">
                <a:solidFill>
                  <a:srgbClr val="FF0000"/>
                </a:solidFill>
              </a:rPr>
              <a:t>DC Regen Motor</a:t>
            </a:r>
          </a:p>
        </p:txBody>
      </p:sp>
      <p:cxnSp>
        <p:nvCxnSpPr>
          <p:cNvPr id="8" name="Straight Arrow Connector 7">
            <a:extLst>
              <a:ext uri="{FF2B5EF4-FFF2-40B4-BE49-F238E27FC236}">
                <a16:creationId xmlns:a16="http://schemas.microsoft.com/office/drawing/2014/main" id="{65A5D43F-03CA-4892-9043-FCF163214F12}"/>
              </a:ext>
            </a:extLst>
          </p:cNvPr>
          <p:cNvCxnSpPr>
            <a:cxnSpLocks/>
          </p:cNvCxnSpPr>
          <p:nvPr/>
        </p:nvCxnSpPr>
        <p:spPr>
          <a:xfrm flipH="1">
            <a:off x="2258646" y="1860062"/>
            <a:ext cx="27353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7FF2528-F009-4FD0-8FB1-4827DE0D082E}"/>
              </a:ext>
            </a:extLst>
          </p:cNvPr>
          <p:cNvSpPr txBox="1"/>
          <p:nvPr/>
        </p:nvSpPr>
        <p:spPr>
          <a:xfrm>
            <a:off x="2532185" y="2436669"/>
            <a:ext cx="1202573" cy="276999"/>
          </a:xfrm>
          <a:prstGeom prst="rect">
            <a:avLst/>
          </a:prstGeom>
          <a:solidFill>
            <a:schemeClr val="bg1"/>
          </a:solidFill>
        </p:spPr>
        <p:txBody>
          <a:bodyPr wrap="none" rtlCol="0">
            <a:spAutoFit/>
          </a:bodyPr>
          <a:lstStyle/>
          <a:p>
            <a:r>
              <a:rPr lang="en-US" sz="1200" dirty="0">
                <a:solidFill>
                  <a:srgbClr val="FF0000"/>
                </a:solidFill>
              </a:rPr>
              <a:t>Piston Assembly</a:t>
            </a:r>
          </a:p>
        </p:txBody>
      </p:sp>
      <p:cxnSp>
        <p:nvCxnSpPr>
          <p:cNvPr id="11" name="Straight Arrow Connector 10">
            <a:extLst>
              <a:ext uri="{FF2B5EF4-FFF2-40B4-BE49-F238E27FC236}">
                <a16:creationId xmlns:a16="http://schemas.microsoft.com/office/drawing/2014/main" id="{5DE9D88C-C229-4B2A-B5B4-D1C1B4BC39F2}"/>
              </a:ext>
            </a:extLst>
          </p:cNvPr>
          <p:cNvCxnSpPr>
            <a:cxnSpLocks/>
          </p:cNvCxnSpPr>
          <p:nvPr/>
        </p:nvCxnSpPr>
        <p:spPr>
          <a:xfrm flipH="1">
            <a:off x="2282092" y="2586892"/>
            <a:ext cx="27353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24559E9-3540-44A3-A388-D892196A4236}"/>
              </a:ext>
            </a:extLst>
          </p:cNvPr>
          <p:cNvSpPr txBox="1"/>
          <p:nvPr/>
        </p:nvSpPr>
        <p:spPr>
          <a:xfrm>
            <a:off x="711200" y="4868985"/>
            <a:ext cx="3961982" cy="1384995"/>
          </a:xfrm>
          <a:prstGeom prst="rect">
            <a:avLst/>
          </a:prstGeom>
          <a:noFill/>
        </p:spPr>
        <p:txBody>
          <a:bodyPr wrap="none" rtlCol="0">
            <a:spAutoFit/>
          </a:bodyPr>
          <a:lstStyle/>
          <a:p>
            <a:r>
              <a:rPr lang="en-US" sz="1200" dirty="0"/>
              <a:t>Piston + DC Motor bench testing</a:t>
            </a:r>
          </a:p>
          <a:p>
            <a:r>
              <a:rPr lang="en-US" sz="1200" dirty="0"/>
              <a:t>  - Results being obtained for single stroke piston driven by</a:t>
            </a:r>
          </a:p>
          <a:p>
            <a:r>
              <a:rPr lang="en-US" sz="1200" dirty="0"/>
              <a:t>     external pressure on linear ball screw</a:t>
            </a:r>
          </a:p>
          <a:p>
            <a:r>
              <a:rPr lang="en-US" sz="1200" dirty="0"/>
              <a:t>- Piston drives DC motor where energy is harvested</a:t>
            </a:r>
            <a:br>
              <a:rPr lang="en-US" sz="1200" dirty="0"/>
            </a:br>
            <a:r>
              <a:rPr lang="en-US" sz="1200" dirty="0"/>
              <a:t>- Bench testing will lead to optimization of system</a:t>
            </a:r>
            <a:br>
              <a:rPr lang="en-US" sz="1200" dirty="0"/>
            </a:br>
            <a:r>
              <a:rPr lang="en-US" sz="1200" dirty="0"/>
              <a:t>- Small, favorable aspect ratio for integration on Wire Walker</a:t>
            </a:r>
            <a:br>
              <a:rPr lang="en-US" sz="1200" dirty="0"/>
            </a:br>
            <a:r>
              <a:rPr lang="en-US" sz="1200" dirty="0"/>
              <a:t>- Simple system with very few seals and moving parts</a:t>
            </a:r>
          </a:p>
        </p:txBody>
      </p:sp>
    </p:spTree>
    <p:extLst>
      <p:ext uri="{BB962C8B-B14F-4D97-AF65-F5344CB8AC3E}">
        <p14:creationId xmlns:p14="http://schemas.microsoft.com/office/powerpoint/2010/main" val="3524854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1486</TotalTime>
  <Words>291</Words>
  <Application>Microsoft Office PowerPoint</Application>
  <PresentationFormat>Widescreen</PresentationFormat>
  <Paragraphs>30</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902311 Wire Walker Power</vt:lpstr>
      <vt:lpstr>902311 Wire Walker Power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Brent Jones</cp:lastModifiedBy>
  <cp:revision>17</cp:revision>
  <dcterms:created xsi:type="dcterms:W3CDTF">2019-10-09T22:33:11Z</dcterms:created>
  <dcterms:modified xsi:type="dcterms:W3CDTF">2023-10-04T15:25:22Z</dcterms:modified>
</cp:coreProperties>
</file>