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645" r:id="rId2"/>
    <p:sldId id="647" r:id="rId3"/>
    <p:sldId id="650" r:id="rId4"/>
    <p:sldId id="646" r:id="rId5"/>
    <p:sldId id="652" r:id="rId6"/>
    <p:sldId id="648" r:id="rId7"/>
    <p:sldId id="649" r:id="rId8"/>
    <p:sldId id="651" r:id="rId9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B47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73"/>
    <p:restoredTop sz="96778" autoAdjust="0"/>
  </p:normalViewPr>
  <p:slideViewPr>
    <p:cSldViewPr snapToGrid="0" snapToObjects="1">
      <p:cViewPr varScale="1">
        <p:scale>
          <a:sx n="138" d="100"/>
          <a:sy n="138" d="100"/>
        </p:scale>
        <p:origin x="138" y="3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5/19/2022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5/19/2022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BECCA-4693-E64F-B373-5D36A7CC13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89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BECCA-4693-E64F-B373-5D36A7CC13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24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BECCA-4693-E64F-B373-5D36A7CC13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64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BECCA-4693-E64F-B373-5D36A7CC13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02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BECCA-4693-E64F-B373-5D36A7CC13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63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BECCA-4693-E64F-B373-5D36A7CC13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90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BECCA-4693-E64F-B373-5D36A7CC13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58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37634" y="-28219"/>
            <a:ext cx="10972800" cy="1143000"/>
          </a:xfrm>
          <a:prstGeom prst="rect">
            <a:avLst/>
          </a:prstGeom>
          <a:effectLst/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endParaRPr lang="en-US" sz="3467" dirty="0">
              <a:solidFill>
                <a:srgbClr val="00009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38781D-B4C7-4B63-9D06-ABB3FCDB6542}"/>
              </a:ext>
            </a:extLst>
          </p:cNvPr>
          <p:cNvSpPr txBox="1"/>
          <p:nvPr/>
        </p:nvSpPr>
        <p:spPr>
          <a:xfrm>
            <a:off x="2325078" y="204593"/>
            <a:ext cx="7000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accent1"/>
                </a:solidFill>
              </a:rPr>
              <a:t>Wirewalker</a:t>
            </a:r>
            <a:r>
              <a:rPr lang="en-US" sz="4000" dirty="0">
                <a:solidFill>
                  <a:schemeClr val="accent1"/>
                </a:solidFill>
              </a:rPr>
              <a:t> Power Generation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B59E45A-19C4-45F4-982E-8F4103E87B4D}"/>
              </a:ext>
            </a:extLst>
          </p:cNvPr>
          <p:cNvSpPr txBox="1"/>
          <p:nvPr/>
        </p:nvSpPr>
        <p:spPr>
          <a:xfrm>
            <a:off x="637634" y="1581893"/>
            <a:ext cx="9526967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accent1"/>
                </a:solidFill>
              </a:rPr>
              <a:t>Revisiting on-board power generation from 2009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accent1"/>
                </a:solidFill>
              </a:rPr>
              <a:t>Energy capture for persistent presence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en-US" sz="3600" dirty="0">
              <a:solidFill>
                <a:schemeClr val="accent1"/>
              </a:solidFill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5D5FEB-FE6D-4B37-9CA2-01389AA9A1BB}"/>
              </a:ext>
            </a:extLst>
          </p:cNvPr>
          <p:cNvSpPr txBox="1"/>
          <p:nvPr/>
        </p:nvSpPr>
        <p:spPr>
          <a:xfrm>
            <a:off x="2054971" y="874007"/>
            <a:ext cx="75408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chemeClr val="accent1"/>
                </a:solidFill>
              </a:rPr>
              <a:t>Jones, Marin, Jenson, Chavez, Hamilton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A89A1C-A6DA-4551-8B2B-75BA44488DA2}"/>
              </a:ext>
            </a:extLst>
          </p:cNvPr>
          <p:cNvSpPr txBox="1"/>
          <p:nvPr/>
        </p:nvSpPr>
        <p:spPr>
          <a:xfrm>
            <a:off x="468241" y="3183386"/>
            <a:ext cx="911653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What’s changed?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Maturation of the </a:t>
            </a:r>
            <a:r>
              <a:rPr lang="en-US" sz="2400" dirty="0" err="1">
                <a:solidFill>
                  <a:schemeClr val="accent1"/>
                </a:solidFill>
              </a:rPr>
              <a:t>Wirewalker</a:t>
            </a:r>
            <a:r>
              <a:rPr lang="en-US" sz="2400" dirty="0">
                <a:solidFill>
                  <a:schemeClr val="accent1"/>
                </a:solidFill>
              </a:rPr>
              <a:t> platform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2400" dirty="0" err="1">
                <a:solidFill>
                  <a:schemeClr val="accent1"/>
                </a:solidFill>
              </a:rPr>
              <a:t>Wirewalker</a:t>
            </a:r>
            <a:r>
              <a:rPr lang="en-US" sz="2400" dirty="0">
                <a:solidFill>
                  <a:schemeClr val="accent1"/>
                </a:solidFill>
              </a:rPr>
              <a:t> is currently in use at MBARI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Increase in relevant power-electronics expertise at MBARI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Potential for technology transfer pathway to </a:t>
            </a:r>
          </a:p>
          <a:p>
            <a:pPr lvl="1"/>
            <a:r>
              <a:rPr lang="en-US" sz="2400" dirty="0">
                <a:solidFill>
                  <a:schemeClr val="accent1"/>
                </a:solidFill>
              </a:rPr>
              <a:t> Del Mar Oceanographic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The return of Roman Marin</a:t>
            </a:r>
          </a:p>
          <a:p>
            <a:pPr lvl="1"/>
            <a:endParaRPr lang="en-US" sz="2800" dirty="0">
              <a:solidFill>
                <a:schemeClr val="accent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C3BDB45-3366-4112-8C74-6A5A08E2ECA3}"/>
              </a:ext>
            </a:extLst>
          </p:cNvPr>
          <p:cNvGrpSpPr/>
          <p:nvPr/>
        </p:nvGrpSpPr>
        <p:grpSpPr>
          <a:xfrm>
            <a:off x="10031216" y="2142393"/>
            <a:ext cx="1283692" cy="4563220"/>
            <a:chOff x="425162" y="868363"/>
            <a:chExt cx="2390180" cy="5608637"/>
          </a:xfrm>
        </p:grpSpPr>
        <p:sp>
          <p:nvSpPr>
            <p:cNvPr id="11" name="Line 5">
              <a:extLst>
                <a:ext uri="{FF2B5EF4-FFF2-40B4-BE49-F238E27FC236}">
                  <a16:creationId xmlns:a16="http://schemas.microsoft.com/office/drawing/2014/main" id="{989BE094-1AD6-4E84-B932-93CAD55426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137" y="6413500"/>
              <a:ext cx="1752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6">
              <a:extLst>
                <a:ext uri="{FF2B5EF4-FFF2-40B4-BE49-F238E27FC236}">
                  <a16:creationId xmlns:a16="http://schemas.microsoft.com/office/drawing/2014/main" id="{4B6F81ED-270E-4405-A684-9926C5EC3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1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7">
              <a:extLst>
                <a:ext uri="{FF2B5EF4-FFF2-40B4-BE49-F238E27FC236}">
                  <a16:creationId xmlns:a16="http://schemas.microsoft.com/office/drawing/2014/main" id="{35DA6CB9-AA4A-4B8E-8676-A5A28BD10F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92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8">
              <a:extLst>
                <a:ext uri="{FF2B5EF4-FFF2-40B4-BE49-F238E27FC236}">
                  <a16:creationId xmlns:a16="http://schemas.microsoft.com/office/drawing/2014/main" id="{DDA3F06E-8961-4380-B80F-28A4223141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33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9">
              <a:extLst>
                <a:ext uri="{FF2B5EF4-FFF2-40B4-BE49-F238E27FC236}">
                  <a16:creationId xmlns:a16="http://schemas.microsoft.com/office/drawing/2014/main" id="{822C921B-E9EA-4B8F-964D-2C6A9BF947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5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1">
              <a:extLst>
                <a:ext uri="{FF2B5EF4-FFF2-40B4-BE49-F238E27FC236}">
                  <a16:creationId xmlns:a16="http://schemas.microsoft.com/office/drawing/2014/main" id="{8DB7ECEF-13E0-479B-A345-8950427399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09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2">
              <a:extLst>
                <a:ext uri="{FF2B5EF4-FFF2-40B4-BE49-F238E27FC236}">
                  <a16:creationId xmlns:a16="http://schemas.microsoft.com/office/drawing/2014/main" id="{6E3C7306-3930-4C95-A649-76B94F3CAA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872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3">
              <a:extLst>
                <a:ext uri="{FF2B5EF4-FFF2-40B4-BE49-F238E27FC236}">
                  <a16:creationId xmlns:a16="http://schemas.microsoft.com/office/drawing/2014/main" id="{C67DDF02-BF2F-4F08-87C7-8D07395FCF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81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4">
              <a:extLst>
                <a:ext uri="{FF2B5EF4-FFF2-40B4-BE49-F238E27FC236}">
                  <a16:creationId xmlns:a16="http://schemas.microsoft.com/office/drawing/2014/main" id="{4BC981C1-F340-430A-8802-D4C1622D91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3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5">
              <a:extLst>
                <a:ext uri="{FF2B5EF4-FFF2-40B4-BE49-F238E27FC236}">
                  <a16:creationId xmlns:a16="http://schemas.microsoft.com/office/drawing/2014/main" id="{99E86545-D2E3-48E9-9022-77B2FC212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891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6">
              <a:extLst>
                <a:ext uri="{FF2B5EF4-FFF2-40B4-BE49-F238E27FC236}">
                  <a16:creationId xmlns:a16="http://schemas.microsoft.com/office/drawing/2014/main" id="{E97C7DB2-5B63-4EB4-A812-4A56D8DABF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7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7">
              <a:extLst>
                <a:ext uri="{FF2B5EF4-FFF2-40B4-BE49-F238E27FC236}">
                  <a16:creationId xmlns:a16="http://schemas.microsoft.com/office/drawing/2014/main" id="{F783F02B-7039-4944-AFA8-A9C3F187E6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607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18">
              <a:extLst>
                <a:ext uri="{FF2B5EF4-FFF2-40B4-BE49-F238E27FC236}">
                  <a16:creationId xmlns:a16="http://schemas.microsoft.com/office/drawing/2014/main" id="{F8FC8FC8-01DC-45F9-BFD7-B2E6347425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227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19">
              <a:extLst>
                <a:ext uri="{FF2B5EF4-FFF2-40B4-BE49-F238E27FC236}">
                  <a16:creationId xmlns:a16="http://schemas.microsoft.com/office/drawing/2014/main" id="{C4C312DE-F9DE-42E2-AEF0-89EB5C5907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165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0">
              <a:extLst>
                <a:ext uri="{FF2B5EF4-FFF2-40B4-BE49-F238E27FC236}">
                  <a16:creationId xmlns:a16="http://schemas.microsoft.com/office/drawing/2014/main" id="{0C2FAC42-ADE4-4D47-BA46-8E211302C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94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1">
              <a:extLst>
                <a:ext uri="{FF2B5EF4-FFF2-40B4-BE49-F238E27FC236}">
                  <a16:creationId xmlns:a16="http://schemas.microsoft.com/office/drawing/2014/main" id="{C7C57F7C-0353-4D99-BD36-BB37ADD12F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881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2">
              <a:extLst>
                <a:ext uri="{FF2B5EF4-FFF2-40B4-BE49-F238E27FC236}">
                  <a16:creationId xmlns:a16="http://schemas.microsoft.com/office/drawing/2014/main" id="{B327CDF3-3EEC-487C-8682-4C9CF3B5F3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501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7">
              <a:extLst>
                <a:ext uri="{FF2B5EF4-FFF2-40B4-BE49-F238E27FC236}">
                  <a16:creationId xmlns:a16="http://schemas.microsoft.com/office/drawing/2014/main" id="{CF6150CD-C6D0-45D9-A060-830EB76B77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27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8">
              <a:extLst>
                <a:ext uri="{FF2B5EF4-FFF2-40B4-BE49-F238E27FC236}">
                  <a16:creationId xmlns:a16="http://schemas.microsoft.com/office/drawing/2014/main" id="{1E34E0DB-EF9A-4C9C-8013-5934BACCBC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106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9">
              <a:extLst>
                <a:ext uri="{FF2B5EF4-FFF2-40B4-BE49-F238E27FC236}">
                  <a16:creationId xmlns:a16="http://schemas.microsoft.com/office/drawing/2014/main" id="{AB43F258-F198-4164-8E31-D9A08A9C1A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04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0">
              <a:extLst>
                <a:ext uri="{FF2B5EF4-FFF2-40B4-BE49-F238E27FC236}">
                  <a16:creationId xmlns:a16="http://schemas.microsoft.com/office/drawing/2014/main" id="{34043F85-0A55-4396-A3F4-3499906DAA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66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1">
              <a:extLst>
                <a:ext uri="{FF2B5EF4-FFF2-40B4-BE49-F238E27FC236}">
                  <a16:creationId xmlns:a16="http://schemas.microsoft.com/office/drawing/2014/main" id="{8D465FB2-5619-4566-AF8A-4FDB2ED13B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966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id="{C8D695D2-7F48-429D-BFFC-15650ED7A0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745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3">
              <a:extLst>
                <a:ext uri="{FF2B5EF4-FFF2-40B4-BE49-F238E27FC236}">
                  <a16:creationId xmlns:a16="http://schemas.microsoft.com/office/drawing/2014/main" id="{CE6EBF21-A543-4D81-B20B-35DF93C378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682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9C235683-92DF-4CEF-949C-50969A9FF0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302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9">
              <a:extLst>
                <a:ext uri="{FF2B5EF4-FFF2-40B4-BE49-F238E27FC236}">
                  <a16:creationId xmlns:a16="http://schemas.microsoft.com/office/drawing/2014/main" id="{E78E3834-A30B-46C9-A9A8-1721AB4E12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1587" y="1214438"/>
              <a:ext cx="0" cy="46085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Rectangle 40">
              <a:extLst>
                <a:ext uri="{FF2B5EF4-FFF2-40B4-BE49-F238E27FC236}">
                  <a16:creationId xmlns:a16="http://schemas.microsoft.com/office/drawing/2014/main" id="{29818D1C-D2B4-4097-9885-7D5B08FE40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487" y="5822950"/>
              <a:ext cx="77788" cy="230188"/>
            </a:xfrm>
            <a:prstGeom prst="rect">
              <a:avLst/>
            </a:prstGeom>
            <a:solidFill>
              <a:srgbClr val="77777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Rectangle 43">
              <a:extLst>
                <a:ext uri="{FF2B5EF4-FFF2-40B4-BE49-F238E27FC236}">
                  <a16:creationId xmlns:a16="http://schemas.microsoft.com/office/drawing/2014/main" id="{59E814D7-7B91-4603-AA22-B5BEFF80B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200" y="984250"/>
              <a:ext cx="614362" cy="2682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Freeform 44">
              <a:extLst>
                <a:ext uri="{FF2B5EF4-FFF2-40B4-BE49-F238E27FC236}">
                  <a16:creationId xmlns:a16="http://schemas.microsoft.com/office/drawing/2014/main" id="{BDD13AFF-DCFA-4C92-AA17-1652B24C6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87" y="6053138"/>
              <a:ext cx="998538" cy="346075"/>
            </a:xfrm>
            <a:custGeom>
              <a:avLst/>
              <a:gdLst>
                <a:gd name="T0" fmla="*/ 0 w 629"/>
                <a:gd name="T1" fmla="*/ 0 h 218"/>
                <a:gd name="T2" fmla="*/ 26 w 629"/>
                <a:gd name="T3" fmla="*/ 96 h 218"/>
                <a:gd name="T4" fmla="*/ 81 w 629"/>
                <a:gd name="T5" fmla="*/ 156 h 218"/>
                <a:gd name="T6" fmla="*/ 178 w 629"/>
                <a:gd name="T7" fmla="*/ 188 h 218"/>
                <a:gd name="T8" fmla="*/ 297 w 629"/>
                <a:gd name="T9" fmla="*/ 210 h 218"/>
                <a:gd name="T10" fmla="*/ 441 w 629"/>
                <a:gd name="T11" fmla="*/ 218 h 218"/>
                <a:gd name="T12" fmla="*/ 629 w 629"/>
                <a:gd name="T13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9" h="218">
                  <a:moveTo>
                    <a:pt x="0" y="0"/>
                  </a:moveTo>
                  <a:cubicBezTo>
                    <a:pt x="4" y="16"/>
                    <a:pt x="13" y="70"/>
                    <a:pt x="26" y="96"/>
                  </a:cubicBezTo>
                  <a:cubicBezTo>
                    <a:pt x="39" y="122"/>
                    <a:pt x="56" y="141"/>
                    <a:pt x="81" y="156"/>
                  </a:cubicBezTo>
                  <a:lnTo>
                    <a:pt x="178" y="188"/>
                  </a:lnTo>
                  <a:lnTo>
                    <a:pt x="297" y="210"/>
                  </a:lnTo>
                  <a:lnTo>
                    <a:pt x="441" y="218"/>
                  </a:lnTo>
                  <a:lnTo>
                    <a:pt x="629" y="2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45">
              <a:extLst>
                <a:ext uri="{FF2B5EF4-FFF2-40B4-BE49-F238E27FC236}">
                  <a16:creationId xmlns:a16="http://schemas.microsoft.com/office/drawing/2014/main" id="{62555D0A-1A2F-4235-AD95-A856A40B2F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5762" y="868363"/>
              <a:ext cx="0" cy="5762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Rectangle 46">
              <a:extLst>
                <a:ext uri="{FF2B5EF4-FFF2-40B4-BE49-F238E27FC236}">
                  <a16:creationId xmlns:a16="http://schemas.microsoft.com/office/drawing/2014/main" id="{DFAA154D-AFBC-4D26-950B-BD596D71A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5387" y="3403600"/>
              <a:ext cx="307975" cy="76835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47">
              <a:extLst>
                <a:ext uri="{FF2B5EF4-FFF2-40B4-BE49-F238E27FC236}">
                  <a16:creationId xmlns:a16="http://schemas.microsoft.com/office/drawing/2014/main" id="{5A8E4DC5-08F3-4862-B3C1-ED74DA99B0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5531" y="2760961"/>
              <a:ext cx="1649811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latin typeface="Arial" panose="020B0604020202020204" pitchFamily="34" charset="0"/>
                </a:rPr>
                <a:t>Positively Buoyant</a:t>
              </a:r>
            </a:p>
            <a:p>
              <a:r>
                <a:rPr lang="en-US" altLang="en-US" sz="1400" dirty="0">
                  <a:latin typeface="Arial" panose="020B0604020202020204" pitchFamily="34" charset="0"/>
                </a:rPr>
                <a:t>(6-8 </a:t>
              </a:r>
              <a:r>
                <a:rPr lang="en-US" altLang="en-US" sz="1400" dirty="0" err="1">
                  <a:latin typeface="Arial" panose="020B0604020202020204" pitchFamily="34" charset="0"/>
                </a:rPr>
                <a:t>lbs</a:t>
              </a:r>
              <a:r>
                <a:rPr lang="en-US" altLang="en-US" sz="1400" dirty="0">
                  <a:latin typeface="Arial" panose="020B0604020202020204" pitchFamily="34" charset="0"/>
                </a:rPr>
                <a:t>)</a:t>
              </a:r>
            </a:p>
          </p:txBody>
        </p:sp>
        <p:sp>
          <p:nvSpPr>
            <p:cNvPr id="43" name="Line 48">
              <a:extLst>
                <a:ext uri="{FF2B5EF4-FFF2-40B4-BE49-F238E27FC236}">
                  <a16:creationId xmlns:a16="http://schemas.microsoft.com/office/drawing/2014/main" id="{0FFEAD0B-C827-42B4-87E6-784C5FBA6C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63362" y="3289300"/>
              <a:ext cx="190500" cy="114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 Box 49">
              <a:extLst>
                <a:ext uri="{FF2B5EF4-FFF2-40B4-BE49-F238E27FC236}">
                  <a16:creationId xmlns:a16="http://schemas.microsoft.com/office/drawing/2014/main" id="{1218F81A-28A1-474C-8E55-78E641146C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3862" y="3919538"/>
              <a:ext cx="1100138" cy="527050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latin typeface="Arial" panose="020B0604020202020204" pitchFamily="34" charset="0"/>
                </a:rPr>
                <a:t>Ratchet </a:t>
              </a:r>
            </a:p>
            <a:p>
              <a:r>
                <a:rPr lang="en-US" altLang="en-US" sz="1400" dirty="0">
                  <a:latin typeface="Arial" panose="020B0604020202020204" pitchFamily="34" charset="0"/>
                </a:rPr>
                <a:t>Mechanism</a:t>
              </a:r>
            </a:p>
          </p:txBody>
        </p:sp>
        <p:sp>
          <p:nvSpPr>
            <p:cNvPr id="45" name="Line 50">
              <a:extLst>
                <a:ext uri="{FF2B5EF4-FFF2-40B4-BE49-F238E27FC236}">
                  <a16:creationId xmlns:a16="http://schemas.microsoft.com/office/drawing/2014/main" id="{73F29D4B-22AB-4749-8060-525DDF5455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93486" y="3902076"/>
              <a:ext cx="460375" cy="2317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6" name="Group 72">
              <a:extLst>
                <a:ext uri="{FF2B5EF4-FFF2-40B4-BE49-F238E27FC236}">
                  <a16:creationId xmlns:a16="http://schemas.microsoft.com/office/drawing/2014/main" id="{FDAA8C67-D01B-4E82-A816-014AAE9D61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162" y="1071563"/>
              <a:ext cx="1373188" cy="85725"/>
              <a:chOff x="1806" y="3859"/>
              <a:chExt cx="865" cy="54"/>
            </a:xfrm>
          </p:grpSpPr>
          <p:sp>
            <p:nvSpPr>
              <p:cNvPr id="47" name="Freeform 65">
                <a:extLst>
                  <a:ext uri="{FF2B5EF4-FFF2-40B4-BE49-F238E27FC236}">
                    <a16:creationId xmlns:a16="http://schemas.microsoft.com/office/drawing/2014/main" id="{399BCFA0-7462-4473-8C43-17C31E44BA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6" y="3864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67">
                <a:extLst>
                  <a:ext uri="{FF2B5EF4-FFF2-40B4-BE49-F238E27FC236}">
                    <a16:creationId xmlns:a16="http://schemas.microsoft.com/office/drawing/2014/main" id="{AD095691-73C8-4B4D-9E82-5B13AD66B0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9" y="3863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68">
                <a:extLst>
                  <a:ext uri="{FF2B5EF4-FFF2-40B4-BE49-F238E27FC236}">
                    <a16:creationId xmlns:a16="http://schemas.microsoft.com/office/drawing/2014/main" id="{DBEB61D5-DDDE-47FB-B91D-6D737C7B3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4" y="3861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69">
                <a:extLst>
                  <a:ext uri="{FF2B5EF4-FFF2-40B4-BE49-F238E27FC236}">
                    <a16:creationId xmlns:a16="http://schemas.microsoft.com/office/drawing/2014/main" id="{376F7FF6-47DC-4456-AAEC-6C53D42C5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9" y="3862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70">
                <a:extLst>
                  <a:ext uri="{FF2B5EF4-FFF2-40B4-BE49-F238E27FC236}">
                    <a16:creationId xmlns:a16="http://schemas.microsoft.com/office/drawing/2014/main" id="{6C1E5706-FA5E-487E-B2C0-B295CBB8AD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3861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71">
                <a:extLst>
                  <a:ext uri="{FF2B5EF4-FFF2-40B4-BE49-F238E27FC236}">
                    <a16:creationId xmlns:a16="http://schemas.microsoft.com/office/drawing/2014/main" id="{A7BA3F75-6EA3-49EB-8DF0-AD07A67E8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" y="3859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942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37634" y="-28219"/>
            <a:ext cx="10972800" cy="1143000"/>
          </a:xfrm>
          <a:prstGeom prst="rect">
            <a:avLst/>
          </a:prstGeom>
          <a:effectLst/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endParaRPr lang="en-US" sz="3467" dirty="0">
              <a:solidFill>
                <a:srgbClr val="00009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D14356-1C81-43EE-820B-58FF8DDCC07B}"/>
              </a:ext>
            </a:extLst>
          </p:cNvPr>
          <p:cNvSpPr txBox="1"/>
          <p:nvPr/>
        </p:nvSpPr>
        <p:spPr>
          <a:xfrm>
            <a:off x="192755" y="281671"/>
            <a:ext cx="4028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Wire-Walker 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FBBCDF5-0D3C-4A30-86B2-629FBD2E5869}"/>
              </a:ext>
            </a:extLst>
          </p:cNvPr>
          <p:cNvGrpSpPr/>
          <p:nvPr/>
        </p:nvGrpSpPr>
        <p:grpSpPr>
          <a:xfrm>
            <a:off x="425162" y="868363"/>
            <a:ext cx="2390180" cy="5608637"/>
            <a:chOff x="425162" y="868363"/>
            <a:chExt cx="2390180" cy="5608637"/>
          </a:xfrm>
        </p:grpSpPr>
        <p:sp>
          <p:nvSpPr>
            <p:cNvPr id="48" name="Line 5">
              <a:extLst>
                <a:ext uri="{FF2B5EF4-FFF2-40B4-BE49-F238E27FC236}">
                  <a16:creationId xmlns:a16="http://schemas.microsoft.com/office/drawing/2014/main" id="{02BC57E3-8430-4C25-A5E5-AE527C0175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137" y="6413500"/>
              <a:ext cx="1752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6">
              <a:extLst>
                <a:ext uri="{FF2B5EF4-FFF2-40B4-BE49-F238E27FC236}">
                  <a16:creationId xmlns:a16="http://schemas.microsoft.com/office/drawing/2014/main" id="{6C962338-4BE7-40D5-8B05-27B6200C73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1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7">
              <a:extLst>
                <a:ext uri="{FF2B5EF4-FFF2-40B4-BE49-F238E27FC236}">
                  <a16:creationId xmlns:a16="http://schemas.microsoft.com/office/drawing/2014/main" id="{E84326F0-D299-4F9A-BC94-CB2875DB0F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92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8">
              <a:extLst>
                <a:ext uri="{FF2B5EF4-FFF2-40B4-BE49-F238E27FC236}">
                  <a16:creationId xmlns:a16="http://schemas.microsoft.com/office/drawing/2014/main" id="{AD0AD0CE-4D4C-4E90-BBE1-6BFAB83768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33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9">
              <a:extLst>
                <a:ext uri="{FF2B5EF4-FFF2-40B4-BE49-F238E27FC236}">
                  <a16:creationId xmlns:a16="http://schemas.microsoft.com/office/drawing/2014/main" id="{C6C6FA43-BB47-49AE-8018-8D06D1EC5A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5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11">
              <a:extLst>
                <a:ext uri="{FF2B5EF4-FFF2-40B4-BE49-F238E27FC236}">
                  <a16:creationId xmlns:a16="http://schemas.microsoft.com/office/drawing/2014/main" id="{2629AD76-40BF-44AD-96B5-9A67038B4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09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12">
              <a:extLst>
                <a:ext uri="{FF2B5EF4-FFF2-40B4-BE49-F238E27FC236}">
                  <a16:creationId xmlns:a16="http://schemas.microsoft.com/office/drawing/2014/main" id="{51ED19FF-6173-40A8-9D97-6F331F5DBF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872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13">
              <a:extLst>
                <a:ext uri="{FF2B5EF4-FFF2-40B4-BE49-F238E27FC236}">
                  <a16:creationId xmlns:a16="http://schemas.microsoft.com/office/drawing/2014/main" id="{5784664F-5D44-41C5-A167-93AC8C4AC2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81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14">
              <a:extLst>
                <a:ext uri="{FF2B5EF4-FFF2-40B4-BE49-F238E27FC236}">
                  <a16:creationId xmlns:a16="http://schemas.microsoft.com/office/drawing/2014/main" id="{36266688-371B-4A46-9F8F-C7064B6E1F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3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15">
              <a:extLst>
                <a:ext uri="{FF2B5EF4-FFF2-40B4-BE49-F238E27FC236}">
                  <a16:creationId xmlns:a16="http://schemas.microsoft.com/office/drawing/2014/main" id="{093196D6-E572-4437-83E9-CC945611F6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891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16">
              <a:extLst>
                <a:ext uri="{FF2B5EF4-FFF2-40B4-BE49-F238E27FC236}">
                  <a16:creationId xmlns:a16="http://schemas.microsoft.com/office/drawing/2014/main" id="{F91E812F-6314-46E6-B650-48A0D99422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70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17">
              <a:extLst>
                <a:ext uri="{FF2B5EF4-FFF2-40B4-BE49-F238E27FC236}">
                  <a16:creationId xmlns:a16="http://schemas.microsoft.com/office/drawing/2014/main" id="{739EE2F8-6F35-4F65-A0A8-CB169D3654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607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18">
              <a:extLst>
                <a:ext uri="{FF2B5EF4-FFF2-40B4-BE49-F238E27FC236}">
                  <a16:creationId xmlns:a16="http://schemas.microsoft.com/office/drawing/2014/main" id="{161C0017-3FE7-4C0F-873A-61AAB6AD7E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227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19">
              <a:extLst>
                <a:ext uri="{FF2B5EF4-FFF2-40B4-BE49-F238E27FC236}">
                  <a16:creationId xmlns:a16="http://schemas.microsoft.com/office/drawing/2014/main" id="{4C32EAD0-3B12-41B2-A84F-A9CE31770F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165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20">
              <a:extLst>
                <a:ext uri="{FF2B5EF4-FFF2-40B4-BE49-F238E27FC236}">
                  <a16:creationId xmlns:a16="http://schemas.microsoft.com/office/drawing/2014/main" id="{52373102-5886-4640-A0C8-6EE01C38E7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94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21">
              <a:extLst>
                <a:ext uri="{FF2B5EF4-FFF2-40B4-BE49-F238E27FC236}">
                  <a16:creationId xmlns:a16="http://schemas.microsoft.com/office/drawing/2014/main" id="{5151D8AE-32D3-4836-AC8D-85E0D2EBFE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881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22">
              <a:extLst>
                <a:ext uri="{FF2B5EF4-FFF2-40B4-BE49-F238E27FC236}">
                  <a16:creationId xmlns:a16="http://schemas.microsoft.com/office/drawing/2014/main" id="{C659A269-6779-482F-89C5-B54D05B7A3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501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Line 27">
              <a:extLst>
                <a:ext uri="{FF2B5EF4-FFF2-40B4-BE49-F238E27FC236}">
                  <a16:creationId xmlns:a16="http://schemas.microsoft.com/office/drawing/2014/main" id="{6A61F8D1-0216-4E99-A3DA-9C91C5597A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27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Line 28">
              <a:extLst>
                <a:ext uri="{FF2B5EF4-FFF2-40B4-BE49-F238E27FC236}">
                  <a16:creationId xmlns:a16="http://schemas.microsoft.com/office/drawing/2014/main" id="{2A5B3270-DF75-4DF3-B78D-4CE5569050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106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29">
              <a:extLst>
                <a:ext uri="{FF2B5EF4-FFF2-40B4-BE49-F238E27FC236}">
                  <a16:creationId xmlns:a16="http://schemas.microsoft.com/office/drawing/2014/main" id="{9CD48A16-F62E-4D02-99E4-9B8EFD48DD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04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30">
              <a:extLst>
                <a:ext uri="{FF2B5EF4-FFF2-40B4-BE49-F238E27FC236}">
                  <a16:creationId xmlns:a16="http://schemas.microsoft.com/office/drawing/2014/main" id="{658F2086-777C-4D9F-A923-BD99275B6A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6637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31">
              <a:extLst>
                <a:ext uri="{FF2B5EF4-FFF2-40B4-BE49-F238E27FC236}">
                  <a16:creationId xmlns:a16="http://schemas.microsoft.com/office/drawing/2014/main" id="{48F53D56-9181-408B-8954-EDADE851F4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9662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32">
              <a:extLst>
                <a:ext uri="{FF2B5EF4-FFF2-40B4-BE49-F238E27FC236}">
                  <a16:creationId xmlns:a16="http://schemas.microsoft.com/office/drawing/2014/main" id="{8E3780F2-67C5-4001-A6C7-B3C16F26D6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7450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33">
              <a:extLst>
                <a:ext uri="{FF2B5EF4-FFF2-40B4-BE49-F238E27FC236}">
                  <a16:creationId xmlns:a16="http://schemas.microsoft.com/office/drawing/2014/main" id="{24001160-86CD-46F9-93F8-15BA2E21F8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682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34">
              <a:extLst>
                <a:ext uri="{FF2B5EF4-FFF2-40B4-BE49-F238E27FC236}">
                  <a16:creationId xmlns:a16="http://schemas.microsoft.com/office/drawing/2014/main" id="{22655C60-D7C1-4D54-9EF0-5482F980A9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3025" y="6413500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39">
              <a:extLst>
                <a:ext uri="{FF2B5EF4-FFF2-40B4-BE49-F238E27FC236}">
                  <a16:creationId xmlns:a16="http://schemas.microsoft.com/office/drawing/2014/main" id="{0878E9D0-C27B-4B7F-94AE-869D93E48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1587" y="1214438"/>
              <a:ext cx="0" cy="46085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Rectangle 40">
              <a:extLst>
                <a:ext uri="{FF2B5EF4-FFF2-40B4-BE49-F238E27FC236}">
                  <a16:creationId xmlns:a16="http://schemas.microsoft.com/office/drawing/2014/main" id="{C4D193F7-622B-4A42-868D-B0CB187C4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487" y="5822950"/>
              <a:ext cx="77788" cy="230188"/>
            </a:xfrm>
            <a:prstGeom prst="rect">
              <a:avLst/>
            </a:prstGeom>
            <a:solidFill>
              <a:srgbClr val="77777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Rectangle 43">
              <a:extLst>
                <a:ext uri="{FF2B5EF4-FFF2-40B4-BE49-F238E27FC236}">
                  <a16:creationId xmlns:a16="http://schemas.microsoft.com/office/drawing/2014/main" id="{F0B13BFE-31B6-411A-BFB1-58C6085AD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200" y="984250"/>
              <a:ext cx="614362" cy="2682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44">
              <a:extLst>
                <a:ext uri="{FF2B5EF4-FFF2-40B4-BE49-F238E27FC236}">
                  <a16:creationId xmlns:a16="http://schemas.microsoft.com/office/drawing/2014/main" id="{0988E3B9-EEE1-43CF-9898-520DAE844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87" y="6053138"/>
              <a:ext cx="998538" cy="346075"/>
            </a:xfrm>
            <a:custGeom>
              <a:avLst/>
              <a:gdLst>
                <a:gd name="T0" fmla="*/ 0 w 629"/>
                <a:gd name="T1" fmla="*/ 0 h 218"/>
                <a:gd name="T2" fmla="*/ 26 w 629"/>
                <a:gd name="T3" fmla="*/ 96 h 218"/>
                <a:gd name="T4" fmla="*/ 81 w 629"/>
                <a:gd name="T5" fmla="*/ 156 h 218"/>
                <a:gd name="T6" fmla="*/ 178 w 629"/>
                <a:gd name="T7" fmla="*/ 188 h 218"/>
                <a:gd name="T8" fmla="*/ 297 w 629"/>
                <a:gd name="T9" fmla="*/ 210 h 218"/>
                <a:gd name="T10" fmla="*/ 441 w 629"/>
                <a:gd name="T11" fmla="*/ 218 h 218"/>
                <a:gd name="T12" fmla="*/ 629 w 629"/>
                <a:gd name="T13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9" h="218">
                  <a:moveTo>
                    <a:pt x="0" y="0"/>
                  </a:moveTo>
                  <a:cubicBezTo>
                    <a:pt x="4" y="16"/>
                    <a:pt x="13" y="70"/>
                    <a:pt x="26" y="96"/>
                  </a:cubicBezTo>
                  <a:cubicBezTo>
                    <a:pt x="39" y="122"/>
                    <a:pt x="56" y="141"/>
                    <a:pt x="81" y="156"/>
                  </a:cubicBezTo>
                  <a:lnTo>
                    <a:pt x="178" y="188"/>
                  </a:lnTo>
                  <a:lnTo>
                    <a:pt x="297" y="210"/>
                  </a:lnTo>
                  <a:lnTo>
                    <a:pt x="441" y="218"/>
                  </a:lnTo>
                  <a:lnTo>
                    <a:pt x="629" y="2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45">
              <a:extLst>
                <a:ext uri="{FF2B5EF4-FFF2-40B4-BE49-F238E27FC236}">
                  <a16:creationId xmlns:a16="http://schemas.microsoft.com/office/drawing/2014/main" id="{4A7936CC-EFE9-4696-8E88-7AEFE1C150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5762" y="868363"/>
              <a:ext cx="0" cy="5762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Rectangle 46">
              <a:extLst>
                <a:ext uri="{FF2B5EF4-FFF2-40B4-BE49-F238E27FC236}">
                  <a16:creationId xmlns:a16="http://schemas.microsoft.com/office/drawing/2014/main" id="{D8C3E096-B00D-4F0B-B12B-790F91442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5387" y="3403600"/>
              <a:ext cx="307975" cy="76835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Text Box 47">
              <a:extLst>
                <a:ext uri="{FF2B5EF4-FFF2-40B4-BE49-F238E27FC236}">
                  <a16:creationId xmlns:a16="http://schemas.microsoft.com/office/drawing/2014/main" id="{3D941C15-4D44-4574-97AA-9D213E5672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5531" y="2760961"/>
              <a:ext cx="1649811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latin typeface="Arial" panose="020B0604020202020204" pitchFamily="34" charset="0"/>
                </a:rPr>
                <a:t>Positively Buoyant</a:t>
              </a:r>
            </a:p>
            <a:p>
              <a:r>
                <a:rPr lang="en-US" altLang="en-US" sz="1400" dirty="0">
                  <a:latin typeface="Arial" panose="020B0604020202020204" pitchFamily="34" charset="0"/>
                </a:rPr>
                <a:t>(6-8 </a:t>
              </a:r>
              <a:r>
                <a:rPr lang="en-US" altLang="en-US" sz="1400" dirty="0" err="1">
                  <a:latin typeface="Arial" panose="020B0604020202020204" pitchFamily="34" charset="0"/>
                </a:rPr>
                <a:t>lbs</a:t>
              </a:r>
              <a:r>
                <a:rPr lang="en-US" altLang="en-US" sz="1400" dirty="0">
                  <a:latin typeface="Arial" panose="020B0604020202020204" pitchFamily="34" charset="0"/>
                </a:rPr>
                <a:t>)</a:t>
              </a:r>
            </a:p>
          </p:txBody>
        </p:sp>
        <p:sp>
          <p:nvSpPr>
            <p:cNvPr id="80" name="Line 48">
              <a:extLst>
                <a:ext uri="{FF2B5EF4-FFF2-40B4-BE49-F238E27FC236}">
                  <a16:creationId xmlns:a16="http://schemas.microsoft.com/office/drawing/2014/main" id="{63E52F15-B4C4-4B25-9645-5A0BB04675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63362" y="3289300"/>
              <a:ext cx="190500" cy="114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Text Box 49">
              <a:extLst>
                <a:ext uri="{FF2B5EF4-FFF2-40B4-BE49-F238E27FC236}">
                  <a16:creationId xmlns:a16="http://schemas.microsoft.com/office/drawing/2014/main" id="{7337D848-C461-4EF6-A4C3-E5D8CA9D9A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3862" y="3919538"/>
              <a:ext cx="1100138" cy="527050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latin typeface="Arial" panose="020B0604020202020204" pitchFamily="34" charset="0"/>
                </a:rPr>
                <a:t>Ratchet </a:t>
              </a:r>
            </a:p>
            <a:p>
              <a:r>
                <a:rPr lang="en-US" altLang="en-US" sz="1400" dirty="0">
                  <a:latin typeface="Arial" panose="020B0604020202020204" pitchFamily="34" charset="0"/>
                </a:rPr>
                <a:t>Mechanism</a:t>
              </a:r>
            </a:p>
          </p:txBody>
        </p:sp>
        <p:sp>
          <p:nvSpPr>
            <p:cNvPr id="82" name="Line 50">
              <a:extLst>
                <a:ext uri="{FF2B5EF4-FFF2-40B4-BE49-F238E27FC236}">
                  <a16:creationId xmlns:a16="http://schemas.microsoft.com/office/drawing/2014/main" id="{A8AB233C-6B50-496C-9D4D-6BE5085685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93486" y="3902076"/>
              <a:ext cx="460375" cy="2317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3" name="Group 72">
              <a:extLst>
                <a:ext uri="{FF2B5EF4-FFF2-40B4-BE49-F238E27FC236}">
                  <a16:creationId xmlns:a16="http://schemas.microsoft.com/office/drawing/2014/main" id="{E20D690D-084E-4D50-A202-96D2138553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162" y="1071563"/>
              <a:ext cx="1373188" cy="85725"/>
              <a:chOff x="1806" y="3859"/>
              <a:chExt cx="865" cy="54"/>
            </a:xfrm>
          </p:grpSpPr>
          <p:sp>
            <p:nvSpPr>
              <p:cNvPr id="84" name="Freeform 65">
                <a:extLst>
                  <a:ext uri="{FF2B5EF4-FFF2-40B4-BE49-F238E27FC236}">
                    <a16:creationId xmlns:a16="http://schemas.microsoft.com/office/drawing/2014/main" id="{6BD11D4E-5E63-4B84-9D8F-321E161EA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6" y="3864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Freeform 67">
                <a:extLst>
                  <a:ext uri="{FF2B5EF4-FFF2-40B4-BE49-F238E27FC236}">
                    <a16:creationId xmlns:a16="http://schemas.microsoft.com/office/drawing/2014/main" id="{A6248A2F-A0B2-47EC-9FF1-432CE5B91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9" y="3863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70FDECC9-8B1D-4788-85DA-CED00193B9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4" y="3861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4A017494-253E-47FE-B179-16136DD40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9" y="3862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Freeform 70">
                <a:extLst>
                  <a:ext uri="{FF2B5EF4-FFF2-40B4-BE49-F238E27FC236}">
                    <a16:creationId xmlns:a16="http://schemas.microsoft.com/office/drawing/2014/main" id="{587F3C4C-75B3-497C-88E4-54D9CCFEF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3861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Freeform 71">
                <a:extLst>
                  <a:ext uri="{FF2B5EF4-FFF2-40B4-BE49-F238E27FC236}">
                    <a16:creationId xmlns:a16="http://schemas.microsoft.com/office/drawing/2014/main" id="{6D5F3A89-09A2-4C1F-B979-A057D13F0C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" y="3859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F947776-0320-4E2C-8802-EE115B7E5EFC}"/>
              </a:ext>
            </a:extLst>
          </p:cNvPr>
          <p:cNvSpPr/>
          <p:nvPr/>
        </p:nvSpPr>
        <p:spPr>
          <a:xfrm>
            <a:off x="3511083" y="4637469"/>
            <a:ext cx="8159545" cy="1520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- </a:t>
            </a:r>
            <a:r>
              <a:rPr lang="en-US" altLang="en-US" sz="2000" dirty="0" err="1">
                <a:solidFill>
                  <a:schemeClr val="accent1"/>
                </a:solidFill>
                <a:latin typeface="Arial" panose="020B0604020202020204" pitchFamily="34" charset="0"/>
              </a:rPr>
              <a:t>Wirewalker</a:t>
            </a:r>
            <a:r>
              <a:rPr lang="en-US" alt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 itself purely mechanical and wave powered = 				          theoretically infinite deployment time</a:t>
            </a:r>
          </a:p>
          <a:p>
            <a:pPr>
              <a:lnSpc>
                <a:spcPct val="140000"/>
              </a:lnSpc>
            </a:pP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- Plans for further outfitting (pH pump, </a:t>
            </a: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</a:rPr>
              <a:t>etc</a:t>
            </a: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) = more energy needed</a:t>
            </a:r>
          </a:p>
          <a:p>
            <a:pPr>
              <a:lnSpc>
                <a:spcPct val="140000"/>
              </a:lnSpc>
            </a:pP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- Plenty of room for more instrumentation, battery limited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C04666-F1DE-4F5C-8515-FB18EE671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233" y="770566"/>
            <a:ext cx="4717824" cy="3285496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BBDFCDBD-77EF-4207-942E-C168CDDB5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561" y="808839"/>
            <a:ext cx="3940906" cy="2955679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149A6DE4-93E1-4391-A690-8950E214FB2A}"/>
              </a:ext>
            </a:extLst>
          </p:cNvPr>
          <p:cNvSpPr/>
          <p:nvPr/>
        </p:nvSpPr>
        <p:spPr>
          <a:xfrm>
            <a:off x="2857033" y="3764518"/>
            <a:ext cx="4867242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en-US" sz="1400" i="1" dirty="0">
                <a:solidFill>
                  <a:schemeClr val="accent1"/>
                </a:solidFill>
                <a:latin typeface="Arial" panose="020B0604020202020204" pitchFamily="34" charset="0"/>
              </a:rPr>
              <a:t>(A) </a:t>
            </a:r>
            <a:r>
              <a:rPr lang="en-US" altLang="en-US" sz="1400" i="1" dirty="0" err="1">
                <a:solidFill>
                  <a:schemeClr val="accent1"/>
                </a:solidFill>
                <a:latin typeface="Arial" panose="020B0604020202020204" pitchFamily="34" charset="0"/>
              </a:rPr>
              <a:t>Wirewalker</a:t>
            </a:r>
            <a:r>
              <a:rPr lang="en-US" altLang="en-US" sz="1400" i="1" dirty="0">
                <a:solidFill>
                  <a:schemeClr val="accent1"/>
                </a:solidFill>
                <a:latin typeface="Arial" panose="020B0604020202020204" pitchFamily="34" charset="0"/>
              </a:rPr>
              <a:t> surface float, profiler, cable and </a:t>
            </a:r>
            <a:r>
              <a:rPr lang="en-US" altLang="en-US" sz="1400" i="1" dirty="0" err="1">
                <a:solidFill>
                  <a:schemeClr val="accent1"/>
                </a:solidFill>
                <a:latin typeface="Arial" panose="020B0604020202020204" pitchFamily="34" charset="0"/>
              </a:rPr>
              <a:t>downweight</a:t>
            </a:r>
            <a:endParaRPr lang="en-US" altLang="en-US" sz="1400" i="1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en-US" altLang="en-US" sz="1400" i="1" dirty="0">
                <a:solidFill>
                  <a:schemeClr val="accent1"/>
                </a:solidFill>
                <a:latin typeface="Arial" panose="020B0604020202020204" pitchFamily="34" charset="0"/>
              </a:rPr>
              <a:t>(B) Submerged profiler</a:t>
            </a:r>
          </a:p>
          <a:p>
            <a:endParaRPr lang="en-US" altLang="en-US" sz="1400" i="1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3DBD3A8-47B6-4FCA-8CE9-06C433C8D9C9}"/>
              </a:ext>
            </a:extLst>
          </p:cNvPr>
          <p:cNvSpPr/>
          <p:nvPr/>
        </p:nvSpPr>
        <p:spPr>
          <a:xfrm>
            <a:off x="7954419" y="3764518"/>
            <a:ext cx="291930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en-US" sz="1400" i="1" dirty="0">
                <a:solidFill>
                  <a:schemeClr val="accent1"/>
                </a:solidFill>
                <a:latin typeface="Arial" panose="020B0604020202020204" pitchFamily="34" charset="0"/>
              </a:rPr>
              <a:t>Inductive modem comms to buoy</a:t>
            </a:r>
          </a:p>
        </p:txBody>
      </p:sp>
    </p:spTree>
    <p:extLst>
      <p:ext uri="{BB962C8B-B14F-4D97-AF65-F5344CB8AC3E}">
        <p14:creationId xmlns:p14="http://schemas.microsoft.com/office/powerpoint/2010/main" val="2174435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1D8048-3A80-4D50-BBB0-7C6ED4141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574" y="974036"/>
            <a:ext cx="6155050" cy="50337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626090-B93D-429B-8EE9-9F674FED7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42" y="3773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b="0" dirty="0"/>
              <a:t>Operations and Data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FF75E8-7FE7-4482-A2F0-0F68AD575E57}"/>
              </a:ext>
            </a:extLst>
          </p:cNvPr>
          <p:cNvSpPr/>
          <p:nvPr/>
        </p:nvSpPr>
        <p:spPr>
          <a:xfrm>
            <a:off x="5883027" y="2089660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Hi temporal resolution CTD + 02 + </a:t>
            </a:r>
            <a:r>
              <a:rPr lang="en-US" altLang="en-US" sz="2000" dirty="0" err="1">
                <a:solidFill>
                  <a:schemeClr val="accent1"/>
                </a:solidFill>
                <a:latin typeface="Arial" panose="020B0604020202020204" pitchFamily="34" charset="0"/>
              </a:rPr>
              <a:t>Flurometer</a:t>
            </a:r>
            <a:r>
              <a:rPr lang="en-US" alt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 data returned in real time</a:t>
            </a:r>
          </a:p>
          <a:p>
            <a:endParaRPr lang="en-US" altLang="en-US" sz="20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Currently configured duration is ~ 50 days </a:t>
            </a:r>
          </a:p>
          <a:p>
            <a:endParaRPr lang="en-US" sz="20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Obvious: Longer deployment = less money and overhead with better temporal coverage</a:t>
            </a:r>
          </a:p>
          <a:p>
            <a:endParaRPr lang="en-US" sz="20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Benefit of fewer recoveries:</a:t>
            </a:r>
          </a:p>
          <a:p>
            <a:r>
              <a:rPr lang="en-US" sz="2000">
                <a:solidFill>
                  <a:schemeClr val="accent1"/>
                </a:solidFill>
                <a:latin typeface="Arial" panose="020B0604020202020204" pitchFamily="34" charset="0"/>
              </a:rPr>
              <a:t>	- Less risk to WW system damage</a:t>
            </a:r>
            <a:endParaRPr lang="en-US" sz="20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	- Inaccessible places</a:t>
            </a:r>
          </a:p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	- Drifting</a:t>
            </a:r>
          </a:p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</a:rPr>
              <a:t>	</a:t>
            </a:r>
          </a:p>
          <a:p>
            <a:endParaRPr lang="en-US" sz="200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98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37634" y="-28219"/>
            <a:ext cx="10972800" cy="1143000"/>
          </a:xfrm>
          <a:prstGeom prst="rect">
            <a:avLst/>
          </a:prstGeom>
          <a:effectLst/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endParaRPr lang="en-US" sz="3467" dirty="0">
              <a:solidFill>
                <a:srgbClr val="00009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CC2A84E0-66EF-477C-B0BD-93B6D49C6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909" y="1054273"/>
            <a:ext cx="116533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Each additional </a:t>
            </a:r>
            <a:r>
              <a:rPr lang="en-US" altLang="en-US" dirty="0" err="1">
                <a:solidFill>
                  <a:schemeClr val="accent1"/>
                </a:solidFill>
                <a:latin typeface="Arial" panose="020B0604020202020204" pitchFamily="34" charset="0"/>
              </a:rPr>
              <a:t>lb</a:t>
            </a: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of buoyancy submerged = 450 Joules/cast Potential Energy    (WW currently uses 100 J/cast)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Five times more power available is possible 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In theory MBARI WW could run forever (as currently configured)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Previous testing indicates 2-3 </a:t>
            </a:r>
            <a:r>
              <a:rPr lang="en-US" altLang="en-US" dirty="0" err="1">
                <a:solidFill>
                  <a:schemeClr val="accent1"/>
                </a:solidFill>
                <a:latin typeface="Arial" panose="020B0604020202020204" pitchFamily="34" charset="0"/>
              </a:rPr>
              <a:t>lbs</a:t>
            </a: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of addition buoyancy was OK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Considerably more power available for instrumentation with this device integrated.</a:t>
            </a:r>
          </a:p>
          <a:p>
            <a:pPr eaLnBrk="1" hangingPunct="1"/>
            <a:endParaRPr lang="en-US" altLang="en-US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3564DE-7F9C-467B-B760-BF9CF86A54BA}"/>
              </a:ext>
            </a:extLst>
          </p:cNvPr>
          <p:cNvSpPr txBox="1"/>
          <p:nvPr/>
        </p:nvSpPr>
        <p:spPr>
          <a:xfrm>
            <a:off x="192755" y="281671"/>
            <a:ext cx="2704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Energy Capture</a:t>
            </a:r>
          </a:p>
        </p:txBody>
      </p:sp>
    </p:spTree>
    <p:extLst>
      <p:ext uri="{BB962C8B-B14F-4D97-AF65-F5344CB8AC3E}">
        <p14:creationId xmlns:p14="http://schemas.microsoft.com/office/powerpoint/2010/main" val="92589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37634" y="-28219"/>
            <a:ext cx="10972800" cy="1143000"/>
          </a:xfrm>
          <a:prstGeom prst="rect">
            <a:avLst/>
          </a:prstGeom>
          <a:effectLst/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endParaRPr lang="en-US" sz="3467" dirty="0">
              <a:solidFill>
                <a:srgbClr val="00009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A62550C9-3374-4966-838D-FFCE36E05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71" y="1526941"/>
            <a:ext cx="8314126" cy="4191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Step 1:</a:t>
            </a:r>
          </a:p>
          <a:p>
            <a:pPr eaLnBrk="1" hangingPunct="1">
              <a:buFontTx/>
              <a:buChar char="•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How much additional buoyancy/drag can the ratchet mechanism tolerate?</a:t>
            </a:r>
          </a:p>
          <a:p>
            <a:pPr marL="742950" lvl="1" indent="-285750" eaLnBrk="1" hangingPunct="1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Sea-state dependent</a:t>
            </a:r>
          </a:p>
          <a:p>
            <a:pPr marL="742950" lvl="1" indent="-285750" eaLnBrk="1" hangingPunct="1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Easy to test</a:t>
            </a:r>
          </a:p>
          <a:p>
            <a:pPr marL="742950" lvl="1" indent="-285750" eaLnBrk="1" hangingPunct="1">
              <a:lnSpc>
                <a:spcPct val="140000"/>
              </a:lnSpc>
              <a:buFont typeface="Courier New" panose="02070309020205020404" pitchFamily="49" charset="0"/>
              <a:buChar char="o"/>
            </a:pPr>
            <a:endParaRPr lang="en-US" altLang="en-US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Step 2:</a:t>
            </a:r>
          </a:p>
          <a:p>
            <a:pPr>
              <a:buFontTx/>
              <a:buChar char="•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Determine how best to extract this energy unclear (most efficient, reliable, etc.) </a:t>
            </a:r>
          </a:p>
          <a:p>
            <a:pPr marL="742950" lvl="1" indent="-285750" eaLnBrk="1" hangingPunct="1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Piston Arrangement</a:t>
            </a:r>
          </a:p>
          <a:p>
            <a:pPr marL="742950" lvl="1" indent="-285750" eaLnBrk="1" hangingPunct="1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Hydraulic Turbine </a:t>
            </a:r>
          </a:p>
          <a:p>
            <a:pPr marL="742950" lvl="1" indent="-285750" eaLnBrk="1" hangingPunct="1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Drag device on mooring wire (SIO/</a:t>
            </a:r>
            <a:r>
              <a:rPr lang="en-US" altLang="en-US" dirty="0" err="1">
                <a:solidFill>
                  <a:schemeClr val="accent1"/>
                </a:solidFill>
                <a:latin typeface="Arial" panose="020B0604020202020204" pitchFamily="34" charset="0"/>
              </a:rPr>
              <a:t>DelMarOceanographic</a:t>
            </a: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 approach)</a:t>
            </a:r>
          </a:p>
          <a:p>
            <a:pPr marL="742950" lvl="1" indent="-285750" eaLnBrk="1" hangingPunct="1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Other solutions.</a:t>
            </a:r>
          </a:p>
          <a:p>
            <a:pPr eaLnBrk="1" hangingPunct="1"/>
            <a:endParaRPr lang="en-US" altLang="en-US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296667-F38C-4915-B1E0-969291A5E665}"/>
              </a:ext>
            </a:extLst>
          </p:cNvPr>
          <p:cNvSpPr txBox="1"/>
          <p:nvPr/>
        </p:nvSpPr>
        <p:spPr>
          <a:xfrm>
            <a:off x="192755" y="543281"/>
            <a:ext cx="4506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Engineering Developments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2436775-E8C0-4B93-8B83-47FA78555F25}"/>
              </a:ext>
            </a:extLst>
          </p:cNvPr>
          <p:cNvGrpSpPr/>
          <p:nvPr/>
        </p:nvGrpSpPr>
        <p:grpSpPr>
          <a:xfrm>
            <a:off x="8688177" y="5386389"/>
            <a:ext cx="3098801" cy="1019176"/>
            <a:chOff x="8691353" y="5091114"/>
            <a:chExt cx="3098801" cy="1019176"/>
          </a:xfrm>
        </p:grpSpPr>
        <p:sp>
          <p:nvSpPr>
            <p:cNvPr id="8" name="Line 29">
              <a:extLst>
                <a:ext uri="{FF2B5EF4-FFF2-40B4-BE49-F238E27FC236}">
                  <a16:creationId xmlns:a16="http://schemas.microsoft.com/office/drawing/2014/main" id="{902B664A-A7BC-4FCD-808F-30D51FEE02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91353" y="6077819"/>
              <a:ext cx="30956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highlight>
                  <a:srgbClr val="000000"/>
                </a:highlight>
              </a:endParaRPr>
            </a:p>
          </p:txBody>
        </p:sp>
        <p:sp>
          <p:nvSpPr>
            <p:cNvPr id="9" name="Line 30">
              <a:extLst>
                <a:ext uri="{FF2B5EF4-FFF2-40B4-BE49-F238E27FC236}">
                  <a16:creationId xmlns:a16="http://schemas.microsoft.com/office/drawing/2014/main" id="{8086102C-B624-406F-BBC6-E90CD44BF9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02466" y="5091114"/>
              <a:ext cx="3087688" cy="14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Line 31">
              <a:extLst>
                <a:ext uri="{FF2B5EF4-FFF2-40B4-BE49-F238E27FC236}">
                  <a16:creationId xmlns:a16="http://schemas.microsoft.com/office/drawing/2014/main" id="{BC5FA107-A615-4847-B7F2-B5BEF5947E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00979" y="5130802"/>
              <a:ext cx="4763" cy="954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2">
              <a:extLst>
                <a:ext uri="{FF2B5EF4-FFF2-40B4-BE49-F238E27FC236}">
                  <a16:creationId xmlns:a16="http://schemas.microsoft.com/office/drawing/2014/main" id="{98340E7F-5850-4C13-8494-91DDD43D96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4791" y="5122864"/>
              <a:ext cx="0" cy="965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highlight>
                  <a:srgbClr val="000000"/>
                </a:highlight>
              </a:endParaRPr>
            </a:p>
          </p:txBody>
        </p:sp>
        <p:sp>
          <p:nvSpPr>
            <p:cNvPr id="13" name="Line 33">
              <a:extLst>
                <a:ext uri="{FF2B5EF4-FFF2-40B4-BE49-F238E27FC236}">
                  <a16:creationId xmlns:a16="http://schemas.microsoft.com/office/drawing/2014/main" id="{24D11C99-7CD6-4DD8-9B3D-68199B1736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9554" y="5597527"/>
              <a:ext cx="10763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34">
              <a:extLst>
                <a:ext uri="{FF2B5EF4-FFF2-40B4-BE49-F238E27FC236}">
                  <a16:creationId xmlns:a16="http://schemas.microsoft.com/office/drawing/2014/main" id="{3EC5FD7E-B7AA-459A-94BA-E6262C3D53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31141" y="5630864"/>
              <a:ext cx="10763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highlight>
                  <a:srgbClr val="000000"/>
                </a:highlight>
              </a:endParaRPr>
            </a:p>
          </p:txBody>
        </p:sp>
        <p:sp>
          <p:nvSpPr>
            <p:cNvPr id="15" name="Rectangle 35">
              <a:extLst>
                <a:ext uri="{FF2B5EF4-FFF2-40B4-BE49-F238E27FC236}">
                  <a16:creationId xmlns:a16="http://schemas.microsoft.com/office/drawing/2014/main" id="{284CEDC1-D589-482B-B64D-CE2469FF8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2141" y="5373689"/>
              <a:ext cx="69850" cy="47783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36">
              <a:extLst>
                <a:ext uri="{FF2B5EF4-FFF2-40B4-BE49-F238E27FC236}">
                  <a16:creationId xmlns:a16="http://schemas.microsoft.com/office/drawing/2014/main" id="{46F7ECFB-F501-4723-8587-54E24EC782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34291" y="5881689"/>
              <a:ext cx="3222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37">
              <a:extLst>
                <a:ext uri="{FF2B5EF4-FFF2-40B4-BE49-F238E27FC236}">
                  <a16:creationId xmlns:a16="http://schemas.microsoft.com/office/drawing/2014/main" id="{BA330C05-FF6F-4706-930E-CE1EC375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3266" y="5837239"/>
              <a:ext cx="431800" cy="222250"/>
            </a:xfrm>
            <a:prstGeom prst="rect">
              <a:avLst/>
            </a:prstGeom>
            <a:solidFill>
              <a:srgbClr val="A9A1A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Rectangle 38">
              <a:extLst>
                <a:ext uri="{FF2B5EF4-FFF2-40B4-BE49-F238E27FC236}">
                  <a16:creationId xmlns:a16="http://schemas.microsoft.com/office/drawing/2014/main" id="{0CBDECEF-AC2A-46F0-A876-D6882C95A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2141" y="5873752"/>
              <a:ext cx="103188" cy="1397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39">
              <a:extLst>
                <a:ext uri="{FF2B5EF4-FFF2-40B4-BE49-F238E27FC236}">
                  <a16:creationId xmlns:a16="http://schemas.microsoft.com/office/drawing/2014/main" id="{551D401B-A41F-4AD3-BD9B-BE7207B85A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55066" y="5895977"/>
              <a:ext cx="2921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highlight>
                  <a:srgbClr val="000000"/>
                </a:highlight>
              </a:endParaRPr>
            </a:p>
          </p:txBody>
        </p:sp>
        <p:sp>
          <p:nvSpPr>
            <p:cNvPr id="20" name="Line 40">
              <a:extLst>
                <a:ext uri="{FF2B5EF4-FFF2-40B4-BE49-F238E27FC236}">
                  <a16:creationId xmlns:a16="http://schemas.microsoft.com/office/drawing/2014/main" id="{623875E3-4E9C-4125-9719-A78F183AA9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56654" y="5980114"/>
              <a:ext cx="2889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highlight>
                  <a:srgbClr val="000000"/>
                </a:highlight>
              </a:endParaRPr>
            </a:p>
          </p:txBody>
        </p:sp>
        <p:sp>
          <p:nvSpPr>
            <p:cNvPr id="21" name="Line 41">
              <a:extLst>
                <a:ext uri="{FF2B5EF4-FFF2-40B4-BE49-F238E27FC236}">
                  <a16:creationId xmlns:a16="http://schemas.microsoft.com/office/drawing/2014/main" id="{216CC5B8-4D8C-4101-949F-B3527FC4FF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788566" y="5105402"/>
              <a:ext cx="0" cy="10048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highlight>
                  <a:srgbClr val="000000"/>
                </a:highlight>
              </a:endParaRPr>
            </a:p>
          </p:txBody>
        </p:sp>
        <p:sp>
          <p:nvSpPr>
            <p:cNvPr id="22" name="Text Box 42">
              <a:extLst>
                <a:ext uri="{FF2B5EF4-FFF2-40B4-BE49-F238E27FC236}">
                  <a16:creationId xmlns:a16="http://schemas.microsoft.com/office/drawing/2014/main" id="{E4B19C15-425D-4F80-990B-4BB5595C94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59866" y="5570539"/>
              <a:ext cx="711200" cy="4619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>
                  <a:solidFill>
                    <a:srgbClr val="FFFF66"/>
                  </a:solidFill>
                  <a:highlight>
                    <a:srgbClr val="000000"/>
                  </a:highlight>
                  <a:latin typeface="Arial" panose="020B0604020202020204" pitchFamily="34" charset="0"/>
                </a:rPr>
                <a:t>+V,I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6D0261F4-B7FF-4453-B540-F61122223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5359" y="1671032"/>
            <a:ext cx="3431934" cy="261290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356D1DE-B30E-4C01-80FC-23CF19844B0E}"/>
              </a:ext>
            </a:extLst>
          </p:cNvPr>
          <p:cNvSpPr/>
          <p:nvPr/>
        </p:nvSpPr>
        <p:spPr>
          <a:xfrm>
            <a:off x="8564535" y="4344351"/>
            <a:ext cx="291930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en-US" sz="1400" i="1" dirty="0">
                <a:solidFill>
                  <a:schemeClr val="accent1"/>
                </a:solidFill>
                <a:latin typeface="Arial" panose="020B0604020202020204" pitchFamily="34" charset="0"/>
              </a:rPr>
              <a:t>Water stream drives turbine.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17A3518-B356-4945-B3B4-EEE5CF869E56}"/>
              </a:ext>
            </a:extLst>
          </p:cNvPr>
          <p:cNvSpPr/>
          <p:nvPr/>
        </p:nvSpPr>
        <p:spPr>
          <a:xfrm>
            <a:off x="8604888" y="6432650"/>
            <a:ext cx="291930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en-US" sz="1400" i="1" dirty="0">
                <a:solidFill>
                  <a:schemeClr val="accent1"/>
                </a:solidFill>
                <a:latin typeface="Arial" panose="020B0604020202020204" pitchFamily="34" charset="0"/>
              </a:rPr>
              <a:t>Piston/Leadscrew arrangement</a:t>
            </a:r>
          </a:p>
        </p:txBody>
      </p:sp>
    </p:spTree>
    <p:extLst>
      <p:ext uri="{BB962C8B-B14F-4D97-AF65-F5344CB8AC3E}">
        <p14:creationId xmlns:p14="http://schemas.microsoft.com/office/powerpoint/2010/main" val="4810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37634" y="-28219"/>
            <a:ext cx="10972800" cy="1143000"/>
          </a:xfrm>
          <a:prstGeom prst="rect">
            <a:avLst/>
          </a:prstGeom>
          <a:effectLst/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endParaRPr lang="en-US" sz="3467" dirty="0">
              <a:solidFill>
                <a:srgbClr val="00009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D14356-1C81-43EE-820B-58FF8DDCC07B}"/>
              </a:ext>
            </a:extLst>
          </p:cNvPr>
          <p:cNvSpPr txBox="1"/>
          <p:nvPr/>
        </p:nvSpPr>
        <p:spPr>
          <a:xfrm>
            <a:off x="192755" y="281671"/>
            <a:ext cx="3302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Project Description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0F9CB7-F095-4AB1-826A-299E460FB97F}"/>
              </a:ext>
            </a:extLst>
          </p:cNvPr>
          <p:cNvSpPr txBox="1"/>
          <p:nvPr/>
        </p:nvSpPr>
        <p:spPr>
          <a:xfrm>
            <a:off x="459214" y="957291"/>
            <a:ext cx="6665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Team</a:t>
            </a:r>
            <a:r>
              <a:rPr lang="en-US" sz="2400" dirty="0">
                <a:solidFill>
                  <a:schemeClr val="accent1"/>
                </a:solidFill>
              </a:rPr>
              <a:t>: Jones, Marin, Jensen, Chavez, Hamilton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6C04F-72FF-4F39-B06B-E0BB52D0FC4E}"/>
              </a:ext>
            </a:extLst>
          </p:cNvPr>
          <p:cNvSpPr txBox="1"/>
          <p:nvPr/>
        </p:nvSpPr>
        <p:spPr>
          <a:xfrm>
            <a:off x="459214" y="1787800"/>
            <a:ext cx="11101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Scope</a:t>
            </a:r>
            <a:r>
              <a:rPr lang="en-US" sz="2400" dirty="0">
                <a:solidFill>
                  <a:schemeClr val="accent1"/>
                </a:solidFill>
              </a:rPr>
              <a:t>: Expect to request 2 months for each member and several Paragon days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3B7A05-EFC3-49CF-A6A6-47F28C837EEB}"/>
              </a:ext>
            </a:extLst>
          </p:cNvPr>
          <p:cNvSpPr txBox="1"/>
          <p:nvPr/>
        </p:nvSpPr>
        <p:spPr>
          <a:xfrm>
            <a:off x="522405" y="2691651"/>
            <a:ext cx="683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Cost:  </a:t>
            </a:r>
            <a:r>
              <a:rPr lang="en-US" sz="2400" dirty="0">
                <a:solidFill>
                  <a:schemeClr val="accent1"/>
                </a:solidFill>
              </a:rPr>
              <a:t>&lt;$50k per year, will be refined in proposal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B9C1FD-027C-47DA-9DA2-D3C0FBA4503C}"/>
              </a:ext>
            </a:extLst>
          </p:cNvPr>
          <p:cNvSpPr txBox="1"/>
          <p:nvPr/>
        </p:nvSpPr>
        <p:spPr>
          <a:xfrm>
            <a:off x="574444" y="3612352"/>
            <a:ext cx="9921306" cy="15011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2-3 year timeline</a:t>
            </a:r>
            <a:r>
              <a:rPr lang="en-US" sz="2400" dirty="0">
                <a:solidFill>
                  <a:schemeClr val="accent1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1"/>
                </a:solidFill>
              </a:rPr>
              <a:t>	Y1 – Investigate ideas on bench then integrate prototype on WW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1"/>
                </a:solidFill>
              </a:rPr>
              <a:t>	Y2/3 – Further refinements targeting efficiency and reliability</a:t>
            </a:r>
          </a:p>
        </p:txBody>
      </p:sp>
    </p:spTree>
    <p:extLst>
      <p:ext uri="{BB962C8B-B14F-4D97-AF65-F5344CB8AC3E}">
        <p14:creationId xmlns:p14="http://schemas.microsoft.com/office/powerpoint/2010/main" val="151058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37634" y="-28219"/>
            <a:ext cx="10972800" cy="1143000"/>
          </a:xfrm>
          <a:prstGeom prst="rect">
            <a:avLst/>
          </a:prstGeom>
          <a:effectLst/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endParaRPr lang="en-US" sz="3467" dirty="0">
              <a:solidFill>
                <a:srgbClr val="00009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D14356-1C81-43EE-820B-58FF8DDCC07B}"/>
              </a:ext>
            </a:extLst>
          </p:cNvPr>
          <p:cNvSpPr txBox="1"/>
          <p:nvPr/>
        </p:nvSpPr>
        <p:spPr>
          <a:xfrm>
            <a:off x="359386" y="1292244"/>
            <a:ext cx="10972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Del Mar Oceanographic has expressed interest.</a:t>
            </a:r>
          </a:p>
          <a:p>
            <a:pPr marL="457200" indent="-457200">
              <a:lnSpc>
                <a:spcPct val="125000"/>
              </a:lnSpc>
              <a:buFont typeface="Courier New" panose="02070309020205020404" pitchFamily="49" charset="0"/>
              <a:buChar char="o"/>
            </a:pPr>
            <a:endParaRPr lang="en-US" sz="2400" dirty="0">
              <a:solidFill>
                <a:schemeClr val="accent1"/>
              </a:solidFill>
            </a:endParaRPr>
          </a:p>
          <a:p>
            <a:pPr marL="457200" indent="-457200"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Del Mar Oceanographic has indicated they’d prefer to discuss this on the front end.</a:t>
            </a:r>
          </a:p>
          <a:p>
            <a:pPr marL="457200" indent="-457200">
              <a:lnSpc>
                <a:spcPct val="125000"/>
              </a:lnSpc>
              <a:buFont typeface="Courier New" panose="02070309020205020404" pitchFamily="49" charset="0"/>
              <a:buChar char="o"/>
            </a:pPr>
            <a:endParaRPr lang="en-US" sz="2400" dirty="0">
              <a:solidFill>
                <a:schemeClr val="accent1"/>
              </a:solidFill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The vision for this project is an MBARI development, used here for our  purposes, and also disseminated by Del Mar Oceanographic if successful.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0F9CB7-F095-4AB1-826A-299E460FB97F}"/>
              </a:ext>
            </a:extLst>
          </p:cNvPr>
          <p:cNvSpPr txBox="1"/>
          <p:nvPr/>
        </p:nvSpPr>
        <p:spPr>
          <a:xfrm>
            <a:off x="181915" y="591561"/>
            <a:ext cx="4424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Technology Transfer Plans</a:t>
            </a:r>
          </a:p>
        </p:txBody>
      </p:sp>
    </p:spTree>
    <p:extLst>
      <p:ext uri="{BB962C8B-B14F-4D97-AF65-F5344CB8AC3E}">
        <p14:creationId xmlns:p14="http://schemas.microsoft.com/office/powerpoint/2010/main" val="3941630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37634" y="-28219"/>
            <a:ext cx="10972800" cy="1143000"/>
          </a:xfrm>
          <a:prstGeom prst="rect">
            <a:avLst/>
          </a:prstGeom>
          <a:effectLst/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endParaRPr lang="en-US" sz="3467" dirty="0">
              <a:solidFill>
                <a:srgbClr val="00009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EE6006-C55C-4790-9085-F27795C6E4D6}"/>
              </a:ext>
            </a:extLst>
          </p:cNvPr>
          <p:cNvSpPr txBox="1"/>
          <p:nvPr/>
        </p:nvSpPr>
        <p:spPr>
          <a:xfrm>
            <a:off x="291201" y="747730"/>
            <a:ext cx="3544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accent1"/>
                </a:solidFill>
              </a:rPr>
              <a:t>Niobicon</a:t>
            </a:r>
            <a:r>
              <a:rPr lang="en-US" sz="2800" dirty="0">
                <a:solidFill>
                  <a:schemeClr val="accent1"/>
                </a:solidFill>
              </a:rPr>
              <a:t> Opportunity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D0EF4C-B759-4F99-ACBB-84372C40D5E9}"/>
              </a:ext>
            </a:extLst>
          </p:cNvPr>
          <p:cNvGrpSpPr/>
          <p:nvPr/>
        </p:nvGrpSpPr>
        <p:grpSpPr>
          <a:xfrm>
            <a:off x="7682298" y="525520"/>
            <a:ext cx="4527454" cy="5608637"/>
            <a:chOff x="7682298" y="525520"/>
            <a:chExt cx="4527454" cy="5608637"/>
          </a:xfrm>
        </p:grpSpPr>
        <p:sp>
          <p:nvSpPr>
            <p:cNvPr id="6" name="Line 5">
              <a:extLst>
                <a:ext uri="{FF2B5EF4-FFF2-40B4-BE49-F238E27FC236}">
                  <a16:creationId xmlns:a16="http://schemas.microsoft.com/office/drawing/2014/main" id="{05D45C8B-2579-4D5B-AA10-F00105BFEB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50316" y="6070657"/>
              <a:ext cx="1752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6">
              <a:extLst>
                <a:ext uri="{FF2B5EF4-FFF2-40B4-BE49-F238E27FC236}">
                  <a16:creationId xmlns:a16="http://schemas.microsoft.com/office/drawing/2014/main" id="{94DB4C5F-D63B-4D3E-96D5-80FF1A4183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50316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84D229B8-0E83-495F-B21E-FC4A21A822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28104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BD06B6E0-BC5B-459D-87B8-F88D64D57F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07479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896AD51B-669A-40FA-8526-E7941839DF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83679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DA6836F1-5576-40CE-9C35-4DBC083647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55116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id="{351D3820-E3E9-4890-B28F-90FC854A9E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32904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ED977832-89BA-4E0B-B207-805751C82C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12279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3D630706-3EA5-4D02-B407-B784AA57BB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88479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CF223D9F-D42E-496A-972D-045272D6DD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63091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6">
              <a:extLst>
                <a:ext uri="{FF2B5EF4-FFF2-40B4-BE49-F238E27FC236}">
                  <a16:creationId xmlns:a16="http://schemas.microsoft.com/office/drawing/2014/main" id="{442272E6-C748-458C-B949-AC8FD85B07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40879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1359F1C9-FB4B-4FD7-A715-DB09F442E1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20254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8">
              <a:extLst>
                <a:ext uri="{FF2B5EF4-FFF2-40B4-BE49-F238E27FC236}">
                  <a16:creationId xmlns:a16="http://schemas.microsoft.com/office/drawing/2014/main" id="{9F25871A-54B0-4D43-AD12-C5B2C5030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96454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EB004444-68F2-4E9E-9C4B-6C8B116C49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75829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0">
              <a:extLst>
                <a:ext uri="{FF2B5EF4-FFF2-40B4-BE49-F238E27FC236}">
                  <a16:creationId xmlns:a16="http://schemas.microsoft.com/office/drawing/2014/main" id="{A4ECEB3A-B67E-43AA-B58B-18E40A636E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53616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1">
              <a:extLst>
                <a:ext uri="{FF2B5EF4-FFF2-40B4-BE49-F238E27FC236}">
                  <a16:creationId xmlns:a16="http://schemas.microsoft.com/office/drawing/2014/main" id="{F5825D0D-13B8-4F82-A063-2F57CBA481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32991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2">
              <a:extLst>
                <a:ext uri="{FF2B5EF4-FFF2-40B4-BE49-F238E27FC236}">
                  <a16:creationId xmlns:a16="http://schemas.microsoft.com/office/drawing/2014/main" id="{1FD8BC53-2614-437C-A8D8-8820B10AF4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09191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7">
              <a:extLst>
                <a:ext uri="{FF2B5EF4-FFF2-40B4-BE49-F238E27FC236}">
                  <a16:creationId xmlns:a16="http://schemas.microsoft.com/office/drawing/2014/main" id="{0B8AEFB7-02FA-485D-A04C-7CDDCCA12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77454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8">
              <a:extLst>
                <a:ext uri="{FF2B5EF4-FFF2-40B4-BE49-F238E27FC236}">
                  <a16:creationId xmlns:a16="http://schemas.microsoft.com/office/drawing/2014/main" id="{A0E7B701-FC58-4064-9665-088AB9637D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55241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9">
              <a:extLst>
                <a:ext uri="{FF2B5EF4-FFF2-40B4-BE49-F238E27FC236}">
                  <a16:creationId xmlns:a16="http://schemas.microsoft.com/office/drawing/2014/main" id="{F383DD01-3F14-486C-A5A2-189C0931BE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34616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30">
              <a:extLst>
                <a:ext uri="{FF2B5EF4-FFF2-40B4-BE49-F238E27FC236}">
                  <a16:creationId xmlns:a16="http://schemas.microsoft.com/office/drawing/2014/main" id="{4B833FC7-68E5-4E3B-B79A-0E9F70870E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10816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31">
              <a:extLst>
                <a:ext uri="{FF2B5EF4-FFF2-40B4-BE49-F238E27FC236}">
                  <a16:creationId xmlns:a16="http://schemas.microsoft.com/office/drawing/2014/main" id="{69FA7F0F-7014-48E9-8671-622C9609D3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83841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32">
              <a:extLst>
                <a:ext uri="{FF2B5EF4-FFF2-40B4-BE49-F238E27FC236}">
                  <a16:creationId xmlns:a16="http://schemas.microsoft.com/office/drawing/2014/main" id="{15DF94D4-5C7F-49E4-8DCB-A1A845F088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61629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33">
              <a:extLst>
                <a:ext uri="{FF2B5EF4-FFF2-40B4-BE49-F238E27FC236}">
                  <a16:creationId xmlns:a16="http://schemas.microsoft.com/office/drawing/2014/main" id="{F6E27212-3BD3-437A-BA0B-FD09E5F6D9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1004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4">
              <a:extLst>
                <a:ext uri="{FF2B5EF4-FFF2-40B4-BE49-F238E27FC236}">
                  <a16:creationId xmlns:a16="http://schemas.microsoft.com/office/drawing/2014/main" id="{F64256CE-9AA6-43BF-B704-50D9019091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17204" y="6070657"/>
              <a:ext cx="41275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9">
              <a:extLst>
                <a:ext uri="{FF2B5EF4-FFF2-40B4-BE49-F238E27FC236}">
                  <a16:creationId xmlns:a16="http://schemas.microsoft.com/office/drawing/2014/main" id="{3362CD7A-C828-452E-B7A4-06DE677BC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75766" y="871595"/>
              <a:ext cx="0" cy="46085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40">
              <a:extLst>
                <a:ext uri="{FF2B5EF4-FFF2-40B4-BE49-F238E27FC236}">
                  <a16:creationId xmlns:a16="http://schemas.microsoft.com/office/drawing/2014/main" id="{C12489AA-E36A-45D4-BB91-271C91005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7666" y="5480107"/>
              <a:ext cx="77788" cy="230188"/>
            </a:xfrm>
            <a:prstGeom prst="rect">
              <a:avLst/>
            </a:prstGeom>
            <a:solidFill>
              <a:srgbClr val="77777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Rectangle 43">
              <a:extLst>
                <a:ext uri="{FF2B5EF4-FFF2-40B4-BE49-F238E27FC236}">
                  <a16:creationId xmlns:a16="http://schemas.microsoft.com/office/drawing/2014/main" id="{15FA787A-FAB3-4393-ACF7-B38E170AC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9379" y="641407"/>
              <a:ext cx="614362" cy="2682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Freeform 44">
              <a:extLst>
                <a:ext uri="{FF2B5EF4-FFF2-40B4-BE49-F238E27FC236}">
                  <a16:creationId xmlns:a16="http://schemas.microsoft.com/office/drawing/2014/main" id="{40F21B0B-8187-4F34-BA1D-946FF3E6B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5766" y="5710295"/>
              <a:ext cx="998538" cy="346075"/>
            </a:xfrm>
            <a:custGeom>
              <a:avLst/>
              <a:gdLst>
                <a:gd name="T0" fmla="*/ 0 w 629"/>
                <a:gd name="T1" fmla="*/ 0 h 218"/>
                <a:gd name="T2" fmla="*/ 26 w 629"/>
                <a:gd name="T3" fmla="*/ 96 h 218"/>
                <a:gd name="T4" fmla="*/ 81 w 629"/>
                <a:gd name="T5" fmla="*/ 156 h 218"/>
                <a:gd name="T6" fmla="*/ 178 w 629"/>
                <a:gd name="T7" fmla="*/ 188 h 218"/>
                <a:gd name="T8" fmla="*/ 297 w 629"/>
                <a:gd name="T9" fmla="*/ 210 h 218"/>
                <a:gd name="T10" fmla="*/ 441 w 629"/>
                <a:gd name="T11" fmla="*/ 218 h 218"/>
                <a:gd name="T12" fmla="*/ 629 w 629"/>
                <a:gd name="T13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9" h="218">
                  <a:moveTo>
                    <a:pt x="0" y="0"/>
                  </a:moveTo>
                  <a:cubicBezTo>
                    <a:pt x="4" y="16"/>
                    <a:pt x="13" y="70"/>
                    <a:pt x="26" y="96"/>
                  </a:cubicBezTo>
                  <a:cubicBezTo>
                    <a:pt x="39" y="122"/>
                    <a:pt x="56" y="141"/>
                    <a:pt x="81" y="156"/>
                  </a:cubicBezTo>
                  <a:lnTo>
                    <a:pt x="178" y="188"/>
                  </a:lnTo>
                  <a:lnTo>
                    <a:pt x="297" y="210"/>
                  </a:lnTo>
                  <a:lnTo>
                    <a:pt x="441" y="218"/>
                  </a:lnTo>
                  <a:lnTo>
                    <a:pt x="629" y="2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45">
              <a:extLst>
                <a:ext uri="{FF2B5EF4-FFF2-40B4-BE49-F238E27FC236}">
                  <a16:creationId xmlns:a16="http://schemas.microsoft.com/office/drawing/2014/main" id="{33A00D37-9801-4687-840E-DF078216ED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59941" y="525520"/>
              <a:ext cx="0" cy="5762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Rectangle 46">
              <a:extLst>
                <a:ext uri="{FF2B5EF4-FFF2-40B4-BE49-F238E27FC236}">
                  <a16:creationId xmlns:a16="http://schemas.microsoft.com/office/drawing/2014/main" id="{E22FB366-C775-4C50-834C-2EDDEBF76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9566" y="3060757"/>
              <a:ext cx="307975" cy="76835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Text Box 47">
              <a:extLst>
                <a:ext uri="{FF2B5EF4-FFF2-40B4-BE49-F238E27FC236}">
                  <a16:creationId xmlns:a16="http://schemas.microsoft.com/office/drawing/2014/main" id="{AB75A000-F770-4E48-BCB4-5432E39C0F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59941" y="2654357"/>
              <a:ext cx="1649811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latin typeface="Arial" panose="020B0604020202020204" pitchFamily="34" charset="0"/>
                </a:rPr>
                <a:t>Positively Buoyant</a:t>
              </a:r>
            </a:p>
            <a:p>
              <a:r>
                <a:rPr lang="en-US" altLang="en-US" sz="1400" dirty="0">
                  <a:latin typeface="Arial" panose="020B0604020202020204" pitchFamily="34" charset="0"/>
                </a:rPr>
                <a:t>(6-8 </a:t>
              </a:r>
              <a:r>
                <a:rPr lang="en-US" altLang="en-US" sz="1400" dirty="0" err="1">
                  <a:latin typeface="Arial" panose="020B0604020202020204" pitchFamily="34" charset="0"/>
                </a:rPr>
                <a:t>lbs</a:t>
              </a:r>
              <a:r>
                <a:rPr lang="en-US" altLang="en-US" sz="1400" dirty="0">
                  <a:latin typeface="Arial" panose="020B0604020202020204" pitchFamily="34" charset="0"/>
                </a:rPr>
                <a:t>)</a:t>
              </a:r>
            </a:p>
          </p:txBody>
        </p:sp>
        <p:sp>
          <p:nvSpPr>
            <p:cNvPr id="39" name="Line 48">
              <a:extLst>
                <a:ext uri="{FF2B5EF4-FFF2-40B4-BE49-F238E27FC236}">
                  <a16:creationId xmlns:a16="http://schemas.microsoft.com/office/drawing/2014/main" id="{F9269015-E73B-425D-A0DA-2B34CFD03B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07541" y="2946457"/>
              <a:ext cx="190500" cy="114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 Box 49">
              <a:extLst>
                <a:ext uri="{FF2B5EF4-FFF2-40B4-BE49-F238E27FC236}">
                  <a16:creationId xmlns:a16="http://schemas.microsoft.com/office/drawing/2014/main" id="{62148674-3DDE-4900-AA66-AD5D27D6E2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98041" y="3576695"/>
              <a:ext cx="1100138" cy="527050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latin typeface="Arial" panose="020B0604020202020204" pitchFamily="34" charset="0"/>
                </a:rPr>
                <a:t>Ratchet </a:t>
              </a:r>
            </a:p>
            <a:p>
              <a:r>
                <a:rPr lang="en-US" altLang="en-US" sz="1400" dirty="0">
                  <a:latin typeface="Arial" panose="020B0604020202020204" pitchFamily="34" charset="0"/>
                </a:rPr>
                <a:t>Mechanism</a:t>
              </a:r>
            </a:p>
          </p:txBody>
        </p:sp>
        <p:sp>
          <p:nvSpPr>
            <p:cNvPr id="41" name="Line 50">
              <a:extLst>
                <a:ext uri="{FF2B5EF4-FFF2-40B4-BE49-F238E27FC236}">
                  <a16:creationId xmlns:a16="http://schemas.microsoft.com/office/drawing/2014/main" id="{E965412F-28CF-4CDD-ABE1-B599A744C2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37665" y="3576693"/>
              <a:ext cx="460375" cy="2143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2" name="Group 72">
              <a:extLst>
                <a:ext uri="{FF2B5EF4-FFF2-40B4-BE49-F238E27FC236}">
                  <a16:creationId xmlns:a16="http://schemas.microsoft.com/office/drawing/2014/main" id="{A3E886A7-5A9C-44AD-BC31-3D6C654EF8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69341" y="728720"/>
              <a:ext cx="1373188" cy="85725"/>
              <a:chOff x="1806" y="3859"/>
              <a:chExt cx="865" cy="54"/>
            </a:xfrm>
          </p:grpSpPr>
          <p:sp>
            <p:nvSpPr>
              <p:cNvPr id="43" name="Freeform 65">
                <a:extLst>
                  <a:ext uri="{FF2B5EF4-FFF2-40B4-BE49-F238E27FC236}">
                    <a16:creationId xmlns:a16="http://schemas.microsoft.com/office/drawing/2014/main" id="{22720CB1-6D3A-4591-BB91-E7C6BBAB66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6" y="3864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67">
                <a:extLst>
                  <a:ext uri="{FF2B5EF4-FFF2-40B4-BE49-F238E27FC236}">
                    <a16:creationId xmlns:a16="http://schemas.microsoft.com/office/drawing/2014/main" id="{261F6802-F7A8-4EF8-BD78-28FD9F019A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9" y="3863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68">
                <a:extLst>
                  <a:ext uri="{FF2B5EF4-FFF2-40B4-BE49-F238E27FC236}">
                    <a16:creationId xmlns:a16="http://schemas.microsoft.com/office/drawing/2014/main" id="{0E93304E-8794-4F51-A832-7EA13F6C2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4" y="3861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69">
                <a:extLst>
                  <a:ext uri="{FF2B5EF4-FFF2-40B4-BE49-F238E27FC236}">
                    <a16:creationId xmlns:a16="http://schemas.microsoft.com/office/drawing/2014/main" id="{97A5CB2F-5368-4B1D-B959-9F48CBEC31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9" y="3862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70">
                <a:extLst>
                  <a:ext uri="{FF2B5EF4-FFF2-40B4-BE49-F238E27FC236}">
                    <a16:creationId xmlns:a16="http://schemas.microsoft.com/office/drawing/2014/main" id="{B8EADAA7-81D3-4587-A50E-F19375948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3861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71">
                <a:extLst>
                  <a:ext uri="{FF2B5EF4-FFF2-40B4-BE49-F238E27FC236}">
                    <a16:creationId xmlns:a16="http://schemas.microsoft.com/office/drawing/2014/main" id="{FEF105CA-88EA-4BE1-B859-C1C40E33B7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" y="3859"/>
                <a:ext cx="144" cy="49"/>
              </a:xfrm>
              <a:custGeom>
                <a:avLst/>
                <a:gdLst>
                  <a:gd name="T0" fmla="*/ 0 w 144"/>
                  <a:gd name="T1" fmla="*/ 3 h 49"/>
                  <a:gd name="T2" fmla="*/ 42 w 144"/>
                  <a:gd name="T3" fmla="*/ 42 h 49"/>
                  <a:gd name="T4" fmla="*/ 99 w 144"/>
                  <a:gd name="T5" fmla="*/ 42 h 49"/>
                  <a:gd name="T6" fmla="*/ 144 w 144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49">
                    <a:moveTo>
                      <a:pt x="0" y="3"/>
                    </a:moveTo>
                    <a:cubicBezTo>
                      <a:pt x="6" y="9"/>
                      <a:pt x="26" y="36"/>
                      <a:pt x="42" y="42"/>
                    </a:cubicBezTo>
                    <a:cubicBezTo>
                      <a:pt x="58" y="48"/>
                      <a:pt x="82" y="49"/>
                      <a:pt x="99" y="42"/>
                    </a:cubicBezTo>
                    <a:cubicBezTo>
                      <a:pt x="116" y="35"/>
                      <a:pt x="135" y="9"/>
                      <a:pt x="144" y="0"/>
                    </a:cubicBezTo>
                  </a:path>
                </a:pathLst>
              </a:cu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1" name="Text Box 47">
              <a:extLst>
                <a:ext uri="{FF2B5EF4-FFF2-40B4-BE49-F238E27FC236}">
                  <a16:creationId xmlns:a16="http://schemas.microsoft.com/office/drawing/2014/main" id="{233667DB-38EF-4FF7-ACFF-F52D0E5544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99761" y="925768"/>
              <a:ext cx="195758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 err="1">
                  <a:latin typeface="Arial" panose="020B0604020202020204" pitchFamily="34" charset="0"/>
                </a:rPr>
                <a:t>Niobicon</a:t>
              </a:r>
              <a:r>
                <a:rPr lang="en-US" altLang="en-US" sz="1400" dirty="0">
                  <a:latin typeface="Arial" panose="020B0604020202020204" pitchFamily="34" charset="0"/>
                </a:rPr>
                <a:t> Docking Rod</a:t>
              </a:r>
            </a:p>
          </p:txBody>
        </p:sp>
        <p:sp>
          <p:nvSpPr>
            <p:cNvPr id="92" name="Line 48">
              <a:extLst>
                <a:ext uri="{FF2B5EF4-FFF2-40B4-BE49-F238E27FC236}">
                  <a16:creationId xmlns:a16="http://schemas.microsoft.com/office/drawing/2014/main" id="{DB381D60-C678-416A-8343-AABF309C8C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10616" y="1101781"/>
              <a:ext cx="517903" cy="68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Text Box 47">
              <a:extLst>
                <a:ext uri="{FF2B5EF4-FFF2-40B4-BE49-F238E27FC236}">
                  <a16:creationId xmlns:a16="http://schemas.microsoft.com/office/drawing/2014/main" id="{B255A882-4372-4C2D-AB17-C43F24AE97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2298" y="2902056"/>
              <a:ext cx="158889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 err="1">
                  <a:latin typeface="Arial" panose="020B0604020202020204" pitchFamily="34" charset="0"/>
                </a:rPr>
                <a:t>Niobicon</a:t>
              </a:r>
              <a:r>
                <a:rPr lang="en-US" altLang="en-US" sz="1400" dirty="0">
                  <a:latin typeface="Arial" panose="020B0604020202020204" pitchFamily="34" charset="0"/>
                </a:rPr>
                <a:t> Brushes</a:t>
              </a:r>
            </a:p>
          </p:txBody>
        </p:sp>
        <p:sp>
          <p:nvSpPr>
            <p:cNvPr id="94" name="Line 48">
              <a:extLst>
                <a:ext uri="{FF2B5EF4-FFF2-40B4-BE49-F238E27FC236}">
                  <a16:creationId xmlns:a16="http://schemas.microsoft.com/office/drawing/2014/main" id="{D2E83912-BCD4-4C23-BCBD-C665347CC5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32413" y="3070058"/>
              <a:ext cx="905252" cy="427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B635478-904E-4DA6-B927-9646DF62D7CA}"/>
                </a:ext>
              </a:extLst>
            </p:cNvPr>
            <p:cNvCxnSpPr>
              <a:stCxn id="32" idx="0"/>
            </p:cNvCxnSpPr>
            <p:nvPr/>
          </p:nvCxnSpPr>
          <p:spPr>
            <a:xfrm>
              <a:off x="10175766" y="871595"/>
              <a:ext cx="0" cy="3619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EF140514-2470-4576-9FA6-553739F5F028}"/>
              </a:ext>
            </a:extLst>
          </p:cNvPr>
          <p:cNvSpPr txBox="1"/>
          <p:nvPr/>
        </p:nvSpPr>
        <p:spPr>
          <a:xfrm>
            <a:off x="294889" y="1515403"/>
            <a:ext cx="6728010" cy="334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An alternative approach would be to use the </a:t>
            </a:r>
            <a:r>
              <a:rPr lang="en-US" sz="2400" dirty="0" err="1">
                <a:solidFill>
                  <a:schemeClr val="accent1"/>
                </a:solidFill>
              </a:rPr>
              <a:t>Niobicon</a:t>
            </a:r>
            <a:r>
              <a:rPr lang="en-US" sz="2400" dirty="0">
                <a:solidFill>
                  <a:schemeClr val="accent1"/>
                </a:solidFill>
              </a:rPr>
              <a:t> dock at the top of the mooring</a:t>
            </a:r>
          </a:p>
          <a:p>
            <a:pPr marL="342900" indent="-342900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Promising, more complicated surface buoy,</a:t>
            </a:r>
          </a:p>
          <a:p>
            <a:pPr marL="342900" indent="-342900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Relies on solar power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License required from Northrop, so some investigation still needed.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400" dirty="0">
              <a:solidFill>
                <a:schemeClr val="accent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1"/>
                </a:solidFill>
              </a:rPr>
              <a:t>Room for both solutions…</a:t>
            </a:r>
          </a:p>
        </p:txBody>
      </p:sp>
    </p:spTree>
    <p:extLst>
      <p:ext uri="{BB962C8B-B14F-4D97-AF65-F5344CB8AC3E}">
        <p14:creationId xmlns:p14="http://schemas.microsoft.com/office/powerpoint/2010/main" val="26275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4" grpId="0"/>
    </p:bld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5327</TotalTime>
  <Words>524</Words>
  <Application>Microsoft Office PowerPoint</Application>
  <PresentationFormat>Widescreen</PresentationFormat>
  <Paragraphs>92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Courier New</vt:lpstr>
      <vt:lpstr>Office Theme</vt:lpstr>
      <vt:lpstr>PowerPoint Presentation</vt:lpstr>
      <vt:lpstr>PowerPoint Presentation</vt:lpstr>
      <vt:lpstr>Operations and Data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533</cp:revision>
  <cp:lastPrinted>2019-01-30T18:37:10Z</cp:lastPrinted>
  <dcterms:created xsi:type="dcterms:W3CDTF">2019-01-30T18:15:38Z</dcterms:created>
  <dcterms:modified xsi:type="dcterms:W3CDTF">2022-05-19T19:05:38Z</dcterms:modified>
</cp:coreProperties>
</file>