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949" r:id="rId3"/>
    <p:sldId id="96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>
      <p:cViewPr varScale="1">
        <p:scale>
          <a:sx n="125" d="100"/>
          <a:sy n="125" d="100"/>
        </p:scale>
        <p:origin x="5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1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20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88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7735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85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99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388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514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96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847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100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642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840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18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176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92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60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75BEB31-14F8-A746-BA06-A2C25A68EFBC}" type="datetimeFigureOut">
              <a:rPr lang="en-US" smtClean="0"/>
              <a:t>10/9/24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91D30-EF76-BF41-8355-B7B9B3B16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3583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Geo-Sense Concept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23DFD3-02B1-45CE-9626-76280607AEB8}"/>
              </a:ext>
            </a:extLst>
          </p:cNvPr>
          <p:cNvGrpSpPr/>
          <p:nvPr/>
        </p:nvGrpSpPr>
        <p:grpSpPr>
          <a:xfrm>
            <a:off x="1700539" y="1417638"/>
            <a:ext cx="8369930" cy="5054756"/>
            <a:chOff x="457201" y="1417638"/>
            <a:chExt cx="8369930" cy="505475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9116449-D509-4DE9-BFB8-0F6EBF61DD83}"/>
                </a:ext>
              </a:extLst>
            </p:cNvPr>
            <p:cNvPicPr/>
            <p:nvPr/>
          </p:nvPicPr>
          <p:blipFill rotWithShape="1">
            <a:blip r:embed="rId2"/>
            <a:srcRect t="3129"/>
            <a:stretch/>
          </p:blipFill>
          <p:spPr bwMode="auto">
            <a:xfrm>
              <a:off x="457201" y="1417638"/>
              <a:ext cx="8369930" cy="50547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2139985-BB11-487F-825A-655F42637E05}"/>
                </a:ext>
              </a:extLst>
            </p:cNvPr>
            <p:cNvSpPr/>
            <p:nvPr/>
          </p:nvSpPr>
          <p:spPr>
            <a:xfrm>
              <a:off x="457201" y="1677750"/>
              <a:ext cx="8369930" cy="3465260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tint val="100000"/>
                    <a:shade val="100000"/>
                    <a:satMod val="130000"/>
                    <a:alpha val="23000"/>
                  </a:srgbClr>
                </a:gs>
                <a:gs pos="100000">
                  <a:srgbClr val="4F81BD">
                    <a:tint val="50000"/>
                    <a:shade val="100000"/>
                    <a:satMod val="350000"/>
                    <a:alpha val="23000"/>
                  </a:srgbClr>
                </a:gs>
              </a:gsLst>
              <a:lin ang="16200000" scaled="0"/>
              <a:tileRect/>
            </a:gra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7684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77F8E28D-A22D-4D60-BC51-BBEDE69463C6}"/>
              </a:ext>
            </a:extLst>
          </p:cNvPr>
          <p:cNvGrpSpPr/>
          <p:nvPr/>
        </p:nvGrpSpPr>
        <p:grpSpPr>
          <a:xfrm>
            <a:off x="10050834" y="3034066"/>
            <a:ext cx="1518437" cy="1686922"/>
            <a:chOff x="10050834" y="3034066"/>
            <a:chExt cx="1518437" cy="1686922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1559892-9192-4F26-82CC-2FFC8EA31BFC}"/>
                </a:ext>
              </a:extLst>
            </p:cNvPr>
            <p:cNvSpPr/>
            <p:nvPr/>
          </p:nvSpPr>
          <p:spPr>
            <a:xfrm>
              <a:off x="10050834" y="3034066"/>
              <a:ext cx="1518437" cy="1390357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Parallelogram 58">
              <a:extLst>
                <a:ext uri="{FF2B5EF4-FFF2-40B4-BE49-F238E27FC236}">
                  <a16:creationId xmlns:a16="http://schemas.microsoft.com/office/drawing/2014/main" id="{FCE35479-3D00-4068-817C-3994A9F62960}"/>
                </a:ext>
              </a:extLst>
            </p:cNvPr>
            <p:cNvSpPr/>
            <p:nvPr/>
          </p:nvSpPr>
          <p:spPr>
            <a:xfrm rot="11223975" flipH="1">
              <a:off x="10406037" y="4331117"/>
              <a:ext cx="279406" cy="375116"/>
            </a:xfrm>
            <a:prstGeom prst="parallelogram">
              <a:avLst>
                <a:gd name="adj" fmla="val 30357"/>
              </a:avLst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Parallelogram 59">
              <a:extLst>
                <a:ext uri="{FF2B5EF4-FFF2-40B4-BE49-F238E27FC236}">
                  <a16:creationId xmlns:a16="http://schemas.microsoft.com/office/drawing/2014/main" id="{33805B93-11B0-42CA-AEE6-38EC8F1BFCB8}"/>
                </a:ext>
              </a:extLst>
            </p:cNvPr>
            <p:cNvSpPr/>
            <p:nvPr/>
          </p:nvSpPr>
          <p:spPr>
            <a:xfrm rot="10376025" flipH="1" flipV="1">
              <a:off x="10895641" y="4329818"/>
              <a:ext cx="257165" cy="377713"/>
            </a:xfrm>
            <a:prstGeom prst="parallelogram">
              <a:avLst>
                <a:gd name="adj" fmla="val 30357"/>
              </a:avLst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E6EF005-D553-4907-A688-8F9999DBC521}"/>
                </a:ext>
              </a:extLst>
            </p:cNvPr>
            <p:cNvSpPr/>
            <p:nvPr/>
          </p:nvSpPr>
          <p:spPr>
            <a:xfrm>
              <a:off x="10626111" y="4316361"/>
              <a:ext cx="326300" cy="404627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38DE77AA-D1C6-4BD5-BD5E-8941DB050325}"/>
                </a:ext>
              </a:extLst>
            </p:cNvPr>
            <p:cNvSpPr/>
            <p:nvPr/>
          </p:nvSpPr>
          <p:spPr>
            <a:xfrm>
              <a:off x="10626111" y="3536983"/>
              <a:ext cx="304568" cy="681087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DAS</a:t>
              </a:r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10427EC3-F2AE-4807-BED9-07309AA44ABE}"/>
                </a:ext>
              </a:extLst>
            </p:cNvPr>
            <p:cNvSpPr/>
            <p:nvPr/>
          </p:nvSpPr>
          <p:spPr>
            <a:xfrm>
              <a:off x="10345209" y="4232162"/>
              <a:ext cx="947984" cy="33584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E11F9B5-64F5-4421-977C-44284BE6F4F8}"/>
                </a:ext>
              </a:extLst>
            </p:cNvPr>
            <p:cNvSpPr/>
            <p:nvPr/>
          </p:nvSpPr>
          <p:spPr>
            <a:xfrm>
              <a:off x="10848697" y="4144613"/>
              <a:ext cx="46485" cy="5366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FAD08EF-20BB-493F-856F-E66E98FCBFCC}"/>
                </a:ext>
              </a:extLst>
            </p:cNvPr>
            <p:cNvSpPr/>
            <p:nvPr/>
          </p:nvSpPr>
          <p:spPr>
            <a:xfrm>
              <a:off x="10787467" y="4195760"/>
              <a:ext cx="91606" cy="347519"/>
            </a:xfrm>
            <a:custGeom>
              <a:avLst/>
              <a:gdLst>
                <a:gd name="connsiteX0" fmla="*/ 167156 w 167156"/>
                <a:gd name="connsiteY0" fmla="*/ 0 h 505827"/>
                <a:gd name="connsiteX1" fmla="*/ 135184 w 167156"/>
                <a:gd name="connsiteY1" fmla="*/ 19183 h 505827"/>
                <a:gd name="connsiteX2" fmla="*/ 116001 w 167156"/>
                <a:gd name="connsiteY2" fmla="*/ 31972 h 505827"/>
                <a:gd name="connsiteX3" fmla="*/ 32874 w 167156"/>
                <a:gd name="connsiteY3" fmla="*/ 38366 h 505827"/>
                <a:gd name="connsiteX4" fmla="*/ 20085 w 167156"/>
                <a:gd name="connsiteY4" fmla="*/ 57550 h 505827"/>
                <a:gd name="connsiteX5" fmla="*/ 45663 w 167156"/>
                <a:gd name="connsiteY5" fmla="*/ 108705 h 505827"/>
                <a:gd name="connsiteX6" fmla="*/ 64846 w 167156"/>
                <a:gd name="connsiteY6" fmla="*/ 115099 h 505827"/>
                <a:gd name="connsiteX7" fmla="*/ 90423 w 167156"/>
                <a:gd name="connsiteY7" fmla="*/ 140677 h 505827"/>
                <a:gd name="connsiteX8" fmla="*/ 103212 w 167156"/>
                <a:gd name="connsiteY8" fmla="*/ 159860 h 505827"/>
                <a:gd name="connsiteX9" fmla="*/ 122395 w 167156"/>
                <a:gd name="connsiteY9" fmla="*/ 179043 h 505827"/>
                <a:gd name="connsiteX10" fmla="*/ 122395 w 167156"/>
                <a:gd name="connsiteY10" fmla="*/ 249382 h 505827"/>
                <a:gd name="connsiteX11" fmla="*/ 109607 w 167156"/>
                <a:gd name="connsiteY11" fmla="*/ 268565 h 505827"/>
                <a:gd name="connsiteX12" fmla="*/ 84029 w 167156"/>
                <a:gd name="connsiteY12" fmla="*/ 274959 h 505827"/>
                <a:gd name="connsiteX13" fmla="*/ 64846 w 167156"/>
                <a:gd name="connsiteY13" fmla="*/ 287748 h 505827"/>
                <a:gd name="connsiteX14" fmla="*/ 52057 w 167156"/>
                <a:gd name="connsiteY14" fmla="*/ 306931 h 505827"/>
                <a:gd name="connsiteX15" fmla="*/ 32874 w 167156"/>
                <a:gd name="connsiteY15" fmla="*/ 313326 h 505827"/>
                <a:gd name="connsiteX16" fmla="*/ 20085 w 167156"/>
                <a:gd name="connsiteY16" fmla="*/ 332509 h 505827"/>
                <a:gd name="connsiteX17" fmla="*/ 902 w 167156"/>
                <a:gd name="connsiteY17" fmla="*/ 351692 h 505827"/>
                <a:gd name="connsiteX18" fmla="*/ 7296 w 167156"/>
                <a:gd name="connsiteY18" fmla="*/ 390059 h 505827"/>
                <a:gd name="connsiteX19" fmla="*/ 45663 w 167156"/>
                <a:gd name="connsiteY19" fmla="*/ 447608 h 505827"/>
                <a:gd name="connsiteX20" fmla="*/ 58451 w 167156"/>
                <a:gd name="connsiteY20" fmla="*/ 466792 h 505827"/>
                <a:gd name="connsiteX21" fmla="*/ 39268 w 167156"/>
                <a:gd name="connsiteY21" fmla="*/ 505158 h 505827"/>
                <a:gd name="connsiteX22" fmla="*/ 32874 w 167156"/>
                <a:gd name="connsiteY22" fmla="*/ 505158 h 50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7156" h="505827">
                  <a:moveTo>
                    <a:pt x="167156" y="0"/>
                  </a:moveTo>
                  <a:cubicBezTo>
                    <a:pt x="156499" y="6394"/>
                    <a:pt x="145723" y="12596"/>
                    <a:pt x="135184" y="19183"/>
                  </a:cubicBezTo>
                  <a:cubicBezTo>
                    <a:pt x="128667" y="23256"/>
                    <a:pt x="123554" y="30556"/>
                    <a:pt x="116001" y="31972"/>
                  </a:cubicBezTo>
                  <a:cubicBezTo>
                    <a:pt x="88686" y="37094"/>
                    <a:pt x="60583" y="36235"/>
                    <a:pt x="32874" y="38366"/>
                  </a:cubicBezTo>
                  <a:cubicBezTo>
                    <a:pt x="28611" y="44761"/>
                    <a:pt x="21038" y="49924"/>
                    <a:pt x="20085" y="57550"/>
                  </a:cubicBezTo>
                  <a:cubicBezTo>
                    <a:pt x="17243" y="80287"/>
                    <a:pt x="27955" y="96900"/>
                    <a:pt x="45663" y="108705"/>
                  </a:cubicBezTo>
                  <a:cubicBezTo>
                    <a:pt x="51271" y="112444"/>
                    <a:pt x="58452" y="112968"/>
                    <a:pt x="64846" y="115099"/>
                  </a:cubicBezTo>
                  <a:cubicBezTo>
                    <a:pt x="78796" y="156952"/>
                    <a:pt x="59421" y="115875"/>
                    <a:pt x="90423" y="140677"/>
                  </a:cubicBezTo>
                  <a:cubicBezTo>
                    <a:pt x="96424" y="145478"/>
                    <a:pt x="98292" y="153956"/>
                    <a:pt x="103212" y="159860"/>
                  </a:cubicBezTo>
                  <a:cubicBezTo>
                    <a:pt x="109001" y="166807"/>
                    <a:pt x="116001" y="172649"/>
                    <a:pt x="122395" y="179043"/>
                  </a:cubicBezTo>
                  <a:cubicBezTo>
                    <a:pt x="132381" y="209000"/>
                    <a:pt x="134326" y="205636"/>
                    <a:pt x="122395" y="249382"/>
                  </a:cubicBezTo>
                  <a:cubicBezTo>
                    <a:pt x="120373" y="256796"/>
                    <a:pt x="116001" y="264302"/>
                    <a:pt x="109607" y="268565"/>
                  </a:cubicBezTo>
                  <a:cubicBezTo>
                    <a:pt x="102295" y="273440"/>
                    <a:pt x="92555" y="272828"/>
                    <a:pt x="84029" y="274959"/>
                  </a:cubicBezTo>
                  <a:cubicBezTo>
                    <a:pt x="77635" y="279222"/>
                    <a:pt x="70280" y="282314"/>
                    <a:pt x="64846" y="287748"/>
                  </a:cubicBezTo>
                  <a:cubicBezTo>
                    <a:pt x="59412" y="293182"/>
                    <a:pt x="58058" y="302130"/>
                    <a:pt x="52057" y="306931"/>
                  </a:cubicBezTo>
                  <a:cubicBezTo>
                    <a:pt x="46794" y="311142"/>
                    <a:pt x="39268" y="311194"/>
                    <a:pt x="32874" y="313326"/>
                  </a:cubicBezTo>
                  <a:cubicBezTo>
                    <a:pt x="28611" y="319720"/>
                    <a:pt x="25005" y="326605"/>
                    <a:pt x="20085" y="332509"/>
                  </a:cubicBezTo>
                  <a:cubicBezTo>
                    <a:pt x="14296" y="339456"/>
                    <a:pt x="2864" y="342864"/>
                    <a:pt x="902" y="351692"/>
                  </a:cubicBezTo>
                  <a:cubicBezTo>
                    <a:pt x="-1911" y="364349"/>
                    <a:pt x="2309" y="378091"/>
                    <a:pt x="7296" y="390059"/>
                  </a:cubicBezTo>
                  <a:cubicBezTo>
                    <a:pt x="7297" y="390062"/>
                    <a:pt x="39268" y="438015"/>
                    <a:pt x="45663" y="447608"/>
                  </a:cubicBezTo>
                  <a:lnTo>
                    <a:pt x="58451" y="466792"/>
                  </a:lnTo>
                  <a:cubicBezTo>
                    <a:pt x="53250" y="482395"/>
                    <a:pt x="51665" y="492761"/>
                    <a:pt x="39268" y="505158"/>
                  </a:cubicBezTo>
                  <a:cubicBezTo>
                    <a:pt x="37761" y="506665"/>
                    <a:pt x="35005" y="505158"/>
                    <a:pt x="32874" y="505158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88FDE52-091F-4659-81F5-B6112E863A5F}"/>
                </a:ext>
              </a:extLst>
            </p:cNvPr>
            <p:cNvSpPr/>
            <p:nvPr/>
          </p:nvSpPr>
          <p:spPr>
            <a:xfrm>
              <a:off x="10708890" y="4424423"/>
              <a:ext cx="163049" cy="161200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CDF8663-5A9C-4006-807D-2D33054EEEC7}"/>
                </a:ext>
              </a:extLst>
            </p:cNvPr>
            <p:cNvSpPr/>
            <p:nvPr/>
          </p:nvSpPr>
          <p:spPr>
            <a:xfrm>
              <a:off x="11024223" y="4424423"/>
              <a:ext cx="54425" cy="118856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lowchart: Direct Access Storage 67">
              <a:extLst>
                <a:ext uri="{FF2B5EF4-FFF2-40B4-BE49-F238E27FC236}">
                  <a16:creationId xmlns:a16="http://schemas.microsoft.com/office/drawing/2014/main" id="{D400667A-E8F3-46BF-84A4-2F546B8511DE}"/>
                </a:ext>
              </a:extLst>
            </p:cNvPr>
            <p:cNvSpPr/>
            <p:nvPr/>
          </p:nvSpPr>
          <p:spPr>
            <a:xfrm>
              <a:off x="11020305" y="4424423"/>
              <a:ext cx="116684" cy="136071"/>
            </a:xfrm>
            <a:prstGeom prst="flowChartMagneticDrum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lowchart: Direct Access Storage 68">
              <a:extLst>
                <a:ext uri="{FF2B5EF4-FFF2-40B4-BE49-F238E27FC236}">
                  <a16:creationId xmlns:a16="http://schemas.microsoft.com/office/drawing/2014/main" id="{D08D36BE-A21A-4C1B-8D8F-094D553AF56F}"/>
                </a:ext>
              </a:extLst>
            </p:cNvPr>
            <p:cNvSpPr/>
            <p:nvPr/>
          </p:nvSpPr>
          <p:spPr>
            <a:xfrm>
              <a:off x="11228330" y="4424423"/>
              <a:ext cx="129724" cy="136071"/>
            </a:xfrm>
            <a:prstGeom prst="flowChartMagneticDrum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B66CEE-2005-8B89-06A4-2840BC130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Block Diagram – </a:t>
            </a:r>
            <a:br>
              <a:rPr lang="en-US" dirty="0"/>
            </a:br>
            <a:r>
              <a:rPr lang="en-US" dirty="0"/>
              <a:t>Cable Termination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05DDC29-5539-419A-8975-8B788BCDB00B}"/>
              </a:ext>
            </a:extLst>
          </p:cNvPr>
          <p:cNvCxnSpPr>
            <a:cxnSpLocks/>
            <a:endCxn id="31" idx="0"/>
          </p:cNvCxnSpPr>
          <p:nvPr/>
        </p:nvCxnSpPr>
        <p:spPr>
          <a:xfrm>
            <a:off x="1735998" y="4054257"/>
            <a:ext cx="3283983" cy="1059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A51B421-F653-4E40-92DC-108573FDDCB4}"/>
              </a:ext>
            </a:extLst>
          </p:cNvPr>
          <p:cNvSpPr txBox="1"/>
          <p:nvPr/>
        </p:nvSpPr>
        <p:spPr>
          <a:xfrm>
            <a:off x="2411725" y="4080220"/>
            <a:ext cx="2883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 km armored FO cable</a:t>
            </a:r>
          </a:p>
        </p:txBody>
      </p:sp>
      <p:sp>
        <p:nvSpPr>
          <p:cNvPr id="9" name="Trapezoid 8">
            <a:extLst>
              <a:ext uri="{FF2B5EF4-FFF2-40B4-BE49-F238E27FC236}">
                <a16:creationId xmlns:a16="http://schemas.microsoft.com/office/drawing/2014/main" id="{D2D60E50-6F77-4019-83E1-FBFA555C83EC}"/>
              </a:ext>
            </a:extLst>
          </p:cNvPr>
          <p:cNvSpPr/>
          <p:nvPr/>
        </p:nvSpPr>
        <p:spPr>
          <a:xfrm rot="16200000">
            <a:off x="6113454" y="3799333"/>
            <a:ext cx="455326" cy="490234"/>
          </a:xfrm>
          <a:prstGeom prst="trapezoid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49EE7A0-F858-4A73-A12F-B686FFE7A606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6202522" y="4215197"/>
            <a:ext cx="138595" cy="4455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586E4CE-36FF-4156-9B67-2001E0A7E37A}"/>
              </a:ext>
            </a:extLst>
          </p:cNvPr>
          <p:cNvSpPr txBox="1"/>
          <p:nvPr/>
        </p:nvSpPr>
        <p:spPr>
          <a:xfrm>
            <a:off x="5397518" y="4412312"/>
            <a:ext cx="1337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Cable</a:t>
            </a:r>
          </a:p>
          <a:p>
            <a:r>
              <a:rPr lang="en-US" sz="1600" dirty="0"/>
              <a:t>Termination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BBF4DD-88FA-457A-99DC-F2763E4C77A0}"/>
              </a:ext>
            </a:extLst>
          </p:cNvPr>
          <p:cNvSpPr txBox="1"/>
          <p:nvPr/>
        </p:nvSpPr>
        <p:spPr>
          <a:xfrm>
            <a:off x="5892470" y="2986543"/>
            <a:ext cx="1015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FO Core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1599F6-F6DC-47A3-A2E4-69E3BD3FDFDA}"/>
              </a:ext>
            </a:extLst>
          </p:cNvPr>
          <p:cNvSpPr txBox="1"/>
          <p:nvPr/>
        </p:nvSpPr>
        <p:spPr>
          <a:xfrm>
            <a:off x="7899451" y="5166524"/>
            <a:ext cx="19351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Oil-compensated</a:t>
            </a:r>
          </a:p>
          <a:p>
            <a:r>
              <a:rPr lang="en-US" sz="1600" dirty="0"/>
              <a:t>Junction box – </a:t>
            </a:r>
          </a:p>
          <a:p>
            <a:r>
              <a:rPr lang="en-US" sz="1600" dirty="0"/>
              <a:t>Fiber breakout</a:t>
            </a:r>
          </a:p>
        </p:txBody>
      </p:sp>
      <p:sp>
        <p:nvSpPr>
          <p:cNvPr id="31" name="Trapezoid 30">
            <a:extLst>
              <a:ext uri="{FF2B5EF4-FFF2-40B4-BE49-F238E27FC236}">
                <a16:creationId xmlns:a16="http://schemas.microsoft.com/office/drawing/2014/main" id="{A20A265F-2697-4639-985B-29E8073CEACE}"/>
              </a:ext>
            </a:extLst>
          </p:cNvPr>
          <p:cNvSpPr/>
          <p:nvPr/>
        </p:nvSpPr>
        <p:spPr>
          <a:xfrm rot="16200000">
            <a:off x="5459654" y="3528016"/>
            <a:ext cx="175255" cy="1054601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557879E-A24C-4CE9-8AA9-D408297DB417}"/>
              </a:ext>
            </a:extLst>
          </p:cNvPr>
          <p:cNvGrpSpPr/>
          <p:nvPr/>
        </p:nvGrpSpPr>
        <p:grpSpPr>
          <a:xfrm>
            <a:off x="6586234" y="2988377"/>
            <a:ext cx="6036462" cy="1820981"/>
            <a:chOff x="5345720" y="3223101"/>
            <a:chExt cx="4953759" cy="1636967"/>
          </a:xfrm>
        </p:grpSpPr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467D0D1F-D8CA-4F87-AA45-C54F4982A654}"/>
                </a:ext>
              </a:extLst>
            </p:cNvPr>
            <p:cNvSpPr/>
            <p:nvPr/>
          </p:nvSpPr>
          <p:spPr>
            <a:xfrm rot="10800000" flipV="1">
              <a:off x="6200885" y="3223101"/>
              <a:ext cx="4098594" cy="1636967"/>
            </a:xfrm>
            <a:prstGeom prst="cube">
              <a:avLst/>
            </a:prstGeom>
            <a:noFill/>
            <a:ln w="57150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rapezoid 34">
              <a:extLst>
                <a:ext uri="{FF2B5EF4-FFF2-40B4-BE49-F238E27FC236}">
                  <a16:creationId xmlns:a16="http://schemas.microsoft.com/office/drawing/2014/main" id="{3DD18178-4E08-473A-9E83-8EA9626BBF1F}"/>
                </a:ext>
              </a:extLst>
            </p:cNvPr>
            <p:cNvSpPr/>
            <p:nvPr/>
          </p:nvSpPr>
          <p:spPr>
            <a:xfrm rot="16200000">
              <a:off x="5350782" y="3633354"/>
              <a:ext cx="1221649" cy="1231773"/>
            </a:xfrm>
            <a:prstGeom prst="trapezoid">
              <a:avLst>
                <a:gd name="adj" fmla="val 39667"/>
              </a:avLst>
            </a:prstGeom>
            <a:noFill/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B494D97-32C8-4C5E-9DEF-0791EACA67D2}"/>
                </a:ext>
              </a:extLst>
            </p:cNvPr>
            <p:cNvCxnSpPr/>
            <p:nvPr/>
          </p:nvCxnSpPr>
          <p:spPr>
            <a:xfrm flipH="1">
              <a:off x="5345720" y="3223101"/>
              <a:ext cx="855165" cy="718249"/>
            </a:xfrm>
            <a:prstGeom prst="line">
              <a:avLst/>
            </a:prstGeom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3705EE8-528B-48FA-9B29-3382B43E12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5720" y="3941350"/>
              <a:ext cx="0" cy="162102"/>
            </a:xfrm>
            <a:prstGeom prst="line">
              <a:avLst/>
            </a:prstGeom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4CA61C6-628F-407A-8511-19D1F8F23B23}"/>
                </a:ext>
              </a:extLst>
            </p:cNvPr>
            <p:cNvCxnSpPr>
              <a:endCxn id="35" idx="0"/>
            </p:cNvCxnSpPr>
            <p:nvPr/>
          </p:nvCxnSpPr>
          <p:spPr>
            <a:xfrm flipH="1" flipV="1">
              <a:off x="5345720" y="4249240"/>
              <a:ext cx="855165" cy="194872"/>
            </a:xfrm>
            <a:prstGeom prst="line">
              <a:avLst/>
            </a:prstGeom>
            <a:ln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347E5B5-55EB-44FA-8656-7C64FEB7FADB}"/>
              </a:ext>
            </a:extLst>
          </p:cNvPr>
          <p:cNvSpPr/>
          <p:nvPr/>
        </p:nvSpPr>
        <p:spPr>
          <a:xfrm>
            <a:off x="6547871" y="4213913"/>
            <a:ext cx="1477108" cy="383665"/>
          </a:xfrm>
          <a:custGeom>
            <a:avLst/>
            <a:gdLst>
              <a:gd name="connsiteX0" fmla="*/ 0 w 1477108"/>
              <a:gd name="connsiteY0" fmla="*/ 12789 h 383665"/>
              <a:gd name="connsiteX1" fmla="*/ 31972 w 1477108"/>
              <a:gd name="connsiteY1" fmla="*/ 6395 h 383665"/>
              <a:gd name="connsiteX2" fmla="*/ 57550 w 1477108"/>
              <a:gd name="connsiteY2" fmla="*/ 0 h 383665"/>
              <a:gd name="connsiteX3" fmla="*/ 230199 w 1477108"/>
              <a:gd name="connsiteY3" fmla="*/ 6395 h 383665"/>
              <a:gd name="connsiteX4" fmla="*/ 268565 w 1477108"/>
              <a:gd name="connsiteY4" fmla="*/ 38367 h 383665"/>
              <a:gd name="connsiteX5" fmla="*/ 294143 w 1477108"/>
              <a:gd name="connsiteY5" fmla="*/ 76733 h 383665"/>
              <a:gd name="connsiteX6" fmla="*/ 319721 w 1477108"/>
              <a:gd name="connsiteY6" fmla="*/ 115100 h 383665"/>
              <a:gd name="connsiteX7" fmla="*/ 332509 w 1477108"/>
              <a:gd name="connsiteY7" fmla="*/ 134283 h 383665"/>
              <a:gd name="connsiteX8" fmla="*/ 351693 w 1477108"/>
              <a:gd name="connsiteY8" fmla="*/ 147072 h 383665"/>
              <a:gd name="connsiteX9" fmla="*/ 383665 w 1477108"/>
              <a:gd name="connsiteY9" fmla="*/ 172649 h 383665"/>
              <a:gd name="connsiteX10" fmla="*/ 422031 w 1477108"/>
              <a:gd name="connsiteY10" fmla="*/ 198227 h 383665"/>
              <a:gd name="connsiteX11" fmla="*/ 473186 w 1477108"/>
              <a:gd name="connsiteY11" fmla="*/ 211016 h 383665"/>
              <a:gd name="connsiteX12" fmla="*/ 492370 w 1477108"/>
              <a:gd name="connsiteY12" fmla="*/ 217410 h 383665"/>
              <a:gd name="connsiteX13" fmla="*/ 524342 w 1477108"/>
              <a:gd name="connsiteY13" fmla="*/ 223804 h 383665"/>
              <a:gd name="connsiteX14" fmla="*/ 569102 w 1477108"/>
              <a:gd name="connsiteY14" fmla="*/ 217410 h 383665"/>
              <a:gd name="connsiteX15" fmla="*/ 594680 w 1477108"/>
              <a:gd name="connsiteY15" fmla="*/ 211016 h 383665"/>
              <a:gd name="connsiteX16" fmla="*/ 748146 w 1477108"/>
              <a:gd name="connsiteY16" fmla="*/ 217410 h 383665"/>
              <a:gd name="connsiteX17" fmla="*/ 812090 w 1477108"/>
              <a:gd name="connsiteY17" fmla="*/ 242988 h 383665"/>
              <a:gd name="connsiteX18" fmla="*/ 850456 w 1477108"/>
              <a:gd name="connsiteY18" fmla="*/ 268565 h 383665"/>
              <a:gd name="connsiteX19" fmla="*/ 869639 w 1477108"/>
              <a:gd name="connsiteY19" fmla="*/ 281354 h 383665"/>
              <a:gd name="connsiteX20" fmla="*/ 888823 w 1477108"/>
              <a:gd name="connsiteY20" fmla="*/ 294143 h 383665"/>
              <a:gd name="connsiteX21" fmla="*/ 952767 w 1477108"/>
              <a:gd name="connsiteY21" fmla="*/ 345298 h 383665"/>
              <a:gd name="connsiteX22" fmla="*/ 978344 w 1477108"/>
              <a:gd name="connsiteY22" fmla="*/ 351693 h 383665"/>
              <a:gd name="connsiteX23" fmla="*/ 997528 w 1477108"/>
              <a:gd name="connsiteY23" fmla="*/ 364481 h 383665"/>
              <a:gd name="connsiteX24" fmla="*/ 1023105 w 1477108"/>
              <a:gd name="connsiteY24" fmla="*/ 370876 h 383665"/>
              <a:gd name="connsiteX25" fmla="*/ 1125416 w 1477108"/>
              <a:gd name="connsiteY25" fmla="*/ 383665 h 383665"/>
              <a:gd name="connsiteX26" fmla="*/ 1445136 w 1477108"/>
              <a:gd name="connsiteY26" fmla="*/ 377270 h 383665"/>
              <a:gd name="connsiteX27" fmla="*/ 1464319 w 1477108"/>
              <a:gd name="connsiteY27" fmla="*/ 364481 h 383665"/>
              <a:gd name="connsiteX28" fmla="*/ 1477108 w 1477108"/>
              <a:gd name="connsiteY28" fmla="*/ 345298 h 383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477108" h="383665">
                <a:moveTo>
                  <a:pt x="0" y="12789"/>
                </a:moveTo>
                <a:cubicBezTo>
                  <a:pt x="10657" y="10658"/>
                  <a:pt x="21362" y="8753"/>
                  <a:pt x="31972" y="6395"/>
                </a:cubicBezTo>
                <a:cubicBezTo>
                  <a:pt x="40551" y="4489"/>
                  <a:pt x="48762" y="0"/>
                  <a:pt x="57550" y="0"/>
                </a:cubicBezTo>
                <a:cubicBezTo>
                  <a:pt x="115139" y="0"/>
                  <a:pt x="172649" y="4263"/>
                  <a:pt x="230199" y="6395"/>
                </a:cubicBezTo>
                <a:cubicBezTo>
                  <a:pt x="247250" y="17763"/>
                  <a:pt x="255310" y="21324"/>
                  <a:pt x="268565" y="38367"/>
                </a:cubicBezTo>
                <a:cubicBezTo>
                  <a:pt x="278001" y="50499"/>
                  <a:pt x="285617" y="63944"/>
                  <a:pt x="294143" y="76733"/>
                </a:cubicBezTo>
                <a:lnTo>
                  <a:pt x="319721" y="115100"/>
                </a:lnTo>
                <a:cubicBezTo>
                  <a:pt x="323984" y="121494"/>
                  <a:pt x="326115" y="130020"/>
                  <a:pt x="332509" y="134283"/>
                </a:cubicBezTo>
                <a:lnTo>
                  <a:pt x="351693" y="147072"/>
                </a:lnTo>
                <a:cubicBezTo>
                  <a:pt x="375322" y="182518"/>
                  <a:pt x="350961" y="154480"/>
                  <a:pt x="383665" y="172649"/>
                </a:cubicBezTo>
                <a:cubicBezTo>
                  <a:pt x="397101" y="180113"/>
                  <a:pt x="407449" y="193367"/>
                  <a:pt x="422031" y="198227"/>
                </a:cubicBezTo>
                <a:cubicBezTo>
                  <a:pt x="465878" y="212842"/>
                  <a:pt x="411460" y="195584"/>
                  <a:pt x="473186" y="211016"/>
                </a:cubicBezTo>
                <a:cubicBezTo>
                  <a:pt x="479725" y="212651"/>
                  <a:pt x="485831" y="215775"/>
                  <a:pt x="492370" y="217410"/>
                </a:cubicBezTo>
                <a:cubicBezTo>
                  <a:pt x="502914" y="220046"/>
                  <a:pt x="513685" y="221673"/>
                  <a:pt x="524342" y="223804"/>
                </a:cubicBezTo>
                <a:cubicBezTo>
                  <a:pt x="539262" y="221673"/>
                  <a:pt x="554274" y="220106"/>
                  <a:pt x="569102" y="217410"/>
                </a:cubicBezTo>
                <a:cubicBezTo>
                  <a:pt x="577749" y="215838"/>
                  <a:pt x="585892" y="211016"/>
                  <a:pt x="594680" y="211016"/>
                </a:cubicBezTo>
                <a:cubicBezTo>
                  <a:pt x="645880" y="211016"/>
                  <a:pt x="696991" y="215279"/>
                  <a:pt x="748146" y="217410"/>
                </a:cubicBezTo>
                <a:cubicBezTo>
                  <a:pt x="775597" y="226560"/>
                  <a:pt x="788568" y="228875"/>
                  <a:pt x="812090" y="242988"/>
                </a:cubicBezTo>
                <a:cubicBezTo>
                  <a:pt x="825270" y="250896"/>
                  <a:pt x="837667" y="260039"/>
                  <a:pt x="850456" y="268565"/>
                </a:cubicBezTo>
                <a:lnTo>
                  <a:pt x="869639" y="281354"/>
                </a:lnTo>
                <a:cubicBezTo>
                  <a:pt x="876034" y="285617"/>
                  <a:pt x="883389" y="288709"/>
                  <a:pt x="888823" y="294143"/>
                </a:cubicBezTo>
                <a:cubicBezTo>
                  <a:pt x="904178" y="309499"/>
                  <a:pt x="931252" y="339919"/>
                  <a:pt x="952767" y="345298"/>
                </a:cubicBezTo>
                <a:lnTo>
                  <a:pt x="978344" y="351693"/>
                </a:lnTo>
                <a:cubicBezTo>
                  <a:pt x="984739" y="355956"/>
                  <a:pt x="990464" y="361454"/>
                  <a:pt x="997528" y="364481"/>
                </a:cubicBezTo>
                <a:cubicBezTo>
                  <a:pt x="1005606" y="367943"/>
                  <a:pt x="1014526" y="368970"/>
                  <a:pt x="1023105" y="370876"/>
                </a:cubicBezTo>
                <a:cubicBezTo>
                  <a:pt x="1068838" y="381039"/>
                  <a:pt x="1064454" y="378123"/>
                  <a:pt x="1125416" y="383665"/>
                </a:cubicBezTo>
                <a:cubicBezTo>
                  <a:pt x="1231989" y="381533"/>
                  <a:pt x="1338712" y="383294"/>
                  <a:pt x="1445136" y="377270"/>
                </a:cubicBezTo>
                <a:cubicBezTo>
                  <a:pt x="1452809" y="376836"/>
                  <a:pt x="1459518" y="370482"/>
                  <a:pt x="1464319" y="364481"/>
                </a:cubicBezTo>
                <a:cubicBezTo>
                  <a:pt x="1481283" y="343276"/>
                  <a:pt x="1460845" y="345298"/>
                  <a:pt x="1477108" y="34529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33327EA-C099-42EE-8B7A-48C9CE89D4CC}"/>
              </a:ext>
            </a:extLst>
          </p:cNvPr>
          <p:cNvCxnSpPr>
            <a:cxnSpLocks/>
          </p:cNvCxnSpPr>
          <p:nvPr/>
        </p:nvCxnSpPr>
        <p:spPr>
          <a:xfrm>
            <a:off x="6443811" y="3343256"/>
            <a:ext cx="353383" cy="8412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CF25E89-7CD6-4785-8938-60E9DB267360}"/>
              </a:ext>
            </a:extLst>
          </p:cNvPr>
          <p:cNvCxnSpPr>
            <a:cxnSpLocks/>
          </p:cNvCxnSpPr>
          <p:nvPr/>
        </p:nvCxnSpPr>
        <p:spPr>
          <a:xfrm>
            <a:off x="5279915" y="3589952"/>
            <a:ext cx="397789" cy="34383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CED214CD-A20B-4B49-AC20-3DB1D2D43266}"/>
              </a:ext>
            </a:extLst>
          </p:cNvPr>
          <p:cNvSpPr txBox="1"/>
          <p:nvPr/>
        </p:nvSpPr>
        <p:spPr>
          <a:xfrm>
            <a:off x="4583503" y="2989892"/>
            <a:ext cx="724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Strain</a:t>
            </a:r>
          </a:p>
          <a:p>
            <a:r>
              <a:rPr lang="en-US" sz="1600" dirty="0"/>
              <a:t>Relief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2A556F-5423-4977-8081-5721B7EC72E6}"/>
              </a:ext>
            </a:extLst>
          </p:cNvPr>
          <p:cNvGrpSpPr/>
          <p:nvPr/>
        </p:nvGrpSpPr>
        <p:grpSpPr>
          <a:xfrm>
            <a:off x="8010076" y="4372191"/>
            <a:ext cx="2794043" cy="794333"/>
            <a:chOff x="8010076" y="4372191"/>
            <a:chExt cx="2794043" cy="79433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733999-388F-4239-B587-4C934015BC46}"/>
                </a:ext>
              </a:extLst>
            </p:cNvPr>
            <p:cNvSpPr/>
            <p:nvPr/>
          </p:nvSpPr>
          <p:spPr>
            <a:xfrm>
              <a:off x="8010076" y="4372191"/>
              <a:ext cx="994326" cy="332509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9F542DB-0327-494E-BF48-49F1E37B2E34}"/>
                </a:ext>
              </a:extLst>
            </p:cNvPr>
            <p:cNvSpPr/>
            <p:nvPr/>
          </p:nvSpPr>
          <p:spPr>
            <a:xfrm>
              <a:off x="8018487" y="4548363"/>
              <a:ext cx="959161" cy="108705"/>
            </a:xfrm>
            <a:custGeom>
              <a:avLst/>
              <a:gdLst>
                <a:gd name="connsiteX0" fmla="*/ 0 w 959161"/>
                <a:gd name="connsiteY0" fmla="*/ 0 h 108705"/>
                <a:gd name="connsiteX1" fmla="*/ 358087 w 959161"/>
                <a:gd name="connsiteY1" fmla="*/ 83127 h 108705"/>
                <a:gd name="connsiteX2" fmla="*/ 492369 w 959161"/>
                <a:gd name="connsiteY2" fmla="*/ 19183 h 108705"/>
                <a:gd name="connsiteX3" fmla="*/ 959161 w 959161"/>
                <a:gd name="connsiteY3" fmla="*/ 108705 h 108705"/>
                <a:gd name="connsiteX4" fmla="*/ 959161 w 959161"/>
                <a:gd name="connsiteY4" fmla="*/ 108705 h 10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9161" h="108705">
                  <a:moveTo>
                    <a:pt x="0" y="0"/>
                  </a:moveTo>
                  <a:cubicBezTo>
                    <a:pt x="138013" y="39965"/>
                    <a:pt x="276026" y="79930"/>
                    <a:pt x="358087" y="83127"/>
                  </a:cubicBezTo>
                  <a:cubicBezTo>
                    <a:pt x="440148" y="86324"/>
                    <a:pt x="392190" y="14920"/>
                    <a:pt x="492369" y="19183"/>
                  </a:cubicBezTo>
                  <a:cubicBezTo>
                    <a:pt x="592548" y="23446"/>
                    <a:pt x="959161" y="108705"/>
                    <a:pt x="959161" y="108705"/>
                  </a:cubicBezTo>
                  <a:lnTo>
                    <a:pt x="959161" y="108705"/>
                  </a:lnTo>
                </a:path>
              </a:pathLst>
            </a:cu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CDC67CD-48E2-4FB8-9E24-0D4EEBE80581}"/>
                </a:ext>
              </a:extLst>
            </p:cNvPr>
            <p:cNvSpPr/>
            <p:nvPr/>
          </p:nvSpPr>
          <p:spPr>
            <a:xfrm flipH="1">
              <a:off x="8018487" y="4413754"/>
              <a:ext cx="959161" cy="108705"/>
            </a:xfrm>
            <a:custGeom>
              <a:avLst/>
              <a:gdLst>
                <a:gd name="connsiteX0" fmla="*/ 0 w 959161"/>
                <a:gd name="connsiteY0" fmla="*/ 0 h 108705"/>
                <a:gd name="connsiteX1" fmla="*/ 358087 w 959161"/>
                <a:gd name="connsiteY1" fmla="*/ 83127 h 108705"/>
                <a:gd name="connsiteX2" fmla="*/ 492369 w 959161"/>
                <a:gd name="connsiteY2" fmla="*/ 19183 h 108705"/>
                <a:gd name="connsiteX3" fmla="*/ 959161 w 959161"/>
                <a:gd name="connsiteY3" fmla="*/ 108705 h 108705"/>
                <a:gd name="connsiteX4" fmla="*/ 959161 w 959161"/>
                <a:gd name="connsiteY4" fmla="*/ 108705 h 10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9161" h="108705">
                  <a:moveTo>
                    <a:pt x="0" y="0"/>
                  </a:moveTo>
                  <a:cubicBezTo>
                    <a:pt x="138013" y="39965"/>
                    <a:pt x="276026" y="79930"/>
                    <a:pt x="358087" y="83127"/>
                  </a:cubicBezTo>
                  <a:cubicBezTo>
                    <a:pt x="440148" y="86324"/>
                    <a:pt x="392190" y="14920"/>
                    <a:pt x="492369" y="19183"/>
                  </a:cubicBezTo>
                  <a:cubicBezTo>
                    <a:pt x="592548" y="23446"/>
                    <a:pt x="959161" y="108705"/>
                    <a:pt x="959161" y="108705"/>
                  </a:cubicBezTo>
                  <a:lnTo>
                    <a:pt x="959161" y="108705"/>
                  </a:lnTo>
                </a:path>
              </a:pathLst>
            </a:cu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50F6617-39F4-4AC5-83C4-43BAECA7BADB}"/>
                </a:ext>
              </a:extLst>
            </p:cNvPr>
            <p:cNvSpPr/>
            <p:nvPr/>
          </p:nvSpPr>
          <p:spPr>
            <a:xfrm>
              <a:off x="8974613" y="4394570"/>
              <a:ext cx="59575" cy="7306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9C914DA-42C1-4E7B-A761-17FEFD71C7DF}"/>
                </a:ext>
              </a:extLst>
            </p:cNvPr>
            <p:cNvSpPr/>
            <p:nvPr/>
          </p:nvSpPr>
          <p:spPr>
            <a:xfrm>
              <a:off x="8974614" y="4610070"/>
              <a:ext cx="59575" cy="7306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51ECD9C-A736-42F1-9DC6-CEEE22D3B8F4}"/>
                </a:ext>
              </a:extLst>
            </p:cNvPr>
            <p:cNvSpPr/>
            <p:nvPr/>
          </p:nvSpPr>
          <p:spPr>
            <a:xfrm>
              <a:off x="9102133" y="4401434"/>
              <a:ext cx="59575" cy="7306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3DBC3A3-C941-41C4-87E7-E37DCA535685}"/>
                </a:ext>
              </a:extLst>
            </p:cNvPr>
            <p:cNvSpPr/>
            <p:nvPr/>
          </p:nvSpPr>
          <p:spPr>
            <a:xfrm rot="11613145">
              <a:off x="10054148" y="4429405"/>
              <a:ext cx="749971" cy="179844"/>
            </a:xfrm>
            <a:custGeom>
              <a:avLst/>
              <a:gdLst>
                <a:gd name="connsiteX0" fmla="*/ 1873561 w 1873561"/>
                <a:gd name="connsiteY0" fmla="*/ 0 h 179844"/>
                <a:gd name="connsiteX1" fmla="*/ 1732884 w 1873561"/>
                <a:gd name="connsiteY1" fmla="*/ 6394 h 179844"/>
                <a:gd name="connsiteX2" fmla="*/ 1713701 w 1873561"/>
                <a:gd name="connsiteY2" fmla="*/ 12789 h 179844"/>
                <a:gd name="connsiteX3" fmla="*/ 1636968 w 1873561"/>
                <a:gd name="connsiteY3" fmla="*/ 19183 h 179844"/>
                <a:gd name="connsiteX4" fmla="*/ 1585813 w 1873561"/>
                <a:gd name="connsiteY4" fmla="*/ 38366 h 179844"/>
                <a:gd name="connsiteX5" fmla="*/ 1547446 w 1873561"/>
                <a:gd name="connsiteY5" fmla="*/ 51155 h 179844"/>
                <a:gd name="connsiteX6" fmla="*/ 1528263 w 1873561"/>
                <a:gd name="connsiteY6" fmla="*/ 57549 h 179844"/>
                <a:gd name="connsiteX7" fmla="*/ 1330036 w 1873561"/>
                <a:gd name="connsiteY7" fmla="*/ 76733 h 179844"/>
                <a:gd name="connsiteX8" fmla="*/ 1157387 w 1873561"/>
                <a:gd name="connsiteY8" fmla="*/ 76733 h 179844"/>
                <a:gd name="connsiteX9" fmla="*/ 1106232 w 1873561"/>
                <a:gd name="connsiteY9" fmla="*/ 89522 h 179844"/>
                <a:gd name="connsiteX10" fmla="*/ 1061471 w 1873561"/>
                <a:gd name="connsiteY10" fmla="*/ 95916 h 179844"/>
                <a:gd name="connsiteX11" fmla="*/ 1023105 w 1873561"/>
                <a:gd name="connsiteY11" fmla="*/ 108705 h 179844"/>
                <a:gd name="connsiteX12" fmla="*/ 959161 w 1873561"/>
                <a:gd name="connsiteY12" fmla="*/ 134282 h 179844"/>
                <a:gd name="connsiteX13" fmla="*/ 920794 w 1873561"/>
                <a:gd name="connsiteY13" fmla="*/ 140677 h 179844"/>
                <a:gd name="connsiteX14" fmla="*/ 901611 w 1873561"/>
                <a:gd name="connsiteY14" fmla="*/ 147071 h 179844"/>
                <a:gd name="connsiteX15" fmla="*/ 869639 w 1873561"/>
                <a:gd name="connsiteY15" fmla="*/ 153466 h 179844"/>
                <a:gd name="connsiteX16" fmla="*/ 581891 w 1873561"/>
                <a:gd name="connsiteY16" fmla="*/ 147071 h 179844"/>
                <a:gd name="connsiteX17" fmla="*/ 492369 w 1873561"/>
                <a:gd name="connsiteY17" fmla="*/ 134282 h 179844"/>
                <a:gd name="connsiteX18" fmla="*/ 383664 w 1873561"/>
                <a:gd name="connsiteY18" fmla="*/ 147071 h 179844"/>
                <a:gd name="connsiteX19" fmla="*/ 294143 w 1873561"/>
                <a:gd name="connsiteY19" fmla="*/ 159860 h 179844"/>
                <a:gd name="connsiteX20" fmla="*/ 249382 w 1873561"/>
                <a:gd name="connsiteY20" fmla="*/ 172649 h 179844"/>
                <a:gd name="connsiteX21" fmla="*/ 211015 w 1873561"/>
                <a:gd name="connsiteY21" fmla="*/ 179043 h 179844"/>
                <a:gd name="connsiteX22" fmla="*/ 0 w 1873561"/>
                <a:gd name="connsiteY22" fmla="*/ 179043 h 1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73561" h="179844">
                  <a:moveTo>
                    <a:pt x="1873561" y="0"/>
                  </a:moveTo>
                  <a:cubicBezTo>
                    <a:pt x="1826669" y="2131"/>
                    <a:pt x="1779675" y="2651"/>
                    <a:pt x="1732884" y="6394"/>
                  </a:cubicBezTo>
                  <a:cubicBezTo>
                    <a:pt x="1726165" y="6932"/>
                    <a:pt x="1720382" y="11898"/>
                    <a:pt x="1713701" y="12789"/>
                  </a:cubicBezTo>
                  <a:cubicBezTo>
                    <a:pt x="1688260" y="16181"/>
                    <a:pt x="1662546" y="17052"/>
                    <a:pt x="1636968" y="19183"/>
                  </a:cubicBezTo>
                  <a:cubicBezTo>
                    <a:pt x="1581591" y="33026"/>
                    <a:pt x="1641541" y="16074"/>
                    <a:pt x="1585813" y="38366"/>
                  </a:cubicBezTo>
                  <a:cubicBezTo>
                    <a:pt x="1573296" y="43373"/>
                    <a:pt x="1560235" y="46892"/>
                    <a:pt x="1547446" y="51155"/>
                  </a:cubicBezTo>
                  <a:cubicBezTo>
                    <a:pt x="1541052" y="53286"/>
                    <a:pt x="1534935" y="56596"/>
                    <a:pt x="1528263" y="57549"/>
                  </a:cubicBezTo>
                  <a:cubicBezTo>
                    <a:pt x="1402808" y="75471"/>
                    <a:pt x="1468833" y="68568"/>
                    <a:pt x="1330036" y="76733"/>
                  </a:cubicBezTo>
                  <a:cubicBezTo>
                    <a:pt x="1237303" y="69599"/>
                    <a:pt x="1252860" y="66683"/>
                    <a:pt x="1157387" y="76733"/>
                  </a:cubicBezTo>
                  <a:cubicBezTo>
                    <a:pt x="1090434" y="83781"/>
                    <a:pt x="1153321" y="80104"/>
                    <a:pt x="1106232" y="89522"/>
                  </a:cubicBezTo>
                  <a:cubicBezTo>
                    <a:pt x="1091453" y="92478"/>
                    <a:pt x="1076391" y="93785"/>
                    <a:pt x="1061471" y="95916"/>
                  </a:cubicBezTo>
                  <a:cubicBezTo>
                    <a:pt x="1048682" y="100179"/>
                    <a:pt x="1035162" y="102676"/>
                    <a:pt x="1023105" y="108705"/>
                  </a:cubicBezTo>
                  <a:cubicBezTo>
                    <a:pt x="1002230" y="119143"/>
                    <a:pt x="982869" y="130330"/>
                    <a:pt x="959161" y="134282"/>
                  </a:cubicBezTo>
                  <a:cubicBezTo>
                    <a:pt x="946372" y="136414"/>
                    <a:pt x="933451" y="137864"/>
                    <a:pt x="920794" y="140677"/>
                  </a:cubicBezTo>
                  <a:cubicBezTo>
                    <a:pt x="914214" y="142139"/>
                    <a:pt x="908150" y="145436"/>
                    <a:pt x="901611" y="147071"/>
                  </a:cubicBezTo>
                  <a:cubicBezTo>
                    <a:pt x="891067" y="149707"/>
                    <a:pt x="880296" y="151334"/>
                    <a:pt x="869639" y="153466"/>
                  </a:cubicBezTo>
                  <a:lnTo>
                    <a:pt x="581891" y="147071"/>
                  </a:lnTo>
                  <a:cubicBezTo>
                    <a:pt x="530850" y="145215"/>
                    <a:pt x="529847" y="143652"/>
                    <a:pt x="492369" y="134282"/>
                  </a:cubicBezTo>
                  <a:cubicBezTo>
                    <a:pt x="328616" y="147929"/>
                    <a:pt x="473066" y="132955"/>
                    <a:pt x="383664" y="147071"/>
                  </a:cubicBezTo>
                  <a:cubicBezTo>
                    <a:pt x="353890" y="151772"/>
                    <a:pt x="294143" y="159860"/>
                    <a:pt x="294143" y="159860"/>
                  </a:cubicBezTo>
                  <a:cubicBezTo>
                    <a:pt x="275864" y="165953"/>
                    <a:pt x="269449" y="168636"/>
                    <a:pt x="249382" y="172649"/>
                  </a:cubicBezTo>
                  <a:cubicBezTo>
                    <a:pt x="236668" y="175192"/>
                    <a:pt x="223976" y="178711"/>
                    <a:pt x="211015" y="179043"/>
                  </a:cubicBezTo>
                  <a:cubicBezTo>
                    <a:pt x="140700" y="180846"/>
                    <a:pt x="70338" y="179043"/>
                    <a:pt x="0" y="179043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lowchart: Direct Access Storage 70">
              <a:extLst>
                <a:ext uri="{FF2B5EF4-FFF2-40B4-BE49-F238E27FC236}">
                  <a16:creationId xmlns:a16="http://schemas.microsoft.com/office/drawing/2014/main" id="{DC09AA2C-BACD-4AB2-9CF4-F2A78F56EF6F}"/>
                </a:ext>
              </a:extLst>
            </p:cNvPr>
            <p:cNvSpPr/>
            <p:nvPr/>
          </p:nvSpPr>
          <p:spPr>
            <a:xfrm flipH="1">
              <a:off x="9743694" y="4449552"/>
              <a:ext cx="362859" cy="136071"/>
            </a:xfrm>
            <a:prstGeom prst="flowChartMagneticDrum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88BE7EC-F72A-4AA7-9EF9-B2B991B64347}"/>
                </a:ext>
              </a:extLst>
            </p:cNvPr>
            <p:cNvSpPr/>
            <p:nvPr/>
          </p:nvSpPr>
          <p:spPr>
            <a:xfrm>
              <a:off x="9182366" y="4437579"/>
              <a:ext cx="652230" cy="115238"/>
            </a:xfrm>
            <a:custGeom>
              <a:avLst/>
              <a:gdLst>
                <a:gd name="connsiteX0" fmla="*/ 0 w 652230"/>
                <a:gd name="connsiteY0" fmla="*/ 12927 h 115238"/>
                <a:gd name="connsiteX1" fmla="*/ 31972 w 652230"/>
                <a:gd name="connsiteY1" fmla="*/ 138 h 115238"/>
                <a:gd name="connsiteX2" fmla="*/ 63944 w 652230"/>
                <a:gd name="connsiteY2" fmla="*/ 6533 h 115238"/>
                <a:gd name="connsiteX3" fmla="*/ 102311 w 652230"/>
                <a:gd name="connsiteY3" fmla="*/ 12927 h 115238"/>
                <a:gd name="connsiteX4" fmla="*/ 121494 w 652230"/>
                <a:gd name="connsiteY4" fmla="*/ 19322 h 115238"/>
                <a:gd name="connsiteX5" fmla="*/ 153466 w 652230"/>
                <a:gd name="connsiteY5" fmla="*/ 25716 h 115238"/>
                <a:gd name="connsiteX6" fmla="*/ 191833 w 652230"/>
                <a:gd name="connsiteY6" fmla="*/ 51294 h 115238"/>
                <a:gd name="connsiteX7" fmla="*/ 230199 w 652230"/>
                <a:gd name="connsiteY7" fmla="*/ 64083 h 115238"/>
                <a:gd name="connsiteX8" fmla="*/ 287749 w 652230"/>
                <a:gd name="connsiteY8" fmla="*/ 57688 h 115238"/>
                <a:gd name="connsiteX9" fmla="*/ 313326 w 652230"/>
                <a:gd name="connsiteY9" fmla="*/ 51294 h 115238"/>
                <a:gd name="connsiteX10" fmla="*/ 473186 w 652230"/>
                <a:gd name="connsiteY10" fmla="*/ 64083 h 115238"/>
                <a:gd name="connsiteX11" fmla="*/ 505158 w 652230"/>
                <a:gd name="connsiteY11" fmla="*/ 89660 h 115238"/>
                <a:gd name="connsiteX12" fmla="*/ 524342 w 652230"/>
                <a:gd name="connsiteY12" fmla="*/ 96055 h 115238"/>
                <a:gd name="connsiteX13" fmla="*/ 562708 w 652230"/>
                <a:gd name="connsiteY13" fmla="*/ 115238 h 115238"/>
                <a:gd name="connsiteX14" fmla="*/ 626652 w 652230"/>
                <a:gd name="connsiteY14" fmla="*/ 108843 h 115238"/>
                <a:gd name="connsiteX15" fmla="*/ 633047 w 652230"/>
                <a:gd name="connsiteY15" fmla="*/ 89660 h 115238"/>
                <a:gd name="connsiteX16" fmla="*/ 652230 w 652230"/>
                <a:gd name="connsiteY16" fmla="*/ 83266 h 11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2230" h="115238">
                  <a:moveTo>
                    <a:pt x="0" y="12927"/>
                  </a:moveTo>
                  <a:cubicBezTo>
                    <a:pt x="10657" y="8664"/>
                    <a:pt x="20551" y="1280"/>
                    <a:pt x="31972" y="138"/>
                  </a:cubicBezTo>
                  <a:cubicBezTo>
                    <a:pt x="42786" y="-943"/>
                    <a:pt x="53251" y="4589"/>
                    <a:pt x="63944" y="6533"/>
                  </a:cubicBezTo>
                  <a:cubicBezTo>
                    <a:pt x="76700" y="8852"/>
                    <a:pt x="89522" y="10796"/>
                    <a:pt x="102311" y="12927"/>
                  </a:cubicBezTo>
                  <a:cubicBezTo>
                    <a:pt x="108705" y="15059"/>
                    <a:pt x="114955" y="17687"/>
                    <a:pt x="121494" y="19322"/>
                  </a:cubicBezTo>
                  <a:cubicBezTo>
                    <a:pt x="132038" y="21958"/>
                    <a:pt x="143572" y="21219"/>
                    <a:pt x="153466" y="25716"/>
                  </a:cubicBezTo>
                  <a:cubicBezTo>
                    <a:pt x="167459" y="32076"/>
                    <a:pt x="177251" y="46433"/>
                    <a:pt x="191833" y="51294"/>
                  </a:cubicBezTo>
                  <a:lnTo>
                    <a:pt x="230199" y="64083"/>
                  </a:lnTo>
                  <a:cubicBezTo>
                    <a:pt x="249382" y="61951"/>
                    <a:pt x="268672" y="60623"/>
                    <a:pt x="287749" y="57688"/>
                  </a:cubicBezTo>
                  <a:cubicBezTo>
                    <a:pt x="296435" y="56352"/>
                    <a:pt x="304538" y="51294"/>
                    <a:pt x="313326" y="51294"/>
                  </a:cubicBezTo>
                  <a:cubicBezTo>
                    <a:pt x="352435" y="51294"/>
                    <a:pt x="429623" y="59726"/>
                    <a:pt x="473186" y="64083"/>
                  </a:cubicBezTo>
                  <a:cubicBezTo>
                    <a:pt x="521404" y="80154"/>
                    <a:pt x="463841" y="56606"/>
                    <a:pt x="505158" y="89660"/>
                  </a:cubicBezTo>
                  <a:cubicBezTo>
                    <a:pt x="510421" y="93871"/>
                    <a:pt x="518313" y="93041"/>
                    <a:pt x="524342" y="96055"/>
                  </a:cubicBezTo>
                  <a:cubicBezTo>
                    <a:pt x="573929" y="120848"/>
                    <a:pt x="514487" y="99163"/>
                    <a:pt x="562708" y="115238"/>
                  </a:cubicBezTo>
                  <a:cubicBezTo>
                    <a:pt x="584023" y="113106"/>
                    <a:pt x="606521" y="116164"/>
                    <a:pt x="626652" y="108843"/>
                  </a:cubicBezTo>
                  <a:cubicBezTo>
                    <a:pt x="632986" y="106540"/>
                    <a:pt x="628281" y="94426"/>
                    <a:pt x="633047" y="89660"/>
                  </a:cubicBezTo>
                  <a:cubicBezTo>
                    <a:pt x="637813" y="84894"/>
                    <a:pt x="652230" y="83266"/>
                    <a:pt x="652230" y="8326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B6C4550F-8D9E-4FE7-BA1F-1168288DDF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8769" y="4720988"/>
              <a:ext cx="138595" cy="4455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780A7B42-FEF2-41BF-BCEF-7C28A44CB3A1}"/>
              </a:ext>
            </a:extLst>
          </p:cNvPr>
          <p:cNvSpPr/>
          <p:nvPr/>
        </p:nvSpPr>
        <p:spPr>
          <a:xfrm>
            <a:off x="192546" y="3888002"/>
            <a:ext cx="994326" cy="33250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rapezoid 48">
            <a:extLst>
              <a:ext uri="{FF2B5EF4-FFF2-40B4-BE49-F238E27FC236}">
                <a16:creationId xmlns:a16="http://schemas.microsoft.com/office/drawing/2014/main" id="{240488AE-CFDB-4360-B5C5-8424AD9A1B89}"/>
              </a:ext>
            </a:extLst>
          </p:cNvPr>
          <p:cNvSpPr/>
          <p:nvPr/>
        </p:nvSpPr>
        <p:spPr>
          <a:xfrm rot="5400000">
            <a:off x="2165697" y="3528016"/>
            <a:ext cx="175255" cy="1054601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99D773C-5F07-4855-AFEA-4BA31B0DE531}"/>
              </a:ext>
            </a:extLst>
          </p:cNvPr>
          <p:cNvSpPr/>
          <p:nvPr/>
        </p:nvSpPr>
        <p:spPr>
          <a:xfrm flipH="1">
            <a:off x="558730" y="4041817"/>
            <a:ext cx="723495" cy="45719"/>
          </a:xfrm>
          <a:custGeom>
            <a:avLst/>
            <a:gdLst>
              <a:gd name="connsiteX0" fmla="*/ 0 w 959161"/>
              <a:gd name="connsiteY0" fmla="*/ 0 h 108705"/>
              <a:gd name="connsiteX1" fmla="*/ 358087 w 959161"/>
              <a:gd name="connsiteY1" fmla="*/ 83127 h 108705"/>
              <a:gd name="connsiteX2" fmla="*/ 492369 w 959161"/>
              <a:gd name="connsiteY2" fmla="*/ 19183 h 108705"/>
              <a:gd name="connsiteX3" fmla="*/ 959161 w 959161"/>
              <a:gd name="connsiteY3" fmla="*/ 108705 h 108705"/>
              <a:gd name="connsiteX4" fmla="*/ 959161 w 959161"/>
              <a:gd name="connsiteY4" fmla="*/ 108705 h 108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161" h="108705">
                <a:moveTo>
                  <a:pt x="0" y="0"/>
                </a:moveTo>
                <a:cubicBezTo>
                  <a:pt x="138013" y="39965"/>
                  <a:pt x="276026" y="79930"/>
                  <a:pt x="358087" y="83127"/>
                </a:cubicBezTo>
                <a:cubicBezTo>
                  <a:pt x="440148" y="86324"/>
                  <a:pt x="392190" y="14920"/>
                  <a:pt x="492369" y="19183"/>
                </a:cubicBezTo>
                <a:cubicBezTo>
                  <a:pt x="592548" y="23446"/>
                  <a:pt x="959161" y="108705"/>
                  <a:pt x="959161" y="108705"/>
                </a:cubicBezTo>
                <a:lnTo>
                  <a:pt x="959161" y="108705"/>
                </a:lnTo>
              </a:path>
            </a:pathLst>
          </a:cu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ylinder 10">
            <a:extLst>
              <a:ext uri="{FF2B5EF4-FFF2-40B4-BE49-F238E27FC236}">
                <a16:creationId xmlns:a16="http://schemas.microsoft.com/office/drawing/2014/main" id="{C2F329B9-5D39-44A1-BD7A-5585C3901B6E}"/>
              </a:ext>
            </a:extLst>
          </p:cNvPr>
          <p:cNvSpPr/>
          <p:nvPr/>
        </p:nvSpPr>
        <p:spPr>
          <a:xfrm rot="5400000">
            <a:off x="494525" y="3998885"/>
            <a:ext cx="78862" cy="164727"/>
          </a:xfrm>
          <a:prstGeom prst="ca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623A7DC-D1E6-4B1C-A4A4-5F355FBD34E8}"/>
              </a:ext>
            </a:extLst>
          </p:cNvPr>
          <p:cNvCxnSpPr/>
          <p:nvPr/>
        </p:nvCxnSpPr>
        <p:spPr>
          <a:xfrm flipH="1" flipV="1">
            <a:off x="565450" y="4133431"/>
            <a:ext cx="87381" cy="573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4E06B58-D399-4941-AB4C-8ADFC7D14B21}"/>
              </a:ext>
            </a:extLst>
          </p:cNvPr>
          <p:cNvSpPr txBox="1"/>
          <p:nvPr/>
        </p:nvSpPr>
        <p:spPr>
          <a:xfrm>
            <a:off x="327270" y="4646600"/>
            <a:ext cx="7200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Black</a:t>
            </a:r>
          </a:p>
          <a:p>
            <a:r>
              <a:rPr lang="en-US" sz="1600" dirty="0"/>
              <a:t>Hole</a:t>
            </a:r>
          </a:p>
          <a:p>
            <a:r>
              <a:rPr lang="en-US" sz="1600" dirty="0"/>
              <a:t>Term.</a:t>
            </a:r>
          </a:p>
        </p:txBody>
      </p:sp>
      <p:sp>
        <p:nvSpPr>
          <p:cNvPr id="47" name="Trapezoid 46">
            <a:extLst>
              <a:ext uri="{FF2B5EF4-FFF2-40B4-BE49-F238E27FC236}">
                <a16:creationId xmlns:a16="http://schemas.microsoft.com/office/drawing/2014/main" id="{AEBA0516-45F5-455F-873F-9049A1821F39}"/>
              </a:ext>
            </a:extLst>
          </p:cNvPr>
          <p:cNvSpPr/>
          <p:nvPr/>
        </p:nvSpPr>
        <p:spPr>
          <a:xfrm rot="5400000" flipH="1">
            <a:off x="1242535" y="3816596"/>
            <a:ext cx="455326" cy="490234"/>
          </a:xfrm>
          <a:prstGeom prst="trapezoid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07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9333A3F-9BCA-492D-AC65-4F944C83B126}"/>
              </a:ext>
            </a:extLst>
          </p:cNvPr>
          <p:cNvCxnSpPr/>
          <p:nvPr/>
        </p:nvCxnSpPr>
        <p:spPr>
          <a:xfrm>
            <a:off x="2332174" y="4408544"/>
            <a:ext cx="8676125" cy="66487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48C6914-86E3-4F55-9667-AA3113C77D5F}"/>
              </a:ext>
            </a:extLst>
          </p:cNvPr>
          <p:cNvCxnSpPr/>
          <p:nvPr/>
        </p:nvCxnSpPr>
        <p:spPr>
          <a:xfrm flipH="1" flipV="1">
            <a:off x="11002617" y="4465360"/>
            <a:ext cx="999391" cy="909243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418327C-C13B-4C5C-BBE5-60DD947E00AE}"/>
              </a:ext>
            </a:extLst>
          </p:cNvPr>
          <p:cNvCxnSpPr>
            <a:cxnSpLocks/>
          </p:cNvCxnSpPr>
          <p:nvPr/>
        </p:nvCxnSpPr>
        <p:spPr>
          <a:xfrm flipV="1">
            <a:off x="11002617" y="4283233"/>
            <a:ext cx="22958" cy="191799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9B66CEE-2005-8B89-06A4-2840BC130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576" y="77961"/>
            <a:ext cx="9404723" cy="1400530"/>
          </a:xfrm>
        </p:spPr>
        <p:txBody>
          <a:bodyPr/>
          <a:lstStyle/>
          <a:p>
            <a:r>
              <a:rPr lang="en-US" dirty="0"/>
              <a:t>System Block Diagram – Instrument/Battery Package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5A8A9A1-AB8C-4B78-83CC-687BE203B2FF}"/>
              </a:ext>
            </a:extLst>
          </p:cNvPr>
          <p:cNvSpPr txBox="1"/>
          <p:nvPr/>
        </p:nvSpPr>
        <p:spPr>
          <a:xfrm>
            <a:off x="527538" y="5652655"/>
            <a:ext cx="11474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Ti</a:t>
            </a:r>
            <a:r>
              <a:rPr lang="en-US" sz="2400" dirty="0"/>
              <a:t> sphere housing, glass spheres, battery pack design, and Deepsea Connect are reused technologies.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C5F667E-AA7C-4EF4-95C9-21422AAB55CC}"/>
              </a:ext>
            </a:extLst>
          </p:cNvPr>
          <p:cNvGrpSpPr/>
          <p:nvPr/>
        </p:nvGrpSpPr>
        <p:grpSpPr>
          <a:xfrm>
            <a:off x="668654" y="1438999"/>
            <a:ext cx="11333354" cy="3980002"/>
            <a:chOff x="668654" y="1438999"/>
            <a:chExt cx="11333354" cy="398000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3DE478C-7816-49A8-B30A-029558E0F6DC}"/>
                </a:ext>
              </a:extLst>
            </p:cNvPr>
            <p:cNvSpPr txBox="1"/>
            <p:nvPr/>
          </p:nvSpPr>
          <p:spPr>
            <a:xfrm>
              <a:off x="4062366" y="4762472"/>
              <a:ext cx="136608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</a:t>
              </a:r>
            </a:p>
            <a:p>
              <a:r>
                <a:rPr lang="en-US" dirty="0"/>
                <a:t>Penetrator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A0CB4A0-D28D-4C6C-94F7-63C6E7F626B1}"/>
                </a:ext>
              </a:extLst>
            </p:cNvPr>
            <p:cNvSpPr/>
            <p:nvPr/>
          </p:nvSpPr>
          <p:spPr>
            <a:xfrm>
              <a:off x="3325090" y="2280765"/>
              <a:ext cx="1946031" cy="18927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96AB41FB-EFBD-4D66-83BF-F59D3A443B64}"/>
                </a:ext>
              </a:extLst>
            </p:cNvPr>
            <p:cNvSpPr/>
            <p:nvPr/>
          </p:nvSpPr>
          <p:spPr>
            <a:xfrm rot="11223975" flipH="1">
              <a:off x="3780319" y="4046488"/>
              <a:ext cx="358087" cy="510659"/>
            </a:xfrm>
            <a:prstGeom prst="parallelogram">
              <a:avLst>
                <a:gd name="adj" fmla="val 30357"/>
              </a:avLst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C67AE03D-A785-40E7-845B-55F5ED1F2073}"/>
                </a:ext>
              </a:extLst>
            </p:cNvPr>
            <p:cNvSpPr/>
            <p:nvPr/>
          </p:nvSpPr>
          <p:spPr>
            <a:xfrm rot="10376025" flipH="1" flipV="1">
              <a:off x="4407796" y="4044720"/>
              <a:ext cx="329583" cy="514194"/>
            </a:xfrm>
            <a:prstGeom prst="parallelogram">
              <a:avLst>
                <a:gd name="adj" fmla="val 30357"/>
              </a:avLst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482EF5B-9295-431F-912E-2F62121EAE80}"/>
                </a:ext>
              </a:extLst>
            </p:cNvPr>
            <p:cNvSpPr/>
            <p:nvPr/>
          </p:nvSpPr>
          <p:spPr>
            <a:xfrm>
              <a:off x="4062366" y="4026401"/>
              <a:ext cx="418187" cy="550833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65ADBE73-783E-484E-80A8-8ECADFD7B856}"/>
                </a:ext>
              </a:extLst>
            </p:cNvPr>
            <p:cNvSpPr/>
            <p:nvPr/>
          </p:nvSpPr>
          <p:spPr>
            <a:xfrm>
              <a:off x="4062366" y="2965405"/>
              <a:ext cx="390335" cy="927189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DAS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011002D7-74D6-4C33-8A1A-965698246D21}"/>
                </a:ext>
              </a:extLst>
            </p:cNvPr>
            <p:cNvSpPr/>
            <p:nvPr/>
          </p:nvSpPr>
          <p:spPr>
            <a:xfrm>
              <a:off x="3702361" y="3911777"/>
              <a:ext cx="1214937" cy="45719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C808FA0-CE7B-4209-9289-210AA3AD70D0}"/>
                </a:ext>
              </a:extLst>
            </p:cNvPr>
            <p:cNvSpPr/>
            <p:nvPr/>
          </p:nvSpPr>
          <p:spPr>
            <a:xfrm>
              <a:off x="4347632" y="3792594"/>
              <a:ext cx="59575" cy="7306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53FBD90-36F1-49EC-AC39-98BE500189B0}"/>
                </a:ext>
              </a:extLst>
            </p:cNvPr>
            <p:cNvSpPr/>
            <p:nvPr/>
          </p:nvSpPr>
          <p:spPr>
            <a:xfrm>
              <a:off x="4269160" y="3862222"/>
              <a:ext cx="117402" cy="473090"/>
            </a:xfrm>
            <a:custGeom>
              <a:avLst/>
              <a:gdLst>
                <a:gd name="connsiteX0" fmla="*/ 167156 w 167156"/>
                <a:gd name="connsiteY0" fmla="*/ 0 h 505827"/>
                <a:gd name="connsiteX1" fmla="*/ 135184 w 167156"/>
                <a:gd name="connsiteY1" fmla="*/ 19183 h 505827"/>
                <a:gd name="connsiteX2" fmla="*/ 116001 w 167156"/>
                <a:gd name="connsiteY2" fmla="*/ 31972 h 505827"/>
                <a:gd name="connsiteX3" fmla="*/ 32874 w 167156"/>
                <a:gd name="connsiteY3" fmla="*/ 38366 h 505827"/>
                <a:gd name="connsiteX4" fmla="*/ 20085 w 167156"/>
                <a:gd name="connsiteY4" fmla="*/ 57550 h 505827"/>
                <a:gd name="connsiteX5" fmla="*/ 45663 w 167156"/>
                <a:gd name="connsiteY5" fmla="*/ 108705 h 505827"/>
                <a:gd name="connsiteX6" fmla="*/ 64846 w 167156"/>
                <a:gd name="connsiteY6" fmla="*/ 115099 h 505827"/>
                <a:gd name="connsiteX7" fmla="*/ 90423 w 167156"/>
                <a:gd name="connsiteY7" fmla="*/ 140677 h 505827"/>
                <a:gd name="connsiteX8" fmla="*/ 103212 w 167156"/>
                <a:gd name="connsiteY8" fmla="*/ 159860 h 505827"/>
                <a:gd name="connsiteX9" fmla="*/ 122395 w 167156"/>
                <a:gd name="connsiteY9" fmla="*/ 179043 h 505827"/>
                <a:gd name="connsiteX10" fmla="*/ 122395 w 167156"/>
                <a:gd name="connsiteY10" fmla="*/ 249382 h 505827"/>
                <a:gd name="connsiteX11" fmla="*/ 109607 w 167156"/>
                <a:gd name="connsiteY11" fmla="*/ 268565 h 505827"/>
                <a:gd name="connsiteX12" fmla="*/ 84029 w 167156"/>
                <a:gd name="connsiteY12" fmla="*/ 274959 h 505827"/>
                <a:gd name="connsiteX13" fmla="*/ 64846 w 167156"/>
                <a:gd name="connsiteY13" fmla="*/ 287748 h 505827"/>
                <a:gd name="connsiteX14" fmla="*/ 52057 w 167156"/>
                <a:gd name="connsiteY14" fmla="*/ 306931 h 505827"/>
                <a:gd name="connsiteX15" fmla="*/ 32874 w 167156"/>
                <a:gd name="connsiteY15" fmla="*/ 313326 h 505827"/>
                <a:gd name="connsiteX16" fmla="*/ 20085 w 167156"/>
                <a:gd name="connsiteY16" fmla="*/ 332509 h 505827"/>
                <a:gd name="connsiteX17" fmla="*/ 902 w 167156"/>
                <a:gd name="connsiteY17" fmla="*/ 351692 h 505827"/>
                <a:gd name="connsiteX18" fmla="*/ 7296 w 167156"/>
                <a:gd name="connsiteY18" fmla="*/ 390059 h 505827"/>
                <a:gd name="connsiteX19" fmla="*/ 45663 w 167156"/>
                <a:gd name="connsiteY19" fmla="*/ 447608 h 505827"/>
                <a:gd name="connsiteX20" fmla="*/ 58451 w 167156"/>
                <a:gd name="connsiteY20" fmla="*/ 466792 h 505827"/>
                <a:gd name="connsiteX21" fmla="*/ 39268 w 167156"/>
                <a:gd name="connsiteY21" fmla="*/ 505158 h 505827"/>
                <a:gd name="connsiteX22" fmla="*/ 32874 w 167156"/>
                <a:gd name="connsiteY22" fmla="*/ 505158 h 50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7156" h="505827">
                  <a:moveTo>
                    <a:pt x="167156" y="0"/>
                  </a:moveTo>
                  <a:cubicBezTo>
                    <a:pt x="156499" y="6394"/>
                    <a:pt x="145723" y="12596"/>
                    <a:pt x="135184" y="19183"/>
                  </a:cubicBezTo>
                  <a:cubicBezTo>
                    <a:pt x="128667" y="23256"/>
                    <a:pt x="123554" y="30556"/>
                    <a:pt x="116001" y="31972"/>
                  </a:cubicBezTo>
                  <a:cubicBezTo>
                    <a:pt x="88686" y="37094"/>
                    <a:pt x="60583" y="36235"/>
                    <a:pt x="32874" y="38366"/>
                  </a:cubicBezTo>
                  <a:cubicBezTo>
                    <a:pt x="28611" y="44761"/>
                    <a:pt x="21038" y="49924"/>
                    <a:pt x="20085" y="57550"/>
                  </a:cubicBezTo>
                  <a:cubicBezTo>
                    <a:pt x="17243" y="80287"/>
                    <a:pt x="27955" y="96900"/>
                    <a:pt x="45663" y="108705"/>
                  </a:cubicBezTo>
                  <a:cubicBezTo>
                    <a:pt x="51271" y="112444"/>
                    <a:pt x="58452" y="112968"/>
                    <a:pt x="64846" y="115099"/>
                  </a:cubicBezTo>
                  <a:cubicBezTo>
                    <a:pt x="78796" y="156952"/>
                    <a:pt x="59421" y="115875"/>
                    <a:pt x="90423" y="140677"/>
                  </a:cubicBezTo>
                  <a:cubicBezTo>
                    <a:pt x="96424" y="145478"/>
                    <a:pt x="98292" y="153956"/>
                    <a:pt x="103212" y="159860"/>
                  </a:cubicBezTo>
                  <a:cubicBezTo>
                    <a:pt x="109001" y="166807"/>
                    <a:pt x="116001" y="172649"/>
                    <a:pt x="122395" y="179043"/>
                  </a:cubicBezTo>
                  <a:cubicBezTo>
                    <a:pt x="132381" y="209000"/>
                    <a:pt x="134326" y="205636"/>
                    <a:pt x="122395" y="249382"/>
                  </a:cubicBezTo>
                  <a:cubicBezTo>
                    <a:pt x="120373" y="256796"/>
                    <a:pt x="116001" y="264302"/>
                    <a:pt x="109607" y="268565"/>
                  </a:cubicBezTo>
                  <a:cubicBezTo>
                    <a:pt x="102295" y="273440"/>
                    <a:pt x="92555" y="272828"/>
                    <a:pt x="84029" y="274959"/>
                  </a:cubicBezTo>
                  <a:cubicBezTo>
                    <a:pt x="77635" y="279222"/>
                    <a:pt x="70280" y="282314"/>
                    <a:pt x="64846" y="287748"/>
                  </a:cubicBezTo>
                  <a:cubicBezTo>
                    <a:pt x="59412" y="293182"/>
                    <a:pt x="58058" y="302130"/>
                    <a:pt x="52057" y="306931"/>
                  </a:cubicBezTo>
                  <a:cubicBezTo>
                    <a:pt x="46794" y="311142"/>
                    <a:pt x="39268" y="311194"/>
                    <a:pt x="32874" y="313326"/>
                  </a:cubicBezTo>
                  <a:cubicBezTo>
                    <a:pt x="28611" y="319720"/>
                    <a:pt x="25005" y="326605"/>
                    <a:pt x="20085" y="332509"/>
                  </a:cubicBezTo>
                  <a:cubicBezTo>
                    <a:pt x="14296" y="339456"/>
                    <a:pt x="2864" y="342864"/>
                    <a:pt x="902" y="351692"/>
                  </a:cubicBezTo>
                  <a:cubicBezTo>
                    <a:pt x="-1911" y="364349"/>
                    <a:pt x="2309" y="378091"/>
                    <a:pt x="7296" y="390059"/>
                  </a:cubicBezTo>
                  <a:cubicBezTo>
                    <a:pt x="7297" y="390062"/>
                    <a:pt x="39268" y="438015"/>
                    <a:pt x="45663" y="447608"/>
                  </a:cubicBezTo>
                  <a:lnTo>
                    <a:pt x="58451" y="466792"/>
                  </a:lnTo>
                  <a:cubicBezTo>
                    <a:pt x="53250" y="482395"/>
                    <a:pt x="51665" y="492761"/>
                    <a:pt x="39268" y="505158"/>
                  </a:cubicBezTo>
                  <a:cubicBezTo>
                    <a:pt x="37761" y="506665"/>
                    <a:pt x="35005" y="505158"/>
                    <a:pt x="32874" y="505158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4201563-06B7-4B7A-8A90-48999F673A34}"/>
                </a:ext>
              </a:extLst>
            </p:cNvPr>
            <p:cNvSpPr/>
            <p:nvPr/>
          </p:nvSpPr>
          <p:spPr>
            <a:xfrm>
              <a:off x="4168456" y="4173509"/>
              <a:ext cx="208964" cy="219448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D78A611-DC52-44EB-A7EF-1DEB47463A0E}"/>
                </a:ext>
              </a:extLst>
            </p:cNvPr>
            <p:cNvSpPr/>
            <p:nvPr/>
          </p:nvSpPr>
          <p:spPr>
            <a:xfrm>
              <a:off x="4572587" y="4173509"/>
              <a:ext cx="69751" cy="161803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lowchart: Direct Access Storage 32">
              <a:extLst>
                <a:ext uri="{FF2B5EF4-FFF2-40B4-BE49-F238E27FC236}">
                  <a16:creationId xmlns:a16="http://schemas.microsoft.com/office/drawing/2014/main" id="{EC34C34D-23E9-4B64-9611-12825FC4F1FC}"/>
                </a:ext>
              </a:extLst>
            </p:cNvPr>
            <p:cNvSpPr/>
            <p:nvPr/>
          </p:nvSpPr>
          <p:spPr>
            <a:xfrm>
              <a:off x="4567566" y="4173509"/>
              <a:ext cx="149543" cy="185238"/>
            </a:xfrm>
            <a:prstGeom prst="flowChartMagneticDrum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lowchart: Direct Access Storage 33">
              <a:extLst>
                <a:ext uri="{FF2B5EF4-FFF2-40B4-BE49-F238E27FC236}">
                  <a16:creationId xmlns:a16="http://schemas.microsoft.com/office/drawing/2014/main" id="{2FD9E9D4-95D1-4EC4-A178-E99BB420E6B7}"/>
                </a:ext>
              </a:extLst>
            </p:cNvPr>
            <p:cNvSpPr/>
            <p:nvPr/>
          </p:nvSpPr>
          <p:spPr>
            <a:xfrm>
              <a:off x="4834171" y="4173509"/>
              <a:ext cx="166254" cy="185238"/>
            </a:xfrm>
            <a:prstGeom prst="flowChartMagneticDrum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3E5D851-B675-4CA3-AD1A-681A696345FE}"/>
                </a:ext>
              </a:extLst>
            </p:cNvPr>
            <p:cNvSpPr/>
            <p:nvPr/>
          </p:nvSpPr>
          <p:spPr>
            <a:xfrm>
              <a:off x="4973783" y="3830852"/>
              <a:ext cx="714380" cy="427372"/>
            </a:xfrm>
            <a:custGeom>
              <a:avLst/>
              <a:gdLst>
                <a:gd name="connsiteX0" fmla="*/ 0 w 2436269"/>
                <a:gd name="connsiteY0" fmla="*/ 1739278 h 1739278"/>
                <a:gd name="connsiteX1" fmla="*/ 824878 w 2436269"/>
                <a:gd name="connsiteY1" fmla="*/ 1413163 h 1739278"/>
                <a:gd name="connsiteX2" fmla="*/ 1707306 w 2436269"/>
                <a:gd name="connsiteY2" fmla="*/ 1636967 h 1739278"/>
                <a:gd name="connsiteX3" fmla="*/ 2436269 w 2436269"/>
                <a:gd name="connsiteY3" fmla="*/ 0 h 1739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6269" h="1739278">
                  <a:moveTo>
                    <a:pt x="0" y="1739278"/>
                  </a:moveTo>
                  <a:cubicBezTo>
                    <a:pt x="270163" y="1584746"/>
                    <a:pt x="540327" y="1430215"/>
                    <a:pt x="824878" y="1413163"/>
                  </a:cubicBezTo>
                  <a:cubicBezTo>
                    <a:pt x="1109429" y="1396111"/>
                    <a:pt x="1438741" y="1872494"/>
                    <a:pt x="1707306" y="1636967"/>
                  </a:cubicBezTo>
                  <a:cubicBezTo>
                    <a:pt x="1975871" y="1401440"/>
                    <a:pt x="2320104" y="263236"/>
                    <a:pt x="2436269" y="0"/>
                  </a:cubicBezTo>
                </a:path>
              </a:pathLst>
            </a:cu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A4896E8-F729-4026-9E8A-F079715567E7}"/>
                </a:ext>
              </a:extLst>
            </p:cNvPr>
            <p:cNvSpPr/>
            <p:nvPr/>
          </p:nvSpPr>
          <p:spPr>
            <a:xfrm>
              <a:off x="2403155" y="4335312"/>
              <a:ext cx="1873561" cy="179844"/>
            </a:xfrm>
            <a:custGeom>
              <a:avLst/>
              <a:gdLst>
                <a:gd name="connsiteX0" fmla="*/ 1873561 w 1873561"/>
                <a:gd name="connsiteY0" fmla="*/ 0 h 179844"/>
                <a:gd name="connsiteX1" fmla="*/ 1732884 w 1873561"/>
                <a:gd name="connsiteY1" fmla="*/ 6394 h 179844"/>
                <a:gd name="connsiteX2" fmla="*/ 1713701 w 1873561"/>
                <a:gd name="connsiteY2" fmla="*/ 12789 h 179844"/>
                <a:gd name="connsiteX3" fmla="*/ 1636968 w 1873561"/>
                <a:gd name="connsiteY3" fmla="*/ 19183 h 179844"/>
                <a:gd name="connsiteX4" fmla="*/ 1585813 w 1873561"/>
                <a:gd name="connsiteY4" fmla="*/ 38366 h 179844"/>
                <a:gd name="connsiteX5" fmla="*/ 1547446 w 1873561"/>
                <a:gd name="connsiteY5" fmla="*/ 51155 h 179844"/>
                <a:gd name="connsiteX6" fmla="*/ 1528263 w 1873561"/>
                <a:gd name="connsiteY6" fmla="*/ 57549 h 179844"/>
                <a:gd name="connsiteX7" fmla="*/ 1330036 w 1873561"/>
                <a:gd name="connsiteY7" fmla="*/ 76733 h 179844"/>
                <a:gd name="connsiteX8" fmla="*/ 1157387 w 1873561"/>
                <a:gd name="connsiteY8" fmla="*/ 76733 h 179844"/>
                <a:gd name="connsiteX9" fmla="*/ 1106232 w 1873561"/>
                <a:gd name="connsiteY9" fmla="*/ 89522 h 179844"/>
                <a:gd name="connsiteX10" fmla="*/ 1061471 w 1873561"/>
                <a:gd name="connsiteY10" fmla="*/ 95916 h 179844"/>
                <a:gd name="connsiteX11" fmla="*/ 1023105 w 1873561"/>
                <a:gd name="connsiteY11" fmla="*/ 108705 h 179844"/>
                <a:gd name="connsiteX12" fmla="*/ 959161 w 1873561"/>
                <a:gd name="connsiteY12" fmla="*/ 134282 h 179844"/>
                <a:gd name="connsiteX13" fmla="*/ 920794 w 1873561"/>
                <a:gd name="connsiteY13" fmla="*/ 140677 h 179844"/>
                <a:gd name="connsiteX14" fmla="*/ 901611 w 1873561"/>
                <a:gd name="connsiteY14" fmla="*/ 147071 h 179844"/>
                <a:gd name="connsiteX15" fmla="*/ 869639 w 1873561"/>
                <a:gd name="connsiteY15" fmla="*/ 153466 h 179844"/>
                <a:gd name="connsiteX16" fmla="*/ 581891 w 1873561"/>
                <a:gd name="connsiteY16" fmla="*/ 147071 h 179844"/>
                <a:gd name="connsiteX17" fmla="*/ 492369 w 1873561"/>
                <a:gd name="connsiteY17" fmla="*/ 134282 h 179844"/>
                <a:gd name="connsiteX18" fmla="*/ 383664 w 1873561"/>
                <a:gd name="connsiteY18" fmla="*/ 147071 h 179844"/>
                <a:gd name="connsiteX19" fmla="*/ 294143 w 1873561"/>
                <a:gd name="connsiteY19" fmla="*/ 159860 h 179844"/>
                <a:gd name="connsiteX20" fmla="*/ 249382 w 1873561"/>
                <a:gd name="connsiteY20" fmla="*/ 172649 h 179844"/>
                <a:gd name="connsiteX21" fmla="*/ 211015 w 1873561"/>
                <a:gd name="connsiteY21" fmla="*/ 179043 h 179844"/>
                <a:gd name="connsiteX22" fmla="*/ 0 w 1873561"/>
                <a:gd name="connsiteY22" fmla="*/ 179043 h 1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73561" h="179844">
                  <a:moveTo>
                    <a:pt x="1873561" y="0"/>
                  </a:moveTo>
                  <a:cubicBezTo>
                    <a:pt x="1826669" y="2131"/>
                    <a:pt x="1779675" y="2651"/>
                    <a:pt x="1732884" y="6394"/>
                  </a:cubicBezTo>
                  <a:cubicBezTo>
                    <a:pt x="1726165" y="6932"/>
                    <a:pt x="1720382" y="11898"/>
                    <a:pt x="1713701" y="12789"/>
                  </a:cubicBezTo>
                  <a:cubicBezTo>
                    <a:pt x="1688260" y="16181"/>
                    <a:pt x="1662546" y="17052"/>
                    <a:pt x="1636968" y="19183"/>
                  </a:cubicBezTo>
                  <a:cubicBezTo>
                    <a:pt x="1581591" y="33026"/>
                    <a:pt x="1641541" y="16074"/>
                    <a:pt x="1585813" y="38366"/>
                  </a:cubicBezTo>
                  <a:cubicBezTo>
                    <a:pt x="1573296" y="43373"/>
                    <a:pt x="1560235" y="46892"/>
                    <a:pt x="1547446" y="51155"/>
                  </a:cubicBezTo>
                  <a:cubicBezTo>
                    <a:pt x="1541052" y="53286"/>
                    <a:pt x="1534935" y="56596"/>
                    <a:pt x="1528263" y="57549"/>
                  </a:cubicBezTo>
                  <a:cubicBezTo>
                    <a:pt x="1402808" y="75471"/>
                    <a:pt x="1468833" y="68568"/>
                    <a:pt x="1330036" y="76733"/>
                  </a:cubicBezTo>
                  <a:cubicBezTo>
                    <a:pt x="1237303" y="69599"/>
                    <a:pt x="1252860" y="66683"/>
                    <a:pt x="1157387" y="76733"/>
                  </a:cubicBezTo>
                  <a:cubicBezTo>
                    <a:pt x="1090434" y="83781"/>
                    <a:pt x="1153321" y="80104"/>
                    <a:pt x="1106232" y="89522"/>
                  </a:cubicBezTo>
                  <a:cubicBezTo>
                    <a:pt x="1091453" y="92478"/>
                    <a:pt x="1076391" y="93785"/>
                    <a:pt x="1061471" y="95916"/>
                  </a:cubicBezTo>
                  <a:cubicBezTo>
                    <a:pt x="1048682" y="100179"/>
                    <a:pt x="1035162" y="102676"/>
                    <a:pt x="1023105" y="108705"/>
                  </a:cubicBezTo>
                  <a:cubicBezTo>
                    <a:pt x="1002230" y="119143"/>
                    <a:pt x="982869" y="130330"/>
                    <a:pt x="959161" y="134282"/>
                  </a:cubicBezTo>
                  <a:cubicBezTo>
                    <a:pt x="946372" y="136414"/>
                    <a:pt x="933451" y="137864"/>
                    <a:pt x="920794" y="140677"/>
                  </a:cubicBezTo>
                  <a:cubicBezTo>
                    <a:pt x="914214" y="142139"/>
                    <a:pt x="908150" y="145436"/>
                    <a:pt x="901611" y="147071"/>
                  </a:cubicBezTo>
                  <a:cubicBezTo>
                    <a:pt x="891067" y="149707"/>
                    <a:pt x="880296" y="151334"/>
                    <a:pt x="869639" y="153466"/>
                  </a:cubicBezTo>
                  <a:lnTo>
                    <a:pt x="581891" y="147071"/>
                  </a:lnTo>
                  <a:cubicBezTo>
                    <a:pt x="530850" y="145215"/>
                    <a:pt x="529847" y="143652"/>
                    <a:pt x="492369" y="134282"/>
                  </a:cubicBezTo>
                  <a:cubicBezTo>
                    <a:pt x="328616" y="147929"/>
                    <a:pt x="473066" y="132955"/>
                    <a:pt x="383664" y="147071"/>
                  </a:cubicBezTo>
                  <a:cubicBezTo>
                    <a:pt x="353890" y="151772"/>
                    <a:pt x="294143" y="159860"/>
                    <a:pt x="294143" y="159860"/>
                  </a:cubicBezTo>
                  <a:cubicBezTo>
                    <a:pt x="275864" y="165953"/>
                    <a:pt x="269449" y="168636"/>
                    <a:pt x="249382" y="172649"/>
                  </a:cubicBezTo>
                  <a:cubicBezTo>
                    <a:pt x="236668" y="175192"/>
                    <a:pt x="223976" y="178711"/>
                    <a:pt x="211015" y="179043"/>
                  </a:cubicBezTo>
                  <a:cubicBezTo>
                    <a:pt x="140700" y="180846"/>
                    <a:pt x="70338" y="179043"/>
                    <a:pt x="0" y="179043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rapezoid 43">
              <a:extLst>
                <a:ext uri="{FF2B5EF4-FFF2-40B4-BE49-F238E27FC236}">
                  <a16:creationId xmlns:a16="http://schemas.microsoft.com/office/drawing/2014/main" id="{096D4A56-FD08-4A03-9FB6-7A3C4DE5B176}"/>
                </a:ext>
              </a:extLst>
            </p:cNvPr>
            <p:cNvSpPr/>
            <p:nvPr/>
          </p:nvSpPr>
          <p:spPr>
            <a:xfrm rot="16200000">
              <a:off x="504370" y="2629805"/>
              <a:ext cx="2962622" cy="2615769"/>
            </a:xfrm>
            <a:prstGeom prst="trapezoid">
              <a:avLst>
                <a:gd name="adj" fmla="val 39667"/>
              </a:avLst>
            </a:prstGeom>
            <a:noFill/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2EE6833-62EE-4769-BCDF-8D7AFE60577A}"/>
                </a:ext>
              </a:extLst>
            </p:cNvPr>
            <p:cNvCxnSpPr/>
            <p:nvPr/>
          </p:nvCxnSpPr>
          <p:spPr>
            <a:xfrm flipH="1">
              <a:off x="677797" y="1449197"/>
              <a:ext cx="1572836" cy="1741826"/>
            </a:xfrm>
            <a:prstGeom prst="line">
              <a:avLst/>
            </a:prstGeom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82DDCE0-2BBE-40B5-B7AD-089B8715E7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7797" y="3191023"/>
              <a:ext cx="0" cy="393114"/>
            </a:xfrm>
            <a:prstGeom prst="line">
              <a:avLst/>
            </a:prstGeom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B761E25-945B-4269-8660-306BDAD3258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68654" y="4158632"/>
              <a:ext cx="1581979" cy="251641"/>
            </a:xfrm>
            <a:prstGeom prst="line">
              <a:avLst/>
            </a:prstGeom>
            <a:ln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D63ED9E9-4D82-4E1A-8BF8-718432541B23}"/>
                </a:ext>
              </a:extLst>
            </p:cNvPr>
            <p:cNvGrpSpPr/>
            <p:nvPr/>
          </p:nvGrpSpPr>
          <p:grpSpPr>
            <a:xfrm>
              <a:off x="9888199" y="2466003"/>
              <a:ext cx="2002515" cy="1892744"/>
              <a:chOff x="6592634" y="2442211"/>
              <a:chExt cx="2002515" cy="1892744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4E681713-55C8-401A-BA3D-C7EDB8B01783}"/>
                  </a:ext>
                </a:extLst>
              </p:cNvPr>
              <p:cNvSpPr/>
              <p:nvPr/>
            </p:nvSpPr>
            <p:spPr>
              <a:xfrm>
                <a:off x="6649118" y="2442211"/>
                <a:ext cx="1946031" cy="1892744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75000"/>
                      <a:tint val="66000"/>
                      <a:satMod val="160000"/>
                    </a:schemeClr>
                  </a:gs>
                  <a:gs pos="50000">
                    <a:schemeClr val="tx1">
                      <a:lumMod val="75000"/>
                      <a:tint val="44500"/>
                      <a:satMod val="160000"/>
                    </a:schemeClr>
                  </a:gs>
                  <a:gs pos="100000">
                    <a:schemeClr val="tx1">
                      <a:lumMod val="75000"/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Cube 69">
                <a:extLst>
                  <a:ext uri="{FF2B5EF4-FFF2-40B4-BE49-F238E27FC236}">
                    <a16:creationId xmlns:a16="http://schemas.microsoft.com/office/drawing/2014/main" id="{DC164C88-53F5-4503-8D80-322EE2036CFA}"/>
                  </a:ext>
                </a:extLst>
              </p:cNvPr>
              <p:cNvSpPr/>
              <p:nvPr/>
            </p:nvSpPr>
            <p:spPr>
              <a:xfrm>
                <a:off x="6592634" y="3587175"/>
                <a:ext cx="147072" cy="255566"/>
              </a:xfrm>
              <a:prstGeom prst="cub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Cylinder 70">
                <a:extLst>
                  <a:ext uri="{FF2B5EF4-FFF2-40B4-BE49-F238E27FC236}">
                    <a16:creationId xmlns:a16="http://schemas.microsoft.com/office/drawing/2014/main" id="{DF1A2A12-2021-4F01-8E63-95A60F907208}"/>
                  </a:ext>
                </a:extLst>
              </p:cNvPr>
              <p:cNvSpPr/>
              <p:nvPr/>
            </p:nvSpPr>
            <p:spPr>
              <a:xfrm>
                <a:off x="6796191" y="2871254"/>
                <a:ext cx="1670004" cy="1112626"/>
              </a:xfrm>
              <a:prstGeom prst="can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10 </a:t>
                </a:r>
                <a:r>
                  <a:rPr lang="en-US" dirty="0" err="1"/>
                  <a:t>kWHr</a:t>
                </a:r>
                <a:endParaRPr lang="en-US" dirty="0"/>
              </a:p>
              <a:p>
                <a:pPr algn="ctr"/>
                <a:r>
                  <a:rPr lang="en-US" dirty="0"/>
                  <a:t>Li Primary Batteries</a:t>
                </a:r>
              </a:p>
            </p:txBody>
          </p:sp>
        </p:grp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1BA1C7C-0F26-4162-A98A-AA2FDEAB5DBC}"/>
                </a:ext>
              </a:extLst>
            </p:cNvPr>
            <p:cNvSpPr/>
            <p:nvPr/>
          </p:nvSpPr>
          <p:spPr>
            <a:xfrm>
              <a:off x="4687347" y="3873803"/>
              <a:ext cx="3153944" cy="569659"/>
            </a:xfrm>
            <a:custGeom>
              <a:avLst/>
              <a:gdLst>
                <a:gd name="connsiteX0" fmla="*/ 0 w 2436269"/>
                <a:gd name="connsiteY0" fmla="*/ 1739278 h 1739278"/>
                <a:gd name="connsiteX1" fmla="*/ 824878 w 2436269"/>
                <a:gd name="connsiteY1" fmla="*/ 1413163 h 1739278"/>
                <a:gd name="connsiteX2" fmla="*/ 1707306 w 2436269"/>
                <a:gd name="connsiteY2" fmla="*/ 1636967 h 1739278"/>
                <a:gd name="connsiteX3" fmla="*/ 2436269 w 2436269"/>
                <a:gd name="connsiteY3" fmla="*/ 0 h 1739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6269" h="1739278">
                  <a:moveTo>
                    <a:pt x="0" y="1739278"/>
                  </a:moveTo>
                  <a:cubicBezTo>
                    <a:pt x="270163" y="1584746"/>
                    <a:pt x="540327" y="1430215"/>
                    <a:pt x="824878" y="1413163"/>
                  </a:cubicBezTo>
                  <a:cubicBezTo>
                    <a:pt x="1109429" y="1396111"/>
                    <a:pt x="1438741" y="1872494"/>
                    <a:pt x="1707306" y="1636967"/>
                  </a:cubicBezTo>
                  <a:cubicBezTo>
                    <a:pt x="1975871" y="1401440"/>
                    <a:pt x="2320104" y="263236"/>
                    <a:pt x="2436269" y="0"/>
                  </a:cubicBezTo>
                </a:path>
              </a:pathLst>
            </a:cu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193FB3A-8DBE-48F7-8234-0F327F8C9FA3}"/>
                </a:ext>
              </a:extLst>
            </p:cNvPr>
            <p:cNvSpPr/>
            <p:nvPr/>
          </p:nvSpPr>
          <p:spPr>
            <a:xfrm>
              <a:off x="4687347" y="3868615"/>
              <a:ext cx="5260264" cy="675370"/>
            </a:xfrm>
            <a:custGeom>
              <a:avLst/>
              <a:gdLst>
                <a:gd name="connsiteX0" fmla="*/ 5358119 w 5381613"/>
                <a:gd name="connsiteY0" fmla="*/ 0 h 673635"/>
                <a:gd name="connsiteX1" fmla="*/ 5063977 w 5381613"/>
                <a:gd name="connsiteY1" fmla="*/ 633047 h 673635"/>
                <a:gd name="connsiteX2" fmla="*/ 3132866 w 5381613"/>
                <a:gd name="connsiteY2" fmla="*/ 613863 h 673635"/>
                <a:gd name="connsiteX3" fmla="*/ 1284883 w 5381613"/>
                <a:gd name="connsiteY3" fmla="*/ 645835 h 673635"/>
                <a:gd name="connsiteX4" fmla="*/ 114707 w 5381613"/>
                <a:gd name="connsiteY4" fmla="*/ 626652 h 673635"/>
                <a:gd name="connsiteX5" fmla="*/ 108312 w 5381613"/>
                <a:gd name="connsiteY5" fmla="*/ 626652 h 673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81613" h="673635">
                  <a:moveTo>
                    <a:pt x="5358119" y="0"/>
                  </a:moveTo>
                  <a:cubicBezTo>
                    <a:pt x="5396485" y="265368"/>
                    <a:pt x="5434852" y="530737"/>
                    <a:pt x="5063977" y="633047"/>
                  </a:cubicBezTo>
                  <a:cubicBezTo>
                    <a:pt x="4693102" y="735357"/>
                    <a:pt x="3762715" y="611732"/>
                    <a:pt x="3132866" y="613863"/>
                  </a:cubicBezTo>
                  <a:cubicBezTo>
                    <a:pt x="2503017" y="615994"/>
                    <a:pt x="1787909" y="643704"/>
                    <a:pt x="1284883" y="645835"/>
                  </a:cubicBezTo>
                  <a:cubicBezTo>
                    <a:pt x="781857" y="647966"/>
                    <a:pt x="114707" y="626652"/>
                    <a:pt x="114707" y="626652"/>
                  </a:cubicBezTo>
                  <a:cubicBezTo>
                    <a:pt x="-81388" y="623455"/>
                    <a:pt x="13462" y="625053"/>
                    <a:pt x="108312" y="626652"/>
                  </a:cubicBezTo>
                </a:path>
              </a:pathLst>
            </a:cu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1AF5B3E-D708-4BF3-9841-585223AE959B}"/>
                </a:ext>
              </a:extLst>
            </p:cNvPr>
            <p:cNvCxnSpPr>
              <a:endCxn id="11" idx="4"/>
            </p:cNvCxnSpPr>
            <p:nvPr/>
          </p:nvCxnSpPr>
          <p:spPr>
            <a:xfrm flipH="1" flipV="1">
              <a:off x="4272938" y="4392957"/>
              <a:ext cx="3778" cy="42203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Cube 2">
              <a:extLst>
                <a:ext uri="{FF2B5EF4-FFF2-40B4-BE49-F238E27FC236}">
                  <a16:creationId xmlns:a16="http://schemas.microsoft.com/office/drawing/2014/main" id="{120212B9-45A0-4AD4-A1DC-1BA658FFF8F7}"/>
                </a:ext>
              </a:extLst>
            </p:cNvPr>
            <p:cNvSpPr/>
            <p:nvPr/>
          </p:nvSpPr>
          <p:spPr>
            <a:xfrm rot="16200000">
              <a:off x="10072888" y="1362316"/>
              <a:ext cx="917968" cy="1140274"/>
            </a:xfrm>
            <a:prstGeom prst="cube">
              <a:avLst>
                <a:gd name="adj" fmla="val 9842"/>
              </a:avLst>
            </a:prstGeom>
            <a:solidFill>
              <a:schemeClr val="tx1">
                <a:lumMod val="85000"/>
              </a:schemeClr>
            </a:solidFill>
            <a:ln>
              <a:solidFill>
                <a:schemeClr val="tx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C1F9555-3C27-4B68-B605-2939C0C82920}"/>
                </a:ext>
              </a:extLst>
            </p:cNvPr>
            <p:cNvSpPr/>
            <p:nvPr/>
          </p:nvSpPr>
          <p:spPr>
            <a:xfrm>
              <a:off x="10276674" y="1549288"/>
              <a:ext cx="616612" cy="4761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>
              <a:solidFill>
                <a:schemeClr val="tx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AB3DB6A-A886-42BA-81E3-D8FD3D215C28}"/>
                </a:ext>
              </a:extLst>
            </p:cNvPr>
            <p:cNvSpPr/>
            <p:nvPr/>
          </p:nvSpPr>
          <p:spPr>
            <a:xfrm>
              <a:off x="4707992" y="2225271"/>
              <a:ext cx="5472790" cy="1884077"/>
            </a:xfrm>
            <a:custGeom>
              <a:avLst/>
              <a:gdLst>
                <a:gd name="connsiteX0" fmla="*/ 5287618 w 5508569"/>
                <a:gd name="connsiteY0" fmla="*/ 0 h 1909067"/>
                <a:gd name="connsiteX1" fmla="*/ 5297557 w 5508569"/>
                <a:gd name="connsiteY1" fmla="*/ 556591 h 1909067"/>
                <a:gd name="connsiteX2" fmla="*/ 3071192 w 5508569"/>
                <a:gd name="connsiteY2" fmla="*/ 596347 h 1909067"/>
                <a:gd name="connsiteX3" fmla="*/ 755374 w 5508569"/>
                <a:gd name="connsiteY3" fmla="*/ 1600200 h 1909067"/>
                <a:gd name="connsiteX4" fmla="*/ 298174 w 5508569"/>
                <a:gd name="connsiteY4" fmla="*/ 1888434 h 1909067"/>
                <a:gd name="connsiteX5" fmla="*/ 228600 w 5508569"/>
                <a:gd name="connsiteY5" fmla="*/ 1888434 h 1909067"/>
                <a:gd name="connsiteX6" fmla="*/ 0 w 5508569"/>
                <a:gd name="connsiteY6" fmla="*/ 1908313 h 190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8569" h="1909067">
                  <a:moveTo>
                    <a:pt x="5287618" y="0"/>
                  </a:moveTo>
                  <a:cubicBezTo>
                    <a:pt x="5477289" y="228600"/>
                    <a:pt x="5666961" y="457200"/>
                    <a:pt x="5297557" y="556591"/>
                  </a:cubicBezTo>
                  <a:cubicBezTo>
                    <a:pt x="4928153" y="655982"/>
                    <a:pt x="3828222" y="422412"/>
                    <a:pt x="3071192" y="596347"/>
                  </a:cubicBezTo>
                  <a:cubicBezTo>
                    <a:pt x="2314162" y="770282"/>
                    <a:pt x="1217544" y="1384852"/>
                    <a:pt x="755374" y="1600200"/>
                  </a:cubicBezTo>
                  <a:cubicBezTo>
                    <a:pt x="293204" y="1815548"/>
                    <a:pt x="385970" y="1840395"/>
                    <a:pt x="298174" y="1888434"/>
                  </a:cubicBezTo>
                  <a:cubicBezTo>
                    <a:pt x="210378" y="1936473"/>
                    <a:pt x="278296" y="1885121"/>
                    <a:pt x="228600" y="1888434"/>
                  </a:cubicBezTo>
                  <a:cubicBezTo>
                    <a:pt x="178904" y="1891747"/>
                    <a:pt x="89452" y="1900030"/>
                    <a:pt x="0" y="1908313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7B005B95-27E5-410B-B6AF-8B97457BF534}"/>
                </a:ext>
              </a:extLst>
            </p:cNvPr>
            <p:cNvGrpSpPr/>
            <p:nvPr/>
          </p:nvGrpSpPr>
          <p:grpSpPr>
            <a:xfrm>
              <a:off x="7771679" y="2466003"/>
              <a:ext cx="2002515" cy="1892744"/>
              <a:chOff x="6592634" y="2442211"/>
              <a:chExt cx="2002515" cy="1892744"/>
            </a:xfrm>
          </p:grpSpPr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9F7E9AD8-8F78-44AE-9259-2C3382839B91}"/>
                  </a:ext>
                </a:extLst>
              </p:cNvPr>
              <p:cNvSpPr/>
              <p:nvPr/>
            </p:nvSpPr>
            <p:spPr>
              <a:xfrm>
                <a:off x="6649118" y="2442211"/>
                <a:ext cx="1946031" cy="1892744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75000"/>
                      <a:tint val="66000"/>
                      <a:satMod val="160000"/>
                    </a:schemeClr>
                  </a:gs>
                  <a:gs pos="50000">
                    <a:schemeClr val="tx1">
                      <a:lumMod val="75000"/>
                      <a:tint val="44500"/>
                      <a:satMod val="160000"/>
                    </a:schemeClr>
                  </a:gs>
                  <a:gs pos="100000">
                    <a:schemeClr val="tx1">
                      <a:lumMod val="75000"/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Cube 65">
                <a:extLst>
                  <a:ext uri="{FF2B5EF4-FFF2-40B4-BE49-F238E27FC236}">
                    <a16:creationId xmlns:a16="http://schemas.microsoft.com/office/drawing/2014/main" id="{E47589AA-8941-4824-97D4-D58460DC50A9}"/>
                  </a:ext>
                </a:extLst>
              </p:cNvPr>
              <p:cNvSpPr/>
              <p:nvPr/>
            </p:nvSpPr>
            <p:spPr>
              <a:xfrm>
                <a:off x="6592634" y="3587175"/>
                <a:ext cx="147072" cy="255566"/>
              </a:xfrm>
              <a:prstGeom prst="cub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Cylinder 66">
                <a:extLst>
                  <a:ext uri="{FF2B5EF4-FFF2-40B4-BE49-F238E27FC236}">
                    <a16:creationId xmlns:a16="http://schemas.microsoft.com/office/drawing/2014/main" id="{A3DDED3E-26BF-449B-8CC5-0C59C92D5D1D}"/>
                  </a:ext>
                </a:extLst>
              </p:cNvPr>
              <p:cNvSpPr/>
              <p:nvPr/>
            </p:nvSpPr>
            <p:spPr>
              <a:xfrm>
                <a:off x="6796191" y="2871254"/>
                <a:ext cx="1670004" cy="1112626"/>
              </a:xfrm>
              <a:prstGeom prst="can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10 </a:t>
                </a:r>
                <a:r>
                  <a:rPr lang="en-US" dirty="0" err="1"/>
                  <a:t>kWHr</a:t>
                </a:r>
                <a:endParaRPr lang="en-US" dirty="0"/>
              </a:p>
              <a:p>
                <a:pPr algn="ctr"/>
                <a:r>
                  <a:rPr lang="en-US" dirty="0"/>
                  <a:t>Li Primary Batteries</a:t>
                </a: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B24AE36-0B7A-4895-B6CF-AC78CB26FF0B}"/>
                </a:ext>
              </a:extLst>
            </p:cNvPr>
            <p:cNvGrpSpPr/>
            <p:nvPr/>
          </p:nvGrpSpPr>
          <p:grpSpPr>
            <a:xfrm>
              <a:off x="5631678" y="2430322"/>
              <a:ext cx="2002515" cy="1892744"/>
              <a:chOff x="6592634" y="2442211"/>
              <a:chExt cx="2002515" cy="1892744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1BE62E41-2878-464D-9739-A5D23D7EC372}"/>
                  </a:ext>
                </a:extLst>
              </p:cNvPr>
              <p:cNvSpPr/>
              <p:nvPr/>
            </p:nvSpPr>
            <p:spPr>
              <a:xfrm>
                <a:off x="6649118" y="2442211"/>
                <a:ext cx="1946031" cy="1892744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75000"/>
                      <a:tint val="66000"/>
                      <a:satMod val="160000"/>
                    </a:schemeClr>
                  </a:gs>
                  <a:gs pos="50000">
                    <a:schemeClr val="tx1">
                      <a:lumMod val="75000"/>
                      <a:tint val="44500"/>
                      <a:satMod val="160000"/>
                    </a:schemeClr>
                  </a:gs>
                  <a:gs pos="100000">
                    <a:schemeClr val="tx1">
                      <a:lumMod val="75000"/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Cube 36">
                <a:extLst>
                  <a:ext uri="{FF2B5EF4-FFF2-40B4-BE49-F238E27FC236}">
                    <a16:creationId xmlns:a16="http://schemas.microsoft.com/office/drawing/2014/main" id="{935ED2B8-C3EA-479B-9B1A-E1FF499BF03B}"/>
                  </a:ext>
                </a:extLst>
              </p:cNvPr>
              <p:cNvSpPr/>
              <p:nvPr/>
            </p:nvSpPr>
            <p:spPr>
              <a:xfrm>
                <a:off x="6592634" y="3587175"/>
                <a:ext cx="147072" cy="255566"/>
              </a:xfrm>
              <a:prstGeom prst="cube">
                <a:avLst/>
              </a:prstGeom>
              <a:solidFill>
                <a:schemeClr val="bg1">
                  <a:lumMod val="75000"/>
                  <a:lumOff val="2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Cylinder 37">
                <a:extLst>
                  <a:ext uri="{FF2B5EF4-FFF2-40B4-BE49-F238E27FC236}">
                    <a16:creationId xmlns:a16="http://schemas.microsoft.com/office/drawing/2014/main" id="{0460006F-F081-4C04-8D39-4CB539C73A51}"/>
                  </a:ext>
                </a:extLst>
              </p:cNvPr>
              <p:cNvSpPr/>
              <p:nvPr/>
            </p:nvSpPr>
            <p:spPr>
              <a:xfrm>
                <a:off x="6796191" y="2871254"/>
                <a:ext cx="1670004" cy="1112626"/>
              </a:xfrm>
              <a:prstGeom prst="can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10 </a:t>
                </a:r>
                <a:r>
                  <a:rPr lang="en-US" dirty="0" err="1"/>
                  <a:t>kWHr</a:t>
                </a:r>
                <a:endParaRPr lang="en-US" dirty="0"/>
              </a:p>
              <a:p>
                <a:pPr algn="ctr"/>
                <a:r>
                  <a:rPr lang="en-US" dirty="0"/>
                  <a:t>Li Primary Batteries</a:t>
                </a:r>
              </a:p>
            </p:txBody>
          </p:sp>
        </p:grpSp>
        <p:sp>
          <p:nvSpPr>
            <p:cNvPr id="43" name="Cube 42">
              <a:extLst>
                <a:ext uri="{FF2B5EF4-FFF2-40B4-BE49-F238E27FC236}">
                  <a16:creationId xmlns:a16="http://schemas.microsoft.com/office/drawing/2014/main" id="{C3DFB322-5658-44D2-ADEB-03CE6691A37F}"/>
                </a:ext>
              </a:extLst>
            </p:cNvPr>
            <p:cNvSpPr/>
            <p:nvPr/>
          </p:nvSpPr>
          <p:spPr>
            <a:xfrm rot="10800000" flipV="1">
              <a:off x="2282319" y="1438999"/>
              <a:ext cx="9719689" cy="3969810"/>
            </a:xfrm>
            <a:prstGeom prst="cube">
              <a:avLst/>
            </a:prstGeom>
            <a:noFill/>
            <a:ln w="57150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997EC4C-F7C5-4CF5-8486-DF7D0A21C090}"/>
              </a:ext>
            </a:extLst>
          </p:cNvPr>
          <p:cNvSpPr txBox="1"/>
          <p:nvPr/>
        </p:nvSpPr>
        <p:spPr>
          <a:xfrm>
            <a:off x="8455640" y="1411427"/>
            <a:ext cx="12121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Deepsea</a:t>
            </a:r>
          </a:p>
          <a:p>
            <a:r>
              <a:rPr lang="en-US" dirty="0"/>
              <a:t>Connect</a:t>
            </a:r>
          </a:p>
          <a:p>
            <a:r>
              <a:rPr lang="en-US" dirty="0"/>
              <a:t>“Toaster”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327A1C6-820C-4B5B-8065-1D6DB970A689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9667831" y="1873092"/>
            <a:ext cx="512951" cy="133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2310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80</Words>
  <Application>Microsoft Macintosh PowerPoint</Application>
  <PresentationFormat>Widescreen</PresentationFormat>
  <Paragraphs>29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Wingdings 3</vt:lpstr>
      <vt:lpstr>Ion</vt:lpstr>
      <vt:lpstr>Geo-Sense Concept</vt:lpstr>
      <vt:lpstr>System Block Diagram –  Cable Termination</vt:lpstr>
      <vt:lpstr>System Block Diagram – Instrument/Battery Package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Geo-Sense Concept</dc:title>
  <dc:creator>Microsoft Office User</dc:creator>
  <cp:lastModifiedBy>Microsoft Office User</cp:lastModifiedBy>
  <cp:revision>1</cp:revision>
  <dcterms:created xsi:type="dcterms:W3CDTF">2024-10-09T16:29:21Z</dcterms:created>
  <dcterms:modified xsi:type="dcterms:W3CDTF">2024-10-09T16:30:46Z</dcterms:modified>
</cp:coreProperties>
</file>