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av" ContentType="audio/x-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8"/>
  </p:notesMasterIdLst>
  <p:sldIdLst>
    <p:sldId id="256" r:id="rId3"/>
    <p:sldId id="995" r:id="rId4"/>
    <p:sldId id="1006" r:id="rId5"/>
    <p:sldId id="994" r:id="rId6"/>
    <p:sldId id="1022" r:id="rId7"/>
    <p:sldId id="1005" r:id="rId8"/>
    <p:sldId id="948" r:id="rId9"/>
    <p:sldId id="970" r:id="rId10"/>
    <p:sldId id="1009" r:id="rId11"/>
    <p:sldId id="1023" r:id="rId12"/>
    <p:sldId id="945" r:id="rId13"/>
    <p:sldId id="956" r:id="rId14"/>
    <p:sldId id="996" r:id="rId15"/>
    <p:sldId id="944" r:id="rId16"/>
    <p:sldId id="1010" r:id="rId17"/>
    <p:sldId id="1008" r:id="rId18"/>
    <p:sldId id="1014" r:id="rId19"/>
    <p:sldId id="989" r:id="rId20"/>
    <p:sldId id="430" r:id="rId21"/>
    <p:sldId id="1024" r:id="rId22"/>
    <p:sldId id="1025" r:id="rId23"/>
    <p:sldId id="1020" r:id="rId24"/>
    <p:sldId id="1015" r:id="rId25"/>
    <p:sldId id="975" r:id="rId26"/>
    <p:sldId id="977" r:id="rId27"/>
    <p:sldId id="969" r:id="rId28"/>
    <p:sldId id="980" r:id="rId29"/>
    <p:sldId id="982" r:id="rId30"/>
    <p:sldId id="991" r:id="rId31"/>
    <p:sldId id="997" r:id="rId32"/>
    <p:sldId id="1001" r:id="rId33"/>
    <p:sldId id="1026" r:id="rId34"/>
    <p:sldId id="986" r:id="rId35"/>
    <p:sldId id="737" r:id="rId36"/>
    <p:sldId id="978"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6011" autoAdjust="0"/>
    <p:restoredTop sz="94660"/>
  </p:normalViewPr>
  <p:slideViewPr>
    <p:cSldViewPr snapToGrid="0">
      <p:cViewPr varScale="1">
        <p:scale>
          <a:sx n="105" d="100"/>
          <a:sy n="105" d="100"/>
        </p:scale>
        <p:origin x="420" y="102"/>
      </p:cViewPr>
      <p:guideLst/>
    </p:cSldViewPr>
  </p:slideViewPr>
  <p:notesTextViewPr>
    <p:cViewPr>
      <p:scale>
        <a:sx n="1" d="1"/>
        <a:sy n="1" d="1"/>
      </p:scale>
      <p:origin x="0" y="0"/>
    </p:cViewPr>
  </p:notesTextViewPr>
  <p:sorterViewPr>
    <p:cViewPr varScale="1">
      <p:scale>
        <a:sx n="100" d="100"/>
        <a:sy n="100" d="100"/>
      </p:scale>
      <p:origin x="0" y="-761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46F992-C7E9-48C7-9421-B86980B60B7E}" type="datetimeFigureOut">
              <a:rPr lang="en-US" smtClean="0"/>
              <a:t>5/28/2025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3F04E3-6679-4E77-AE9E-10D86B39737B}" type="slidenum">
              <a:rPr lang="en-US" smtClean="0"/>
              <a:t>‹#›</a:t>
            </a:fld>
            <a:endParaRPr lang="en-US"/>
          </a:p>
        </p:txBody>
      </p:sp>
    </p:spTree>
    <p:extLst>
      <p:ext uri="{BB962C8B-B14F-4D97-AF65-F5344CB8AC3E}">
        <p14:creationId xmlns:p14="http://schemas.microsoft.com/office/powerpoint/2010/main" val="544508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Replace Nano </a:t>
            </a:r>
            <a:r>
              <a:rPr lang="en-US" dirty="0" err="1"/>
              <a:t>jetson</a:t>
            </a:r>
            <a:r>
              <a:rPr lang="en-US" dirty="0"/>
              <a:t>- </a:t>
            </a:r>
            <a:r>
              <a:rPr lang="en-US" dirty="0" err="1"/>
              <a:t>linux</a:t>
            </a:r>
            <a:r>
              <a:rPr lang="en-US" dirty="0"/>
              <a:t> machine, custom serial adapter</a:t>
            </a:r>
          </a:p>
          <a:p>
            <a:r>
              <a:rPr lang="en-US" dirty="0"/>
              <a:t>Configure</a:t>
            </a:r>
          </a:p>
          <a:p>
            <a:r>
              <a:rPr lang="en-US" dirty="0"/>
              <a:t>Set up network </a:t>
            </a:r>
            <a:r>
              <a:rPr lang="en-US" dirty="0" err="1"/>
              <a:t>collab</a:t>
            </a:r>
            <a:r>
              <a:rPr lang="en-US" dirty="0"/>
              <a:t> agreement ( Joe in for reviews)</a:t>
            </a:r>
          </a:p>
          <a:p>
            <a:r>
              <a:rPr lang="en-US" dirty="0"/>
              <a:t>Left Sunday program and test instrument remotely</a:t>
            </a:r>
          </a:p>
          <a:p>
            <a:r>
              <a:rPr lang="en-US" dirty="0"/>
              <a:t>10 hour zoom on Sunday 8 am – 6 pm PST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43E6E6-A7DF-40DC-A809-3A44EDF0414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4749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1500" indent="-571500" algn="just">
              <a:buFont typeface="+mj-lt"/>
              <a:buAutoNum type="romanLcPeriod"/>
              <a:defRPr/>
            </a:pPr>
            <a:r>
              <a:rPr lang="en-US" altLang="en-MT" sz="1200" dirty="0">
                <a:latin typeface="Tahoma" panose="020B0604030504040204" pitchFamily="34" charset="0"/>
                <a:cs typeface="Tahoma" panose="020B0604030504040204" pitchFamily="34" charset="0"/>
              </a:rPr>
              <a:t>limited </a:t>
            </a:r>
            <a:r>
              <a:rPr lang="en-US" altLang="en-MT" sz="1200" b="1" dirty="0">
                <a:solidFill>
                  <a:srgbClr val="006A9A"/>
                </a:solidFill>
                <a:latin typeface="Tahoma" panose="020B0604030504040204" pitchFamily="34" charset="0"/>
                <a:cs typeface="Tahoma" panose="020B0604030504040204" pitchFamily="34" charset="0"/>
              </a:rPr>
              <a:t>availability</a:t>
            </a:r>
            <a:r>
              <a:rPr lang="en-US" altLang="en-MT" sz="1200" dirty="0">
                <a:latin typeface="Tahoma" panose="020B0604030504040204" pitchFamily="34" charset="0"/>
                <a:cs typeface="Tahoma" panose="020B0604030504040204" pitchFamily="34" charset="0"/>
              </a:rPr>
              <a:t> of submarine cables and access to dark fibers and interrogators</a:t>
            </a:r>
          </a:p>
          <a:p>
            <a:pPr marL="571500" indent="-571500" algn="just">
              <a:buFont typeface="+mj-lt"/>
              <a:buAutoNum type="romanLcPeriod"/>
              <a:defRPr/>
            </a:pPr>
            <a:r>
              <a:rPr lang="en-US" altLang="en-MT" sz="1200" dirty="0">
                <a:latin typeface="Tahoma" panose="020B0604030504040204" pitchFamily="34" charset="0"/>
                <a:cs typeface="Tahoma" panose="020B0604030504040204" pitchFamily="34" charset="0"/>
              </a:rPr>
              <a:t>submarine cables tend to be located </a:t>
            </a:r>
            <a:r>
              <a:rPr lang="en-US" altLang="en-MT" sz="1200" b="1" dirty="0">
                <a:solidFill>
                  <a:srgbClr val="006A9A"/>
                </a:solidFill>
                <a:latin typeface="Tahoma" panose="020B0604030504040204" pitchFamily="34" charset="0"/>
                <a:cs typeface="Tahoma" panose="020B0604030504040204" pitchFamily="34" charset="0"/>
              </a:rPr>
              <a:t>away</a:t>
            </a:r>
            <a:r>
              <a:rPr lang="en-US" altLang="en-MT" sz="1200" dirty="0">
                <a:latin typeface="Tahoma" panose="020B0604030504040204" pitchFamily="34" charset="0"/>
                <a:cs typeface="Tahoma" panose="020B0604030504040204" pitchFamily="34" charset="0"/>
              </a:rPr>
              <a:t> from seafloor processes of interest</a:t>
            </a:r>
            <a:endParaRPr lang="en-GB" altLang="en-MT" sz="1200" dirty="0">
              <a:latin typeface="Tahoma" panose="020B0604030504040204" pitchFamily="34" charset="0"/>
              <a:cs typeface="Tahoma" panose="020B0604030504040204" pitchFamily="34" charset="0"/>
            </a:endParaRPr>
          </a:p>
          <a:p>
            <a:endParaRPr lang="en-US" dirty="0"/>
          </a:p>
        </p:txBody>
      </p:sp>
      <p:sp>
        <p:nvSpPr>
          <p:cNvPr id="4" name="Slide Number Placeholder 3"/>
          <p:cNvSpPr>
            <a:spLocks noGrp="1"/>
          </p:cNvSpPr>
          <p:nvPr>
            <p:ph type="sldNum" sz="quarter" idx="5"/>
          </p:nvPr>
        </p:nvSpPr>
        <p:spPr/>
        <p:txBody>
          <a:bodyPr/>
          <a:lstStyle/>
          <a:p>
            <a:fld id="{0743E6E6-A7DF-40DC-A809-3A44EDF04145}" type="slidenum">
              <a:rPr lang="en-US" smtClean="0"/>
              <a:t>14</a:t>
            </a:fld>
            <a:endParaRPr lang="en-US"/>
          </a:p>
        </p:txBody>
      </p:sp>
    </p:spTree>
    <p:extLst>
      <p:ext uri="{BB962C8B-B14F-4D97-AF65-F5344CB8AC3E}">
        <p14:creationId xmlns:p14="http://schemas.microsoft.com/office/powerpoint/2010/main" val="27865663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most dominant signal we see is from the ocean surface waves</a:t>
            </a:r>
          </a:p>
        </p:txBody>
      </p:sp>
      <p:sp>
        <p:nvSpPr>
          <p:cNvPr id="4" name="Slide Number Placeholder 3"/>
          <p:cNvSpPr>
            <a:spLocks noGrp="1"/>
          </p:cNvSpPr>
          <p:nvPr>
            <p:ph type="sldNum" sz="quarter" idx="5"/>
          </p:nvPr>
        </p:nvSpPr>
        <p:spPr/>
        <p:txBody>
          <a:bodyPr/>
          <a:lstStyle/>
          <a:p>
            <a:fld id="{0743E6E6-A7DF-40DC-A809-3A44EDF04145}" type="slidenum">
              <a:rPr lang="en-US" smtClean="0"/>
              <a:t>19</a:t>
            </a:fld>
            <a:endParaRPr lang="en-US"/>
          </a:p>
        </p:txBody>
      </p:sp>
    </p:spTree>
    <p:extLst>
      <p:ext uri="{BB962C8B-B14F-4D97-AF65-F5344CB8AC3E}">
        <p14:creationId xmlns:p14="http://schemas.microsoft.com/office/powerpoint/2010/main" val="14619682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Sintela</a:t>
            </a:r>
            <a:r>
              <a:rPr lang="en-US" dirty="0"/>
              <a:t> sent us a rework schedule with things to remove and where to attach wires, but each time we powered up the board, it was still shorted (-5V and +12V shorted to ground). We kept taking off more parts until the whole section was empty. Then we realized the problem was somewhere else on the board. We used a thermal camera to find the problem. Video. We then started to use Denis’ dental drill to excavate into the board until we could clear the short. This board would normally be trash, but that was not an option </a:t>
            </a:r>
          </a:p>
        </p:txBody>
      </p:sp>
      <p:sp>
        <p:nvSpPr>
          <p:cNvPr id="4" name="Slide Number Placeholder 3"/>
          <p:cNvSpPr>
            <a:spLocks noGrp="1"/>
          </p:cNvSpPr>
          <p:nvPr>
            <p:ph type="sldNum" sz="quarter" idx="5"/>
          </p:nvPr>
        </p:nvSpPr>
        <p:spPr/>
        <p:txBody>
          <a:bodyPr/>
          <a:lstStyle/>
          <a:p>
            <a:fld id="{0743E6E6-A7DF-40DC-A809-3A44EDF04145}" type="slidenum">
              <a:rPr lang="en-US" smtClean="0"/>
              <a:t>20</a:t>
            </a:fld>
            <a:endParaRPr lang="en-US"/>
          </a:p>
        </p:txBody>
      </p:sp>
    </p:spTree>
    <p:extLst>
      <p:ext uri="{BB962C8B-B14F-4D97-AF65-F5344CB8AC3E}">
        <p14:creationId xmlns:p14="http://schemas.microsoft.com/office/powerpoint/2010/main" val="17632868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24- 36 hours for initial cure</a:t>
            </a:r>
          </a:p>
        </p:txBody>
      </p:sp>
      <p:sp>
        <p:nvSpPr>
          <p:cNvPr id="4" name="Slide Number Placeholder 3"/>
          <p:cNvSpPr>
            <a:spLocks noGrp="1"/>
          </p:cNvSpPr>
          <p:nvPr>
            <p:ph type="sldNum" sz="quarter" idx="5"/>
          </p:nvPr>
        </p:nvSpPr>
        <p:spPr/>
        <p:txBody>
          <a:bodyPr/>
          <a:lstStyle/>
          <a:p>
            <a:fld id="{0743E6E6-A7DF-40DC-A809-3A44EDF04145}" type="slidenum">
              <a:rPr lang="en-US" smtClean="0"/>
              <a:t>25</a:t>
            </a:fld>
            <a:endParaRPr lang="en-US"/>
          </a:p>
        </p:txBody>
      </p:sp>
    </p:spTree>
    <p:extLst>
      <p:ext uri="{BB962C8B-B14F-4D97-AF65-F5344CB8AC3E}">
        <p14:creationId xmlns:p14="http://schemas.microsoft.com/office/powerpoint/2010/main" val="33117276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Noro virus</a:t>
            </a:r>
          </a:p>
          <a:p>
            <a:r>
              <a:rPr lang="en-US" dirty="0"/>
              <a:t>Denis and Aaron stay late</a:t>
            </a:r>
          </a:p>
        </p:txBody>
      </p:sp>
      <p:sp>
        <p:nvSpPr>
          <p:cNvPr id="4" name="Slide Number Placeholder 3"/>
          <p:cNvSpPr>
            <a:spLocks noGrp="1"/>
          </p:cNvSpPr>
          <p:nvPr>
            <p:ph type="sldNum" sz="quarter" idx="5"/>
          </p:nvPr>
        </p:nvSpPr>
        <p:spPr/>
        <p:txBody>
          <a:bodyPr/>
          <a:lstStyle/>
          <a:p>
            <a:fld id="{0743E6E6-A7DF-40DC-A809-3A44EDF04145}" type="slidenum">
              <a:rPr lang="en-US" smtClean="0"/>
              <a:t>27</a:t>
            </a:fld>
            <a:endParaRPr lang="en-US"/>
          </a:p>
        </p:txBody>
      </p:sp>
    </p:spTree>
    <p:extLst>
      <p:ext uri="{BB962C8B-B14F-4D97-AF65-F5344CB8AC3E}">
        <p14:creationId xmlns:p14="http://schemas.microsoft.com/office/powerpoint/2010/main" val="15348015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Phase lock loop chip, clock drift 5% </a:t>
            </a:r>
          </a:p>
        </p:txBody>
      </p:sp>
      <p:sp>
        <p:nvSpPr>
          <p:cNvPr id="4" name="Slide Number Placeholder 3"/>
          <p:cNvSpPr>
            <a:spLocks noGrp="1"/>
          </p:cNvSpPr>
          <p:nvPr>
            <p:ph type="sldNum" sz="quarter" idx="5"/>
          </p:nvPr>
        </p:nvSpPr>
        <p:spPr/>
        <p:txBody>
          <a:bodyPr/>
          <a:lstStyle/>
          <a:p>
            <a:fld id="{0743E6E6-A7DF-40DC-A809-3A44EDF04145}" type="slidenum">
              <a:rPr lang="en-US" smtClean="0"/>
              <a:t>30</a:t>
            </a:fld>
            <a:endParaRPr lang="en-US"/>
          </a:p>
        </p:txBody>
      </p:sp>
    </p:spTree>
    <p:extLst>
      <p:ext uri="{BB962C8B-B14F-4D97-AF65-F5344CB8AC3E}">
        <p14:creationId xmlns:p14="http://schemas.microsoft.com/office/powerpoint/2010/main" val="18800163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sped up ten times so we can hear them. Impact drill most likely</a:t>
            </a:r>
          </a:p>
        </p:txBody>
      </p:sp>
      <p:sp>
        <p:nvSpPr>
          <p:cNvPr id="4" name="Slide Number Placeholder 3"/>
          <p:cNvSpPr>
            <a:spLocks noGrp="1"/>
          </p:cNvSpPr>
          <p:nvPr>
            <p:ph type="sldNum" sz="quarter" idx="5"/>
          </p:nvPr>
        </p:nvSpPr>
        <p:spPr/>
        <p:txBody>
          <a:bodyPr/>
          <a:lstStyle/>
          <a:p>
            <a:fld id="{0743E6E6-A7DF-40DC-A809-3A44EDF04145}" type="slidenum">
              <a:rPr lang="en-US" smtClean="0"/>
              <a:t>34</a:t>
            </a:fld>
            <a:endParaRPr lang="en-US"/>
          </a:p>
        </p:txBody>
      </p:sp>
    </p:spTree>
    <p:extLst>
      <p:ext uri="{BB962C8B-B14F-4D97-AF65-F5344CB8AC3E}">
        <p14:creationId xmlns:p14="http://schemas.microsoft.com/office/powerpoint/2010/main" val="1271967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0FA0B-9764-43DE-B438-0107E0DA752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955158F-534F-4BEE-BB6A-D34D2EDC37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17E6626-FAB5-4613-B361-891F38F046A1}"/>
              </a:ext>
            </a:extLst>
          </p:cNvPr>
          <p:cNvSpPr>
            <a:spLocks noGrp="1"/>
          </p:cNvSpPr>
          <p:nvPr>
            <p:ph type="dt" sz="half" idx="10"/>
          </p:nvPr>
        </p:nvSpPr>
        <p:spPr/>
        <p:txBody>
          <a:bodyPr/>
          <a:lstStyle/>
          <a:p>
            <a:fld id="{09A11D4A-3D43-46AB-A47D-15CC48816D68}" type="datetimeFigureOut">
              <a:rPr lang="en-US" smtClean="0"/>
              <a:t>5/28/2025</a:t>
            </a:fld>
            <a:endParaRPr lang="en-US"/>
          </a:p>
        </p:txBody>
      </p:sp>
      <p:sp>
        <p:nvSpPr>
          <p:cNvPr id="5" name="Footer Placeholder 4">
            <a:extLst>
              <a:ext uri="{FF2B5EF4-FFF2-40B4-BE49-F238E27FC236}">
                <a16:creationId xmlns:a16="http://schemas.microsoft.com/office/drawing/2014/main" id="{B7DA981E-2AA5-43B7-B239-AF3513314E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9F0EF8-A779-4B84-88BD-F182EBCE95D1}"/>
              </a:ext>
            </a:extLst>
          </p:cNvPr>
          <p:cNvSpPr>
            <a:spLocks noGrp="1"/>
          </p:cNvSpPr>
          <p:nvPr>
            <p:ph type="sldNum" sz="quarter" idx="12"/>
          </p:nvPr>
        </p:nvSpPr>
        <p:spPr/>
        <p:txBody>
          <a:bodyPr/>
          <a:lstStyle/>
          <a:p>
            <a:fld id="{9D72C269-2B57-4F0F-8ED1-7BBC3428A42F}" type="slidenum">
              <a:rPr lang="en-US" smtClean="0"/>
              <a:t>‹#›</a:t>
            </a:fld>
            <a:endParaRPr lang="en-US"/>
          </a:p>
        </p:txBody>
      </p:sp>
    </p:spTree>
    <p:extLst>
      <p:ext uri="{BB962C8B-B14F-4D97-AF65-F5344CB8AC3E}">
        <p14:creationId xmlns:p14="http://schemas.microsoft.com/office/powerpoint/2010/main" val="178980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D039A-2962-470E-9A94-6E614C790E9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02AA924-8BDA-4F20-A4C8-60102E654E7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A96DFA-E8D6-4434-8AC1-94CE5960B96D}"/>
              </a:ext>
            </a:extLst>
          </p:cNvPr>
          <p:cNvSpPr>
            <a:spLocks noGrp="1"/>
          </p:cNvSpPr>
          <p:nvPr>
            <p:ph type="dt" sz="half" idx="10"/>
          </p:nvPr>
        </p:nvSpPr>
        <p:spPr/>
        <p:txBody>
          <a:bodyPr/>
          <a:lstStyle/>
          <a:p>
            <a:fld id="{09A11D4A-3D43-46AB-A47D-15CC48816D68}" type="datetimeFigureOut">
              <a:rPr lang="en-US" smtClean="0"/>
              <a:t>5/28/2025</a:t>
            </a:fld>
            <a:endParaRPr lang="en-US"/>
          </a:p>
        </p:txBody>
      </p:sp>
      <p:sp>
        <p:nvSpPr>
          <p:cNvPr id="5" name="Footer Placeholder 4">
            <a:extLst>
              <a:ext uri="{FF2B5EF4-FFF2-40B4-BE49-F238E27FC236}">
                <a16:creationId xmlns:a16="http://schemas.microsoft.com/office/drawing/2014/main" id="{5D9E758C-ACFF-47C1-9343-799E7D4811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35502F-E9F7-4823-B0D9-6AA1310EF3BD}"/>
              </a:ext>
            </a:extLst>
          </p:cNvPr>
          <p:cNvSpPr>
            <a:spLocks noGrp="1"/>
          </p:cNvSpPr>
          <p:nvPr>
            <p:ph type="sldNum" sz="quarter" idx="12"/>
          </p:nvPr>
        </p:nvSpPr>
        <p:spPr/>
        <p:txBody>
          <a:bodyPr/>
          <a:lstStyle/>
          <a:p>
            <a:fld id="{9D72C269-2B57-4F0F-8ED1-7BBC3428A42F}" type="slidenum">
              <a:rPr lang="en-US" smtClean="0"/>
              <a:t>‹#›</a:t>
            </a:fld>
            <a:endParaRPr lang="en-US"/>
          </a:p>
        </p:txBody>
      </p:sp>
    </p:spTree>
    <p:extLst>
      <p:ext uri="{BB962C8B-B14F-4D97-AF65-F5344CB8AC3E}">
        <p14:creationId xmlns:p14="http://schemas.microsoft.com/office/powerpoint/2010/main" val="3156626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FA57FC7-C5BF-41D3-9122-EE3AB307842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49F2E80-6EBD-43CA-9D55-F11089F30B6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A84023-3C6D-4505-96AB-635ACEBDE58A}"/>
              </a:ext>
            </a:extLst>
          </p:cNvPr>
          <p:cNvSpPr>
            <a:spLocks noGrp="1"/>
          </p:cNvSpPr>
          <p:nvPr>
            <p:ph type="dt" sz="half" idx="10"/>
          </p:nvPr>
        </p:nvSpPr>
        <p:spPr/>
        <p:txBody>
          <a:bodyPr/>
          <a:lstStyle/>
          <a:p>
            <a:fld id="{09A11D4A-3D43-46AB-A47D-15CC48816D68}" type="datetimeFigureOut">
              <a:rPr lang="en-US" smtClean="0"/>
              <a:t>5/28/2025</a:t>
            </a:fld>
            <a:endParaRPr lang="en-US"/>
          </a:p>
        </p:txBody>
      </p:sp>
      <p:sp>
        <p:nvSpPr>
          <p:cNvPr id="5" name="Footer Placeholder 4">
            <a:extLst>
              <a:ext uri="{FF2B5EF4-FFF2-40B4-BE49-F238E27FC236}">
                <a16:creationId xmlns:a16="http://schemas.microsoft.com/office/drawing/2014/main" id="{969AD0B1-4D87-4074-B57B-854AE3FF71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322163-1E36-4B2C-8BD8-6698D849E8E8}"/>
              </a:ext>
            </a:extLst>
          </p:cNvPr>
          <p:cNvSpPr>
            <a:spLocks noGrp="1"/>
          </p:cNvSpPr>
          <p:nvPr>
            <p:ph type="sldNum" sz="quarter" idx="12"/>
          </p:nvPr>
        </p:nvSpPr>
        <p:spPr/>
        <p:txBody>
          <a:bodyPr/>
          <a:lstStyle/>
          <a:p>
            <a:fld id="{9D72C269-2B57-4F0F-8ED1-7BBC3428A42F}" type="slidenum">
              <a:rPr lang="en-US" smtClean="0"/>
              <a:t>‹#›</a:t>
            </a:fld>
            <a:endParaRPr lang="en-US"/>
          </a:p>
        </p:txBody>
      </p:sp>
    </p:spTree>
    <p:extLst>
      <p:ext uri="{BB962C8B-B14F-4D97-AF65-F5344CB8AC3E}">
        <p14:creationId xmlns:p14="http://schemas.microsoft.com/office/powerpoint/2010/main" val="9291905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4B34A-462A-45CD-81E4-41749EFCD4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33F00A1-B5B6-4D10-AD32-94399B94B3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FB312C1-97FD-4C98-80CB-7E01887FBF9B}"/>
              </a:ext>
            </a:extLst>
          </p:cNvPr>
          <p:cNvSpPr>
            <a:spLocks noGrp="1"/>
          </p:cNvSpPr>
          <p:nvPr>
            <p:ph type="dt" sz="half" idx="10"/>
          </p:nvPr>
        </p:nvSpPr>
        <p:spPr/>
        <p:txBody>
          <a:bodyPr/>
          <a:lstStyle/>
          <a:p>
            <a:fld id="{7F3A27D7-6342-4393-91C9-D3778DA73850}" type="datetimeFigureOut">
              <a:rPr lang="en-US" smtClean="0"/>
              <a:t>5/28/2025</a:t>
            </a:fld>
            <a:endParaRPr lang="en-US"/>
          </a:p>
        </p:txBody>
      </p:sp>
      <p:sp>
        <p:nvSpPr>
          <p:cNvPr id="5" name="Footer Placeholder 4">
            <a:extLst>
              <a:ext uri="{FF2B5EF4-FFF2-40B4-BE49-F238E27FC236}">
                <a16:creationId xmlns:a16="http://schemas.microsoft.com/office/drawing/2014/main" id="{26CA57B5-7F39-4740-B3CA-DC8594369A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783469-4026-4BAE-92F7-95999D4652F7}"/>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13268773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553A1-D0E6-4B82-AFA3-A6F1B4A9A2CF}"/>
              </a:ext>
            </a:extLst>
          </p:cNvPr>
          <p:cNvSpPr>
            <a:spLocks noGrp="1"/>
          </p:cNvSpPr>
          <p:nvPr>
            <p:ph type="title"/>
          </p:nvPr>
        </p:nvSpPr>
        <p:spPr>
          <a:xfrm>
            <a:off x="838200" y="52296"/>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23EC2157-BFCF-42BB-9A46-4AEC72753D2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59A589-E61E-4744-953E-F13F5A58D16F}"/>
              </a:ext>
            </a:extLst>
          </p:cNvPr>
          <p:cNvSpPr>
            <a:spLocks noGrp="1"/>
          </p:cNvSpPr>
          <p:nvPr>
            <p:ph type="dt" sz="half" idx="10"/>
          </p:nvPr>
        </p:nvSpPr>
        <p:spPr/>
        <p:txBody>
          <a:bodyPr/>
          <a:lstStyle/>
          <a:p>
            <a:fld id="{7F3A27D7-6342-4393-91C9-D3778DA73850}" type="datetimeFigureOut">
              <a:rPr lang="en-US" smtClean="0"/>
              <a:t>5/28/2025</a:t>
            </a:fld>
            <a:endParaRPr lang="en-US"/>
          </a:p>
        </p:txBody>
      </p:sp>
      <p:sp>
        <p:nvSpPr>
          <p:cNvPr id="5" name="Footer Placeholder 4">
            <a:extLst>
              <a:ext uri="{FF2B5EF4-FFF2-40B4-BE49-F238E27FC236}">
                <a16:creationId xmlns:a16="http://schemas.microsoft.com/office/drawing/2014/main" id="{2809DB0E-2921-40F7-BF88-DAF1B9840E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D7F7C8-3703-41C7-9E24-14EF320E26C6}"/>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9390593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3A769-1671-44D1-A731-EF9BD3BABF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46C1ABE-DF9F-4C6D-964A-CADA489E9E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A62C6B3-36CC-4348-89F0-EACAB21D24BE}"/>
              </a:ext>
            </a:extLst>
          </p:cNvPr>
          <p:cNvSpPr>
            <a:spLocks noGrp="1"/>
          </p:cNvSpPr>
          <p:nvPr>
            <p:ph type="dt" sz="half" idx="10"/>
          </p:nvPr>
        </p:nvSpPr>
        <p:spPr/>
        <p:txBody>
          <a:bodyPr/>
          <a:lstStyle/>
          <a:p>
            <a:fld id="{7F3A27D7-6342-4393-91C9-D3778DA73850}" type="datetimeFigureOut">
              <a:rPr lang="en-US" smtClean="0"/>
              <a:t>5/28/2025</a:t>
            </a:fld>
            <a:endParaRPr lang="en-US"/>
          </a:p>
        </p:txBody>
      </p:sp>
      <p:sp>
        <p:nvSpPr>
          <p:cNvPr id="5" name="Footer Placeholder 4">
            <a:extLst>
              <a:ext uri="{FF2B5EF4-FFF2-40B4-BE49-F238E27FC236}">
                <a16:creationId xmlns:a16="http://schemas.microsoft.com/office/drawing/2014/main" id="{0DD4160A-D432-4BE1-9CA3-723310D12D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2F9827-B963-45A9-9582-1DB2904069F3}"/>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15485359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21F47-364E-4F49-BBF1-5C71CF95F3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908AA22-D046-4279-A909-E5A02424EBF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22545C5-3EDF-44E4-875D-E596D479405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3A37A27-D21E-4EB6-AADC-009BE82480CC}"/>
              </a:ext>
            </a:extLst>
          </p:cNvPr>
          <p:cNvSpPr>
            <a:spLocks noGrp="1"/>
          </p:cNvSpPr>
          <p:nvPr>
            <p:ph type="dt" sz="half" idx="10"/>
          </p:nvPr>
        </p:nvSpPr>
        <p:spPr/>
        <p:txBody>
          <a:bodyPr/>
          <a:lstStyle/>
          <a:p>
            <a:fld id="{7F3A27D7-6342-4393-91C9-D3778DA73850}" type="datetimeFigureOut">
              <a:rPr lang="en-US" smtClean="0"/>
              <a:t>5/28/2025</a:t>
            </a:fld>
            <a:endParaRPr lang="en-US"/>
          </a:p>
        </p:txBody>
      </p:sp>
      <p:sp>
        <p:nvSpPr>
          <p:cNvPr id="6" name="Footer Placeholder 5">
            <a:extLst>
              <a:ext uri="{FF2B5EF4-FFF2-40B4-BE49-F238E27FC236}">
                <a16:creationId xmlns:a16="http://schemas.microsoft.com/office/drawing/2014/main" id="{08A103F7-AE29-46C9-8F21-CB7AC2682D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42D7DF-32B0-4C73-973F-33FA851E3991}"/>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41315094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6B03A-E9B0-4C78-94E5-5855920DD16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693A9AD-1AD6-4BC5-B519-724C0456A9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767419E-2DED-47FD-8E32-7F4EAE5C9DF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20A7454-3D6B-46F0-BBD3-DACB323E0E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E19BEB3-D90B-4C3F-A1A9-FF43079BE99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2BA7D86-5EC9-4B66-84F0-1FF74314E404}"/>
              </a:ext>
            </a:extLst>
          </p:cNvPr>
          <p:cNvSpPr>
            <a:spLocks noGrp="1"/>
          </p:cNvSpPr>
          <p:nvPr>
            <p:ph type="dt" sz="half" idx="10"/>
          </p:nvPr>
        </p:nvSpPr>
        <p:spPr/>
        <p:txBody>
          <a:bodyPr/>
          <a:lstStyle/>
          <a:p>
            <a:fld id="{7F3A27D7-6342-4393-91C9-D3778DA73850}" type="datetimeFigureOut">
              <a:rPr lang="en-US" smtClean="0"/>
              <a:t>5/28/2025</a:t>
            </a:fld>
            <a:endParaRPr lang="en-US"/>
          </a:p>
        </p:txBody>
      </p:sp>
      <p:sp>
        <p:nvSpPr>
          <p:cNvPr id="8" name="Footer Placeholder 7">
            <a:extLst>
              <a:ext uri="{FF2B5EF4-FFF2-40B4-BE49-F238E27FC236}">
                <a16:creationId xmlns:a16="http://schemas.microsoft.com/office/drawing/2014/main" id="{B8892928-D778-45ED-AD83-F8B347AD601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3272E92-02F8-47EF-880A-0058CC934DAC}"/>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15620445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6DC42-EE6D-4261-BBAB-75CE2BFD83E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138D2B6-600D-4B5C-90A9-693938A5578F}"/>
              </a:ext>
            </a:extLst>
          </p:cNvPr>
          <p:cNvSpPr>
            <a:spLocks noGrp="1"/>
          </p:cNvSpPr>
          <p:nvPr>
            <p:ph type="dt" sz="half" idx="10"/>
          </p:nvPr>
        </p:nvSpPr>
        <p:spPr/>
        <p:txBody>
          <a:bodyPr/>
          <a:lstStyle/>
          <a:p>
            <a:fld id="{7F3A27D7-6342-4393-91C9-D3778DA73850}" type="datetimeFigureOut">
              <a:rPr lang="en-US" smtClean="0"/>
              <a:t>5/28/2025</a:t>
            </a:fld>
            <a:endParaRPr lang="en-US"/>
          </a:p>
        </p:txBody>
      </p:sp>
      <p:sp>
        <p:nvSpPr>
          <p:cNvPr id="4" name="Footer Placeholder 3">
            <a:extLst>
              <a:ext uri="{FF2B5EF4-FFF2-40B4-BE49-F238E27FC236}">
                <a16:creationId xmlns:a16="http://schemas.microsoft.com/office/drawing/2014/main" id="{16FD4A47-C0D2-48DF-9FC1-93EDD572FEB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21199BF-6165-4B8B-81E0-AE3FE9181323}"/>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38567503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708E526-7715-4545-A378-D8A75907A97D}"/>
              </a:ext>
            </a:extLst>
          </p:cNvPr>
          <p:cNvSpPr>
            <a:spLocks noGrp="1"/>
          </p:cNvSpPr>
          <p:nvPr>
            <p:ph type="dt" sz="half" idx="10"/>
          </p:nvPr>
        </p:nvSpPr>
        <p:spPr/>
        <p:txBody>
          <a:bodyPr/>
          <a:lstStyle/>
          <a:p>
            <a:fld id="{7F3A27D7-6342-4393-91C9-D3778DA73850}" type="datetimeFigureOut">
              <a:rPr lang="en-US" smtClean="0"/>
              <a:t>5/28/2025</a:t>
            </a:fld>
            <a:endParaRPr lang="en-US"/>
          </a:p>
        </p:txBody>
      </p:sp>
      <p:sp>
        <p:nvSpPr>
          <p:cNvPr id="3" name="Footer Placeholder 2">
            <a:extLst>
              <a:ext uri="{FF2B5EF4-FFF2-40B4-BE49-F238E27FC236}">
                <a16:creationId xmlns:a16="http://schemas.microsoft.com/office/drawing/2014/main" id="{CD173AA7-4F55-4875-853F-84F1CE28D8F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5AA9716-4FD7-4CCD-BAB2-ECFF73AEF8F5}"/>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28108225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67945-354F-4F25-A6AE-9995B36BA7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57190BF-5B7B-4A13-BDAA-35AC8F5540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8529578-3C75-4C4B-AEEB-D577054600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C77989D-B449-4420-8BBF-D6EE3A350C25}"/>
              </a:ext>
            </a:extLst>
          </p:cNvPr>
          <p:cNvSpPr>
            <a:spLocks noGrp="1"/>
          </p:cNvSpPr>
          <p:nvPr>
            <p:ph type="dt" sz="half" idx="10"/>
          </p:nvPr>
        </p:nvSpPr>
        <p:spPr/>
        <p:txBody>
          <a:bodyPr/>
          <a:lstStyle/>
          <a:p>
            <a:fld id="{7F3A27D7-6342-4393-91C9-D3778DA73850}" type="datetimeFigureOut">
              <a:rPr lang="en-US" smtClean="0"/>
              <a:t>5/28/2025</a:t>
            </a:fld>
            <a:endParaRPr lang="en-US"/>
          </a:p>
        </p:txBody>
      </p:sp>
      <p:sp>
        <p:nvSpPr>
          <p:cNvPr id="6" name="Footer Placeholder 5">
            <a:extLst>
              <a:ext uri="{FF2B5EF4-FFF2-40B4-BE49-F238E27FC236}">
                <a16:creationId xmlns:a16="http://schemas.microsoft.com/office/drawing/2014/main" id="{7FC8D5B7-8A5B-4F46-94F1-707AC24578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6A957A-857A-47F2-BA10-907B71BBAA8F}"/>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509095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4614E-8A20-4126-813F-74FE97BDFF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E24AC7-1F57-48D9-8DA8-CFDBB60E392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37FC3C-0080-40C3-9B88-279EA0DBD261}"/>
              </a:ext>
            </a:extLst>
          </p:cNvPr>
          <p:cNvSpPr>
            <a:spLocks noGrp="1"/>
          </p:cNvSpPr>
          <p:nvPr>
            <p:ph type="dt" sz="half" idx="10"/>
          </p:nvPr>
        </p:nvSpPr>
        <p:spPr/>
        <p:txBody>
          <a:bodyPr/>
          <a:lstStyle/>
          <a:p>
            <a:fld id="{09A11D4A-3D43-46AB-A47D-15CC48816D68}" type="datetimeFigureOut">
              <a:rPr lang="en-US" smtClean="0"/>
              <a:t>5/28/2025</a:t>
            </a:fld>
            <a:endParaRPr lang="en-US"/>
          </a:p>
        </p:txBody>
      </p:sp>
      <p:sp>
        <p:nvSpPr>
          <p:cNvPr id="5" name="Footer Placeholder 4">
            <a:extLst>
              <a:ext uri="{FF2B5EF4-FFF2-40B4-BE49-F238E27FC236}">
                <a16:creationId xmlns:a16="http://schemas.microsoft.com/office/drawing/2014/main" id="{66422312-E754-4358-B029-6205768632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6C3043-3C74-4795-B1F2-F315EA98CF20}"/>
              </a:ext>
            </a:extLst>
          </p:cNvPr>
          <p:cNvSpPr>
            <a:spLocks noGrp="1"/>
          </p:cNvSpPr>
          <p:nvPr>
            <p:ph type="sldNum" sz="quarter" idx="12"/>
          </p:nvPr>
        </p:nvSpPr>
        <p:spPr/>
        <p:txBody>
          <a:bodyPr/>
          <a:lstStyle/>
          <a:p>
            <a:fld id="{9D72C269-2B57-4F0F-8ED1-7BBC3428A42F}" type="slidenum">
              <a:rPr lang="en-US" smtClean="0"/>
              <a:t>‹#›</a:t>
            </a:fld>
            <a:endParaRPr lang="en-US"/>
          </a:p>
        </p:txBody>
      </p:sp>
    </p:spTree>
    <p:extLst>
      <p:ext uri="{BB962C8B-B14F-4D97-AF65-F5344CB8AC3E}">
        <p14:creationId xmlns:p14="http://schemas.microsoft.com/office/powerpoint/2010/main" val="1878292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EDD99-B1C7-4BF8-89EC-3244A16965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A867293-E736-406A-9904-C8C736D6C6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780A783-7A7E-4110-BD80-E1225F2F47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3F68AFA-2039-47BF-A306-1E2C31ACD3CB}"/>
              </a:ext>
            </a:extLst>
          </p:cNvPr>
          <p:cNvSpPr>
            <a:spLocks noGrp="1"/>
          </p:cNvSpPr>
          <p:nvPr>
            <p:ph type="dt" sz="half" idx="10"/>
          </p:nvPr>
        </p:nvSpPr>
        <p:spPr/>
        <p:txBody>
          <a:bodyPr/>
          <a:lstStyle/>
          <a:p>
            <a:fld id="{7F3A27D7-6342-4393-91C9-D3778DA73850}" type="datetimeFigureOut">
              <a:rPr lang="en-US" smtClean="0"/>
              <a:t>5/28/2025</a:t>
            </a:fld>
            <a:endParaRPr lang="en-US"/>
          </a:p>
        </p:txBody>
      </p:sp>
      <p:sp>
        <p:nvSpPr>
          <p:cNvPr id="6" name="Footer Placeholder 5">
            <a:extLst>
              <a:ext uri="{FF2B5EF4-FFF2-40B4-BE49-F238E27FC236}">
                <a16:creationId xmlns:a16="http://schemas.microsoft.com/office/drawing/2014/main" id="{FE86D414-39C4-467C-B0BA-6EA553B725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D24668-50E0-4A7C-92AB-00556B7D4D81}"/>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25232883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FA00C-7E73-4E82-B495-3BD9C3830E1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26B45A1-E88C-4D55-B5B5-A893D795E44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FF28CA-B9C2-4EE5-B6CC-F155FE3B9BDD}"/>
              </a:ext>
            </a:extLst>
          </p:cNvPr>
          <p:cNvSpPr>
            <a:spLocks noGrp="1"/>
          </p:cNvSpPr>
          <p:nvPr>
            <p:ph type="dt" sz="half" idx="10"/>
          </p:nvPr>
        </p:nvSpPr>
        <p:spPr/>
        <p:txBody>
          <a:bodyPr/>
          <a:lstStyle/>
          <a:p>
            <a:fld id="{7F3A27D7-6342-4393-91C9-D3778DA73850}" type="datetimeFigureOut">
              <a:rPr lang="en-US" smtClean="0"/>
              <a:t>5/28/2025</a:t>
            </a:fld>
            <a:endParaRPr lang="en-US"/>
          </a:p>
        </p:txBody>
      </p:sp>
      <p:sp>
        <p:nvSpPr>
          <p:cNvPr id="5" name="Footer Placeholder 4">
            <a:extLst>
              <a:ext uri="{FF2B5EF4-FFF2-40B4-BE49-F238E27FC236}">
                <a16:creationId xmlns:a16="http://schemas.microsoft.com/office/drawing/2014/main" id="{23E94822-CF29-43E8-9AF6-728DB58662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F25EC9-E950-4BE4-8254-92FC38290ED5}"/>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137158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57EDE3F-DA9F-4622-8986-2E62791F0AA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2B02AAA-EBC2-4CFA-B8EE-98A7F5E2D6D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AC2A97-F921-4816-A174-5142C0C6D592}"/>
              </a:ext>
            </a:extLst>
          </p:cNvPr>
          <p:cNvSpPr>
            <a:spLocks noGrp="1"/>
          </p:cNvSpPr>
          <p:nvPr>
            <p:ph type="dt" sz="half" idx="10"/>
          </p:nvPr>
        </p:nvSpPr>
        <p:spPr/>
        <p:txBody>
          <a:bodyPr/>
          <a:lstStyle/>
          <a:p>
            <a:fld id="{7F3A27D7-6342-4393-91C9-D3778DA73850}" type="datetimeFigureOut">
              <a:rPr lang="en-US" smtClean="0"/>
              <a:t>5/28/2025</a:t>
            </a:fld>
            <a:endParaRPr lang="en-US"/>
          </a:p>
        </p:txBody>
      </p:sp>
      <p:sp>
        <p:nvSpPr>
          <p:cNvPr id="5" name="Footer Placeholder 4">
            <a:extLst>
              <a:ext uri="{FF2B5EF4-FFF2-40B4-BE49-F238E27FC236}">
                <a16:creationId xmlns:a16="http://schemas.microsoft.com/office/drawing/2014/main" id="{F32D35A6-D938-4044-8E91-34CA255584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D3AD60-F942-46A3-81A6-C2C9775B4328}"/>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33047199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50087-7F35-C149-8CCC-868895653B11}"/>
              </a:ext>
            </a:extLst>
          </p:cNvPr>
          <p:cNvSpPr>
            <a:spLocks noGrp="1"/>
          </p:cNvSpPr>
          <p:nvPr>
            <p:ph type="title"/>
          </p:nvPr>
        </p:nvSpPr>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43EA0183-F42B-9642-B6B4-7CE8D4E316BA}"/>
              </a:ext>
            </a:extLst>
          </p:cNvPr>
          <p:cNvSpPr>
            <a:spLocks noGrp="1"/>
          </p:cNvSpPr>
          <p:nvPr>
            <p:ph idx="1"/>
          </p:nvPr>
        </p:nvSpPr>
        <p:spPr>
          <a:xfrm>
            <a:off x="838200" y="1202637"/>
            <a:ext cx="10515600" cy="4795827"/>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ubtitle 2">
            <a:extLst>
              <a:ext uri="{FF2B5EF4-FFF2-40B4-BE49-F238E27FC236}">
                <a16:creationId xmlns:a16="http://schemas.microsoft.com/office/drawing/2014/main" id="{5B18710F-5752-3041-ABB0-70AAF289D0C6}"/>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7242620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50087-7F35-C149-8CCC-868895653B11}"/>
              </a:ext>
            </a:extLst>
          </p:cNvPr>
          <p:cNvSpPr>
            <a:spLocks noGrp="1"/>
          </p:cNvSpPr>
          <p:nvPr>
            <p:ph type="title"/>
          </p:nvPr>
        </p:nvSpPr>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43EA0183-F42B-9642-B6B4-7CE8D4E316BA}"/>
              </a:ext>
            </a:extLst>
          </p:cNvPr>
          <p:cNvSpPr>
            <a:spLocks noGrp="1"/>
          </p:cNvSpPr>
          <p:nvPr>
            <p:ph idx="1"/>
          </p:nvPr>
        </p:nvSpPr>
        <p:spPr>
          <a:xfrm>
            <a:off x="838200" y="1202637"/>
            <a:ext cx="10515600" cy="4795827"/>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ubtitle 2">
            <a:extLst>
              <a:ext uri="{FF2B5EF4-FFF2-40B4-BE49-F238E27FC236}">
                <a16:creationId xmlns:a16="http://schemas.microsoft.com/office/drawing/2014/main" id="{5B18710F-5752-3041-ABB0-70AAF289D0C6}"/>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1681999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50087-7F35-C149-8CCC-868895653B11}"/>
              </a:ext>
            </a:extLst>
          </p:cNvPr>
          <p:cNvSpPr>
            <a:spLocks noGrp="1"/>
          </p:cNvSpPr>
          <p:nvPr>
            <p:ph type="title"/>
          </p:nvPr>
        </p:nvSpPr>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43EA0183-F42B-9642-B6B4-7CE8D4E316BA}"/>
              </a:ext>
            </a:extLst>
          </p:cNvPr>
          <p:cNvSpPr>
            <a:spLocks noGrp="1"/>
          </p:cNvSpPr>
          <p:nvPr>
            <p:ph idx="1"/>
          </p:nvPr>
        </p:nvSpPr>
        <p:spPr>
          <a:xfrm>
            <a:off x="838200" y="1202637"/>
            <a:ext cx="10515600" cy="4795827"/>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ubtitle 2">
            <a:extLst>
              <a:ext uri="{FF2B5EF4-FFF2-40B4-BE49-F238E27FC236}">
                <a16:creationId xmlns:a16="http://schemas.microsoft.com/office/drawing/2014/main" id="{5B18710F-5752-3041-ABB0-70AAF289D0C6}"/>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6718753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50087-7F35-C149-8CCC-868895653B11}"/>
              </a:ext>
            </a:extLst>
          </p:cNvPr>
          <p:cNvSpPr>
            <a:spLocks noGrp="1"/>
          </p:cNvSpPr>
          <p:nvPr>
            <p:ph type="title"/>
          </p:nvPr>
        </p:nvSpPr>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43EA0183-F42B-9642-B6B4-7CE8D4E316BA}"/>
              </a:ext>
            </a:extLst>
          </p:cNvPr>
          <p:cNvSpPr>
            <a:spLocks noGrp="1"/>
          </p:cNvSpPr>
          <p:nvPr>
            <p:ph idx="1"/>
          </p:nvPr>
        </p:nvSpPr>
        <p:spPr>
          <a:xfrm>
            <a:off x="838200" y="1202637"/>
            <a:ext cx="10515600" cy="4795827"/>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ubtitle 2">
            <a:extLst>
              <a:ext uri="{FF2B5EF4-FFF2-40B4-BE49-F238E27FC236}">
                <a16:creationId xmlns:a16="http://schemas.microsoft.com/office/drawing/2014/main" id="{5B18710F-5752-3041-ABB0-70AAF289D0C6}"/>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1462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83AE7-181B-49EF-B938-561D6A3ECBD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E16865D-45CA-4E61-9B2F-69B493A8A28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64738D7-6BED-4A4E-B2F2-C2CC3A053536}"/>
              </a:ext>
            </a:extLst>
          </p:cNvPr>
          <p:cNvSpPr>
            <a:spLocks noGrp="1"/>
          </p:cNvSpPr>
          <p:nvPr>
            <p:ph type="dt" sz="half" idx="10"/>
          </p:nvPr>
        </p:nvSpPr>
        <p:spPr/>
        <p:txBody>
          <a:bodyPr/>
          <a:lstStyle/>
          <a:p>
            <a:fld id="{09A11D4A-3D43-46AB-A47D-15CC48816D68}" type="datetimeFigureOut">
              <a:rPr lang="en-US" smtClean="0"/>
              <a:t>5/28/2025</a:t>
            </a:fld>
            <a:endParaRPr lang="en-US"/>
          </a:p>
        </p:txBody>
      </p:sp>
      <p:sp>
        <p:nvSpPr>
          <p:cNvPr id="5" name="Footer Placeholder 4">
            <a:extLst>
              <a:ext uri="{FF2B5EF4-FFF2-40B4-BE49-F238E27FC236}">
                <a16:creationId xmlns:a16="http://schemas.microsoft.com/office/drawing/2014/main" id="{DEAFC5D3-7B1A-4F02-854C-83A6C580F2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C87-D3AB-4D70-B8CE-0EF3A401491E}"/>
              </a:ext>
            </a:extLst>
          </p:cNvPr>
          <p:cNvSpPr>
            <a:spLocks noGrp="1"/>
          </p:cNvSpPr>
          <p:nvPr>
            <p:ph type="sldNum" sz="quarter" idx="12"/>
          </p:nvPr>
        </p:nvSpPr>
        <p:spPr/>
        <p:txBody>
          <a:bodyPr/>
          <a:lstStyle/>
          <a:p>
            <a:fld id="{9D72C269-2B57-4F0F-8ED1-7BBC3428A42F}" type="slidenum">
              <a:rPr lang="en-US" smtClean="0"/>
              <a:t>‹#›</a:t>
            </a:fld>
            <a:endParaRPr lang="en-US"/>
          </a:p>
        </p:txBody>
      </p:sp>
    </p:spTree>
    <p:extLst>
      <p:ext uri="{BB962C8B-B14F-4D97-AF65-F5344CB8AC3E}">
        <p14:creationId xmlns:p14="http://schemas.microsoft.com/office/powerpoint/2010/main" val="3307012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CE735-4A57-4E50-8032-DBE52564F9F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EC1622-BCBB-40DD-89EA-4C3C908DCFB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28B63EA-F795-443D-B2CA-58647D2766A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C72B5C8-5DB3-434E-BCA3-690CEE898D21}"/>
              </a:ext>
            </a:extLst>
          </p:cNvPr>
          <p:cNvSpPr>
            <a:spLocks noGrp="1"/>
          </p:cNvSpPr>
          <p:nvPr>
            <p:ph type="dt" sz="half" idx="10"/>
          </p:nvPr>
        </p:nvSpPr>
        <p:spPr/>
        <p:txBody>
          <a:bodyPr/>
          <a:lstStyle/>
          <a:p>
            <a:fld id="{09A11D4A-3D43-46AB-A47D-15CC48816D68}" type="datetimeFigureOut">
              <a:rPr lang="en-US" smtClean="0"/>
              <a:t>5/28/2025</a:t>
            </a:fld>
            <a:endParaRPr lang="en-US"/>
          </a:p>
        </p:txBody>
      </p:sp>
      <p:sp>
        <p:nvSpPr>
          <p:cNvPr id="6" name="Footer Placeholder 5">
            <a:extLst>
              <a:ext uri="{FF2B5EF4-FFF2-40B4-BE49-F238E27FC236}">
                <a16:creationId xmlns:a16="http://schemas.microsoft.com/office/drawing/2014/main" id="{67ECAAC7-855B-40FF-A5D4-3FFF1B78BF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04164F-12E6-4DD9-889E-0DA9D9B68677}"/>
              </a:ext>
            </a:extLst>
          </p:cNvPr>
          <p:cNvSpPr>
            <a:spLocks noGrp="1"/>
          </p:cNvSpPr>
          <p:nvPr>
            <p:ph type="sldNum" sz="quarter" idx="12"/>
          </p:nvPr>
        </p:nvSpPr>
        <p:spPr/>
        <p:txBody>
          <a:bodyPr/>
          <a:lstStyle/>
          <a:p>
            <a:fld id="{9D72C269-2B57-4F0F-8ED1-7BBC3428A42F}" type="slidenum">
              <a:rPr lang="en-US" smtClean="0"/>
              <a:t>‹#›</a:t>
            </a:fld>
            <a:endParaRPr lang="en-US"/>
          </a:p>
        </p:txBody>
      </p:sp>
    </p:spTree>
    <p:extLst>
      <p:ext uri="{BB962C8B-B14F-4D97-AF65-F5344CB8AC3E}">
        <p14:creationId xmlns:p14="http://schemas.microsoft.com/office/powerpoint/2010/main" val="3587782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D74EF-4451-4EF5-A509-66FA558E279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1596DF3-4EE6-4A54-9135-28F1DE5DFC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97460AE-DD1B-4F48-B3D7-450FF0A48C2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E444553-1F38-402C-B781-F437F47CE6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8D725B9-4E77-4B8E-8F51-5AF20D29818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F1B8490-5178-4932-976E-302FE61E27E3}"/>
              </a:ext>
            </a:extLst>
          </p:cNvPr>
          <p:cNvSpPr>
            <a:spLocks noGrp="1"/>
          </p:cNvSpPr>
          <p:nvPr>
            <p:ph type="dt" sz="half" idx="10"/>
          </p:nvPr>
        </p:nvSpPr>
        <p:spPr/>
        <p:txBody>
          <a:bodyPr/>
          <a:lstStyle/>
          <a:p>
            <a:fld id="{09A11D4A-3D43-46AB-A47D-15CC48816D68}" type="datetimeFigureOut">
              <a:rPr lang="en-US" smtClean="0"/>
              <a:t>5/28/2025</a:t>
            </a:fld>
            <a:endParaRPr lang="en-US"/>
          </a:p>
        </p:txBody>
      </p:sp>
      <p:sp>
        <p:nvSpPr>
          <p:cNvPr id="8" name="Footer Placeholder 7">
            <a:extLst>
              <a:ext uri="{FF2B5EF4-FFF2-40B4-BE49-F238E27FC236}">
                <a16:creationId xmlns:a16="http://schemas.microsoft.com/office/drawing/2014/main" id="{B55D455A-982F-46C8-AF7F-30C412100EE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AD8032C-A3B0-4D81-9D49-572517F59A95}"/>
              </a:ext>
            </a:extLst>
          </p:cNvPr>
          <p:cNvSpPr>
            <a:spLocks noGrp="1"/>
          </p:cNvSpPr>
          <p:nvPr>
            <p:ph type="sldNum" sz="quarter" idx="12"/>
          </p:nvPr>
        </p:nvSpPr>
        <p:spPr/>
        <p:txBody>
          <a:bodyPr/>
          <a:lstStyle/>
          <a:p>
            <a:fld id="{9D72C269-2B57-4F0F-8ED1-7BBC3428A42F}" type="slidenum">
              <a:rPr lang="en-US" smtClean="0"/>
              <a:t>‹#›</a:t>
            </a:fld>
            <a:endParaRPr lang="en-US"/>
          </a:p>
        </p:txBody>
      </p:sp>
    </p:spTree>
    <p:extLst>
      <p:ext uri="{BB962C8B-B14F-4D97-AF65-F5344CB8AC3E}">
        <p14:creationId xmlns:p14="http://schemas.microsoft.com/office/powerpoint/2010/main" val="38497958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9F75C-A26A-416B-AC19-1284454B08C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3998C00-8134-43B7-B2EE-2D042DF38331}"/>
              </a:ext>
            </a:extLst>
          </p:cNvPr>
          <p:cNvSpPr>
            <a:spLocks noGrp="1"/>
          </p:cNvSpPr>
          <p:nvPr>
            <p:ph type="dt" sz="half" idx="10"/>
          </p:nvPr>
        </p:nvSpPr>
        <p:spPr/>
        <p:txBody>
          <a:bodyPr/>
          <a:lstStyle/>
          <a:p>
            <a:fld id="{09A11D4A-3D43-46AB-A47D-15CC48816D68}" type="datetimeFigureOut">
              <a:rPr lang="en-US" smtClean="0"/>
              <a:t>5/28/2025</a:t>
            </a:fld>
            <a:endParaRPr lang="en-US"/>
          </a:p>
        </p:txBody>
      </p:sp>
      <p:sp>
        <p:nvSpPr>
          <p:cNvPr id="4" name="Footer Placeholder 3">
            <a:extLst>
              <a:ext uri="{FF2B5EF4-FFF2-40B4-BE49-F238E27FC236}">
                <a16:creationId xmlns:a16="http://schemas.microsoft.com/office/drawing/2014/main" id="{DA209602-2A7C-431B-89BF-5824A05AB8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BE79E66-6CEC-4407-B18A-C15AFD270D89}"/>
              </a:ext>
            </a:extLst>
          </p:cNvPr>
          <p:cNvSpPr>
            <a:spLocks noGrp="1"/>
          </p:cNvSpPr>
          <p:nvPr>
            <p:ph type="sldNum" sz="quarter" idx="12"/>
          </p:nvPr>
        </p:nvSpPr>
        <p:spPr/>
        <p:txBody>
          <a:bodyPr/>
          <a:lstStyle/>
          <a:p>
            <a:fld id="{9D72C269-2B57-4F0F-8ED1-7BBC3428A42F}" type="slidenum">
              <a:rPr lang="en-US" smtClean="0"/>
              <a:t>‹#›</a:t>
            </a:fld>
            <a:endParaRPr lang="en-US"/>
          </a:p>
        </p:txBody>
      </p:sp>
    </p:spTree>
    <p:extLst>
      <p:ext uri="{BB962C8B-B14F-4D97-AF65-F5344CB8AC3E}">
        <p14:creationId xmlns:p14="http://schemas.microsoft.com/office/powerpoint/2010/main" val="52017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0EDDE6-E806-445A-81A0-351555AF5505}"/>
              </a:ext>
            </a:extLst>
          </p:cNvPr>
          <p:cNvSpPr>
            <a:spLocks noGrp="1"/>
          </p:cNvSpPr>
          <p:nvPr>
            <p:ph type="dt" sz="half" idx="10"/>
          </p:nvPr>
        </p:nvSpPr>
        <p:spPr/>
        <p:txBody>
          <a:bodyPr/>
          <a:lstStyle/>
          <a:p>
            <a:fld id="{09A11D4A-3D43-46AB-A47D-15CC48816D68}" type="datetimeFigureOut">
              <a:rPr lang="en-US" smtClean="0"/>
              <a:t>5/28/2025</a:t>
            </a:fld>
            <a:endParaRPr lang="en-US"/>
          </a:p>
        </p:txBody>
      </p:sp>
      <p:sp>
        <p:nvSpPr>
          <p:cNvPr id="3" name="Footer Placeholder 2">
            <a:extLst>
              <a:ext uri="{FF2B5EF4-FFF2-40B4-BE49-F238E27FC236}">
                <a16:creationId xmlns:a16="http://schemas.microsoft.com/office/drawing/2014/main" id="{DAD092AE-107D-4D92-AC67-551E5260751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1EE945-709C-4281-A984-B701C0F9E0A7}"/>
              </a:ext>
            </a:extLst>
          </p:cNvPr>
          <p:cNvSpPr>
            <a:spLocks noGrp="1"/>
          </p:cNvSpPr>
          <p:nvPr>
            <p:ph type="sldNum" sz="quarter" idx="12"/>
          </p:nvPr>
        </p:nvSpPr>
        <p:spPr/>
        <p:txBody>
          <a:bodyPr/>
          <a:lstStyle/>
          <a:p>
            <a:fld id="{9D72C269-2B57-4F0F-8ED1-7BBC3428A42F}" type="slidenum">
              <a:rPr lang="en-US" smtClean="0"/>
              <a:t>‹#›</a:t>
            </a:fld>
            <a:endParaRPr lang="en-US"/>
          </a:p>
        </p:txBody>
      </p:sp>
    </p:spTree>
    <p:extLst>
      <p:ext uri="{BB962C8B-B14F-4D97-AF65-F5344CB8AC3E}">
        <p14:creationId xmlns:p14="http://schemas.microsoft.com/office/powerpoint/2010/main" val="1101525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0D9CA-2B43-4A9C-BE59-D74546FB9F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E060AFB-E655-45FC-9E10-9ABC3CF5B3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85B01C0-461B-4327-97BE-F89984BF03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A66B5BA-BED6-4E66-81D4-61EE76D80ADC}"/>
              </a:ext>
            </a:extLst>
          </p:cNvPr>
          <p:cNvSpPr>
            <a:spLocks noGrp="1"/>
          </p:cNvSpPr>
          <p:nvPr>
            <p:ph type="dt" sz="half" idx="10"/>
          </p:nvPr>
        </p:nvSpPr>
        <p:spPr/>
        <p:txBody>
          <a:bodyPr/>
          <a:lstStyle/>
          <a:p>
            <a:fld id="{09A11D4A-3D43-46AB-A47D-15CC48816D68}" type="datetimeFigureOut">
              <a:rPr lang="en-US" smtClean="0"/>
              <a:t>5/28/2025</a:t>
            </a:fld>
            <a:endParaRPr lang="en-US"/>
          </a:p>
        </p:txBody>
      </p:sp>
      <p:sp>
        <p:nvSpPr>
          <p:cNvPr id="6" name="Footer Placeholder 5">
            <a:extLst>
              <a:ext uri="{FF2B5EF4-FFF2-40B4-BE49-F238E27FC236}">
                <a16:creationId xmlns:a16="http://schemas.microsoft.com/office/drawing/2014/main" id="{4B8D83E8-5A0E-42D7-AA52-2DA5B119A3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C3A55A-8F78-4490-8E12-FA8DDA08119E}"/>
              </a:ext>
            </a:extLst>
          </p:cNvPr>
          <p:cNvSpPr>
            <a:spLocks noGrp="1"/>
          </p:cNvSpPr>
          <p:nvPr>
            <p:ph type="sldNum" sz="quarter" idx="12"/>
          </p:nvPr>
        </p:nvSpPr>
        <p:spPr/>
        <p:txBody>
          <a:bodyPr/>
          <a:lstStyle/>
          <a:p>
            <a:fld id="{9D72C269-2B57-4F0F-8ED1-7BBC3428A42F}" type="slidenum">
              <a:rPr lang="en-US" smtClean="0"/>
              <a:t>‹#›</a:t>
            </a:fld>
            <a:endParaRPr lang="en-US"/>
          </a:p>
        </p:txBody>
      </p:sp>
    </p:spTree>
    <p:extLst>
      <p:ext uri="{BB962C8B-B14F-4D97-AF65-F5344CB8AC3E}">
        <p14:creationId xmlns:p14="http://schemas.microsoft.com/office/powerpoint/2010/main" val="3199230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AEC80-6836-43FD-B3C0-B559C446F2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136F43F-5CCB-4290-9265-F4056C4E1E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421A894-7456-4B66-8827-FD22771BE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A2B9CA0-4C5E-4F5C-916C-5B74DF362775}"/>
              </a:ext>
            </a:extLst>
          </p:cNvPr>
          <p:cNvSpPr>
            <a:spLocks noGrp="1"/>
          </p:cNvSpPr>
          <p:nvPr>
            <p:ph type="dt" sz="half" idx="10"/>
          </p:nvPr>
        </p:nvSpPr>
        <p:spPr/>
        <p:txBody>
          <a:bodyPr/>
          <a:lstStyle/>
          <a:p>
            <a:fld id="{09A11D4A-3D43-46AB-A47D-15CC48816D68}" type="datetimeFigureOut">
              <a:rPr lang="en-US" smtClean="0"/>
              <a:t>5/28/2025</a:t>
            </a:fld>
            <a:endParaRPr lang="en-US"/>
          </a:p>
        </p:txBody>
      </p:sp>
      <p:sp>
        <p:nvSpPr>
          <p:cNvPr id="6" name="Footer Placeholder 5">
            <a:extLst>
              <a:ext uri="{FF2B5EF4-FFF2-40B4-BE49-F238E27FC236}">
                <a16:creationId xmlns:a16="http://schemas.microsoft.com/office/drawing/2014/main" id="{CB9D2467-80D7-47DC-99DC-51FB4EB4C3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618458-2F6F-4B6F-B990-B6B45CAF4339}"/>
              </a:ext>
            </a:extLst>
          </p:cNvPr>
          <p:cNvSpPr>
            <a:spLocks noGrp="1"/>
          </p:cNvSpPr>
          <p:nvPr>
            <p:ph type="sldNum" sz="quarter" idx="12"/>
          </p:nvPr>
        </p:nvSpPr>
        <p:spPr/>
        <p:txBody>
          <a:bodyPr/>
          <a:lstStyle/>
          <a:p>
            <a:fld id="{9D72C269-2B57-4F0F-8ED1-7BBC3428A42F}" type="slidenum">
              <a:rPr lang="en-US" smtClean="0"/>
              <a:t>‹#›</a:t>
            </a:fld>
            <a:endParaRPr lang="en-US"/>
          </a:p>
        </p:txBody>
      </p:sp>
    </p:spTree>
    <p:extLst>
      <p:ext uri="{BB962C8B-B14F-4D97-AF65-F5344CB8AC3E}">
        <p14:creationId xmlns:p14="http://schemas.microsoft.com/office/powerpoint/2010/main" val="17413791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C69BE0-6C1C-436D-8FF3-355B137747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BB71DFD-DE61-4FE3-A8DD-EA0B7BDC9D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E4B499-9CAC-4688-BE4D-1A93A81C93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A11D4A-3D43-46AB-A47D-15CC48816D68}" type="datetimeFigureOut">
              <a:rPr lang="en-US" smtClean="0"/>
              <a:t>5/28/2025</a:t>
            </a:fld>
            <a:endParaRPr lang="en-US"/>
          </a:p>
        </p:txBody>
      </p:sp>
      <p:sp>
        <p:nvSpPr>
          <p:cNvPr id="5" name="Footer Placeholder 4">
            <a:extLst>
              <a:ext uri="{FF2B5EF4-FFF2-40B4-BE49-F238E27FC236}">
                <a16:creationId xmlns:a16="http://schemas.microsoft.com/office/drawing/2014/main" id="{159A3C9C-ECAF-45B5-9ADC-89F08D67071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18FFD8C-A7AD-4221-8AB2-60EF062993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72C269-2B57-4F0F-8ED1-7BBC3428A42F}" type="slidenum">
              <a:rPr lang="en-US" smtClean="0"/>
              <a:t>‹#›</a:t>
            </a:fld>
            <a:endParaRPr lang="en-US"/>
          </a:p>
        </p:txBody>
      </p:sp>
    </p:spTree>
    <p:extLst>
      <p:ext uri="{BB962C8B-B14F-4D97-AF65-F5344CB8AC3E}">
        <p14:creationId xmlns:p14="http://schemas.microsoft.com/office/powerpoint/2010/main" val="38100840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22A1C4B-BDA8-421F-805A-ED57CB081E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5DF1C3A-7A96-4BD1-A54A-31A970CCD9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5F0E72-D4D6-49E7-9BB9-DEC00530B1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3A27D7-6342-4393-91C9-D3778DA73850}" type="datetimeFigureOut">
              <a:rPr lang="en-US" smtClean="0"/>
              <a:t>5/28/2025</a:t>
            </a:fld>
            <a:endParaRPr lang="en-US"/>
          </a:p>
        </p:txBody>
      </p:sp>
      <p:sp>
        <p:nvSpPr>
          <p:cNvPr id="5" name="Footer Placeholder 4">
            <a:extLst>
              <a:ext uri="{FF2B5EF4-FFF2-40B4-BE49-F238E27FC236}">
                <a16:creationId xmlns:a16="http://schemas.microsoft.com/office/drawing/2014/main" id="{D7160216-CC1A-4E49-A4A5-01EFD43846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61FFB30-5579-4AC3-B086-071E6A5F90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FF2645-836E-4437-8176-E40D0276A46F}" type="slidenum">
              <a:rPr lang="en-US" smtClean="0"/>
              <a:t>‹#›</a:t>
            </a:fld>
            <a:endParaRPr lang="en-US"/>
          </a:p>
        </p:txBody>
      </p:sp>
    </p:spTree>
    <p:extLst>
      <p:ext uri="{BB962C8B-B14F-4D97-AF65-F5344CB8AC3E}">
        <p14:creationId xmlns:p14="http://schemas.microsoft.com/office/powerpoint/2010/main" val="3834961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17.xml"/><Relationship Id="rId1" Type="http://schemas.openxmlformats.org/officeDocument/2006/relationships/tags" Target="../tags/tag1.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3.xml"/><Relationship Id="rId4" Type="http://schemas.openxmlformats.org/officeDocument/2006/relationships/image" Target="../media/image17.jpg"/></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13.xml"/><Relationship Id="rId1" Type="http://schemas.openxmlformats.org/officeDocument/2006/relationships/tags" Target="../tags/tag2.xml"/><Relationship Id="rId5" Type="http://schemas.openxmlformats.org/officeDocument/2006/relationships/image" Target="../media/image27.jpeg"/><Relationship Id="rId4" Type="http://schemas.openxmlformats.org/officeDocument/2006/relationships/image" Target="../media/image26.jpeg"/></Relationships>
</file>

<file path=ppt/slides/_rels/slide25.xml.rels><?xml version="1.0" encoding="UTF-8" standalone="yes"?>
<Relationships xmlns="http://schemas.openxmlformats.org/package/2006/relationships"><Relationship Id="rId3" Type="http://schemas.openxmlformats.org/officeDocument/2006/relationships/image" Target="../media/image28.tmp"/><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13.xml"/><Relationship Id="rId1" Type="http://schemas.openxmlformats.org/officeDocument/2006/relationships/tags" Target="../tags/tag3.xml"/><Relationship Id="rId6" Type="http://schemas.openxmlformats.org/officeDocument/2006/relationships/image" Target="../media/image34.jpeg"/><Relationship Id="rId5" Type="http://schemas.openxmlformats.org/officeDocument/2006/relationships/image" Target="../media/image33.jpg"/><Relationship Id="rId4" Type="http://schemas.openxmlformats.org/officeDocument/2006/relationships/image" Target="../media/image32.jpeg"/></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7.xml"/><Relationship Id="rId4" Type="http://schemas.openxmlformats.org/officeDocument/2006/relationships/image" Target="../media/image10.jpeg"/></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39.png"/><Relationship Id="rId5" Type="http://schemas.openxmlformats.org/officeDocument/2006/relationships/image" Target="../media/image38.jpg"/><Relationship Id="rId4" Type="http://schemas.openxmlformats.org/officeDocument/2006/relationships/notesSlide" Target="../notesSlides/notesSlide8.xml"/></Relationships>
</file>

<file path=ppt/slides/_rels/slide3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7.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11D92-A499-4ADA-9CD0-A7E0547451C7}"/>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2E4ED256-7A18-4448-B4F7-D8EF7E9FBE83}"/>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42917791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0D6C2-F1B6-4855-80C8-DEB2DDE73350}"/>
              </a:ext>
            </a:extLst>
          </p:cNvPr>
          <p:cNvSpPr>
            <a:spLocks noGrp="1"/>
          </p:cNvSpPr>
          <p:nvPr>
            <p:ph type="title"/>
          </p:nvPr>
        </p:nvSpPr>
        <p:spPr/>
        <p:txBody>
          <a:bodyPr/>
          <a:lstStyle/>
          <a:p>
            <a:r>
              <a:rPr lang="en-US" dirty="0"/>
              <a:t>There is a problem with the cable</a:t>
            </a:r>
          </a:p>
        </p:txBody>
      </p:sp>
      <p:pic>
        <p:nvPicPr>
          <p:cNvPr id="5" name="Content Placeholder 4">
            <a:extLst>
              <a:ext uri="{FF2B5EF4-FFF2-40B4-BE49-F238E27FC236}">
                <a16:creationId xmlns:a16="http://schemas.microsoft.com/office/drawing/2014/main" id="{330D71F6-1187-4396-B7A8-CD2B3548049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4216" y="1690688"/>
            <a:ext cx="5801784" cy="4351338"/>
          </a:xfrm>
        </p:spPr>
      </p:pic>
      <p:pic>
        <p:nvPicPr>
          <p:cNvPr id="7" name="Picture 6">
            <a:extLst>
              <a:ext uri="{FF2B5EF4-FFF2-40B4-BE49-F238E27FC236}">
                <a16:creationId xmlns:a16="http://schemas.microsoft.com/office/drawing/2014/main" id="{1D8DA37B-6C54-4862-83DF-2319288CEC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9632" y="1690688"/>
            <a:ext cx="5434519" cy="4075889"/>
          </a:xfrm>
          <a:prstGeom prst="rect">
            <a:avLst/>
          </a:prstGeom>
        </p:spPr>
      </p:pic>
    </p:spTree>
    <p:extLst>
      <p:ext uri="{BB962C8B-B14F-4D97-AF65-F5344CB8AC3E}">
        <p14:creationId xmlns:p14="http://schemas.microsoft.com/office/powerpoint/2010/main" val="17660573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75648AD6-3999-45B6-BA4D-E8C9CF27F997}"/>
              </a:ext>
            </a:extLst>
          </p:cNvPr>
          <p:cNvSpPr txBox="1">
            <a:spLocks noChangeArrowheads="1"/>
          </p:cNvSpPr>
          <p:nvPr/>
        </p:nvSpPr>
        <p:spPr bwMode="auto">
          <a:xfrm>
            <a:off x="1524000" y="2393164"/>
            <a:ext cx="9144000" cy="1997763"/>
          </a:xfrm>
          <a:prstGeom prst="rect">
            <a:avLst/>
          </a:prstGeom>
          <a:solidFill>
            <a:schemeClr val="bg1">
              <a:lumMod val="85000"/>
            </a:schemeClr>
          </a:solidFill>
          <a:ln>
            <a:noFill/>
          </a:ln>
          <a:effectLst/>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0" indent="-571500" algn="just">
              <a:buFont typeface="+mj-lt"/>
              <a:buAutoNum type="romanLcPeriod"/>
              <a:defRPr/>
            </a:pPr>
            <a:r>
              <a:rPr lang="en-US" altLang="en-MT" sz="2800" dirty="0">
                <a:latin typeface="Tahoma" panose="020B0604030504040204" pitchFamily="34" charset="0"/>
                <a:cs typeface="Tahoma" panose="020B0604030504040204" pitchFamily="34" charset="0"/>
              </a:rPr>
              <a:t>limited </a:t>
            </a:r>
            <a:r>
              <a:rPr lang="en-US" altLang="en-MT" sz="2800" b="1" dirty="0">
                <a:solidFill>
                  <a:srgbClr val="006A9A"/>
                </a:solidFill>
                <a:latin typeface="Tahoma" panose="020B0604030504040204" pitchFamily="34" charset="0"/>
                <a:cs typeface="Tahoma" panose="020B0604030504040204" pitchFamily="34" charset="0"/>
              </a:rPr>
              <a:t>availability</a:t>
            </a:r>
            <a:r>
              <a:rPr lang="en-US" altLang="en-MT" sz="2800" dirty="0">
                <a:latin typeface="Tahoma" panose="020B0604030504040204" pitchFamily="34" charset="0"/>
                <a:cs typeface="Tahoma" panose="020B0604030504040204" pitchFamily="34" charset="0"/>
              </a:rPr>
              <a:t> of submarine cables and access to dark fibers and interrogators</a:t>
            </a:r>
          </a:p>
          <a:p>
            <a:pPr marL="571500" indent="-571500" algn="just">
              <a:buFont typeface="+mj-lt"/>
              <a:buAutoNum type="romanLcPeriod"/>
              <a:defRPr/>
            </a:pPr>
            <a:r>
              <a:rPr lang="en-US" altLang="en-MT" sz="2800" dirty="0">
                <a:latin typeface="Tahoma" panose="020B0604030504040204" pitchFamily="34" charset="0"/>
                <a:cs typeface="Tahoma" panose="020B0604030504040204" pitchFamily="34" charset="0"/>
              </a:rPr>
              <a:t>submarine cables tend to be located </a:t>
            </a:r>
            <a:r>
              <a:rPr lang="en-US" altLang="en-MT" sz="2800" b="1" dirty="0">
                <a:solidFill>
                  <a:srgbClr val="006A9A"/>
                </a:solidFill>
                <a:latin typeface="Tahoma" panose="020B0604030504040204" pitchFamily="34" charset="0"/>
                <a:cs typeface="Tahoma" panose="020B0604030504040204" pitchFamily="34" charset="0"/>
              </a:rPr>
              <a:t>away</a:t>
            </a:r>
            <a:r>
              <a:rPr lang="en-US" altLang="en-MT" sz="2800" dirty="0">
                <a:latin typeface="Tahoma" panose="020B0604030504040204" pitchFamily="34" charset="0"/>
                <a:cs typeface="Tahoma" panose="020B0604030504040204" pitchFamily="34" charset="0"/>
              </a:rPr>
              <a:t> from seafloor processes of interest</a:t>
            </a:r>
            <a:endParaRPr lang="en-GB" altLang="en-MT" sz="2800" dirty="0">
              <a:latin typeface="Tahoma" panose="020B0604030504040204" pitchFamily="34" charset="0"/>
              <a:cs typeface="Tahoma" panose="020B0604030504040204" pitchFamily="34" charset="0"/>
            </a:endParaRPr>
          </a:p>
        </p:txBody>
      </p:sp>
      <p:sp>
        <p:nvSpPr>
          <p:cNvPr id="6" name="Rectangle 5">
            <a:extLst>
              <a:ext uri="{FF2B5EF4-FFF2-40B4-BE49-F238E27FC236}">
                <a16:creationId xmlns:a16="http://schemas.microsoft.com/office/drawing/2014/main" id="{BDE25A5A-205A-4CDE-AA56-5C7FA2F10396}"/>
              </a:ext>
            </a:extLst>
          </p:cNvPr>
          <p:cNvSpPr/>
          <p:nvPr/>
        </p:nvSpPr>
        <p:spPr>
          <a:xfrm>
            <a:off x="1524000" y="1935031"/>
            <a:ext cx="1632178" cy="461665"/>
          </a:xfrm>
          <a:prstGeom prst="rect">
            <a:avLst/>
          </a:prstGeom>
        </p:spPr>
        <p:txBody>
          <a:bodyPr wrap="none">
            <a:spAutoFit/>
          </a:bodyPr>
          <a:lstStyle/>
          <a:p>
            <a:pPr marL="0" indent="0" algn="just">
              <a:buFontTx/>
              <a:buNone/>
              <a:defRPr/>
            </a:pPr>
            <a:r>
              <a:rPr lang="en-US" altLang="en-MT" sz="2400" b="1" dirty="0">
                <a:solidFill>
                  <a:srgbClr val="C25D0A"/>
                </a:solidFill>
                <a:latin typeface="Tahoma" panose="020B0604030504040204" pitchFamily="34" charset="0"/>
                <a:cs typeface="Tahoma" panose="020B0604030504040204" pitchFamily="34" charset="0"/>
              </a:rPr>
              <a:t>Problems</a:t>
            </a:r>
            <a:endParaRPr lang="en-US" altLang="en-MT" sz="2400" dirty="0">
              <a:solidFill>
                <a:srgbClr val="C25D0A"/>
              </a:solidFill>
              <a:latin typeface="Tahoma" panose="020B0604030504040204" pitchFamily="34" charset="0"/>
              <a:cs typeface="Tahoma" panose="020B0604030504040204" pitchFamily="34" charset="0"/>
            </a:endParaRPr>
          </a:p>
        </p:txBody>
      </p:sp>
      <p:sp>
        <p:nvSpPr>
          <p:cNvPr id="8" name="Rectangle 7">
            <a:extLst>
              <a:ext uri="{FF2B5EF4-FFF2-40B4-BE49-F238E27FC236}">
                <a16:creationId xmlns:a16="http://schemas.microsoft.com/office/drawing/2014/main" id="{93882920-A00C-4E8F-A2E9-6E44327E899D}"/>
              </a:ext>
            </a:extLst>
          </p:cNvPr>
          <p:cNvSpPr/>
          <p:nvPr/>
        </p:nvSpPr>
        <p:spPr>
          <a:xfrm>
            <a:off x="-81776" y="5850673"/>
            <a:ext cx="12392722" cy="1007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T"/>
          </a:p>
        </p:txBody>
      </p:sp>
    </p:spTree>
    <p:extLst>
      <p:ext uri="{BB962C8B-B14F-4D97-AF65-F5344CB8AC3E}">
        <p14:creationId xmlns:p14="http://schemas.microsoft.com/office/powerpoint/2010/main" val="1583520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bldLvl="2"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D611249C-8A10-D4FD-7BE0-B65DF0A86D7B}"/>
              </a:ext>
            </a:extLst>
          </p:cNvPr>
          <p:cNvSpPr/>
          <p:nvPr/>
        </p:nvSpPr>
        <p:spPr>
          <a:xfrm>
            <a:off x="0" y="856498"/>
            <a:ext cx="12192000" cy="4746860"/>
          </a:xfrm>
          <a:prstGeom prst="rect">
            <a:avLst/>
          </a:prstGeom>
          <a:gradFill flip="none" rotWithShape="1">
            <a:gsLst>
              <a:gs pos="0">
                <a:schemeClr val="accent3">
                  <a:lumMod val="25000"/>
                  <a:lumOff val="75000"/>
                  <a:shade val="30000"/>
                  <a:satMod val="115000"/>
                </a:schemeClr>
              </a:gs>
              <a:gs pos="50000">
                <a:schemeClr val="accent3">
                  <a:lumMod val="25000"/>
                  <a:lumOff val="75000"/>
                  <a:shade val="67500"/>
                  <a:satMod val="115000"/>
                </a:schemeClr>
              </a:gs>
              <a:gs pos="100000">
                <a:schemeClr val="accent3">
                  <a:lumMod val="25000"/>
                  <a:lumOff val="75000"/>
                  <a:shade val="100000"/>
                  <a:satMod val="115000"/>
                </a:schemeClr>
              </a:gs>
            </a:gsLst>
            <a:lin ang="162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8" name="Diagonal Stripe 27">
            <a:extLst>
              <a:ext uri="{FF2B5EF4-FFF2-40B4-BE49-F238E27FC236}">
                <a16:creationId xmlns:a16="http://schemas.microsoft.com/office/drawing/2014/main" id="{B583E0D7-5622-2267-FC1C-F8DFCC91F76F}"/>
              </a:ext>
            </a:extLst>
          </p:cNvPr>
          <p:cNvSpPr/>
          <p:nvPr/>
        </p:nvSpPr>
        <p:spPr>
          <a:xfrm rot="8225481">
            <a:off x="3823141" y="3127679"/>
            <a:ext cx="4367192" cy="1026573"/>
          </a:xfrm>
          <a:prstGeom prst="diagStripe">
            <a:avLst>
              <a:gd name="adj" fmla="val 77712"/>
            </a:avLst>
          </a:prstGeom>
          <a:ln>
            <a:noFill/>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7" name="Diagonal Stripe 26">
            <a:extLst>
              <a:ext uri="{FF2B5EF4-FFF2-40B4-BE49-F238E27FC236}">
                <a16:creationId xmlns:a16="http://schemas.microsoft.com/office/drawing/2014/main" id="{DFCD771E-9AE9-185D-26E7-BD0FAB638D2A}"/>
              </a:ext>
            </a:extLst>
          </p:cNvPr>
          <p:cNvSpPr/>
          <p:nvPr/>
        </p:nvSpPr>
        <p:spPr>
          <a:xfrm rot="3351174">
            <a:off x="6435449" y="3192586"/>
            <a:ext cx="5064190" cy="1073579"/>
          </a:xfrm>
          <a:prstGeom prst="diagStripe">
            <a:avLst>
              <a:gd name="adj" fmla="val 77114"/>
            </a:avLst>
          </a:prstGeom>
          <a:ln>
            <a:noFill/>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 name="Oval 1">
            <a:extLst>
              <a:ext uri="{FF2B5EF4-FFF2-40B4-BE49-F238E27FC236}">
                <a16:creationId xmlns:a16="http://schemas.microsoft.com/office/drawing/2014/main" id="{EB1A4319-1251-D3DF-2305-28D11FCD5003}"/>
              </a:ext>
            </a:extLst>
          </p:cNvPr>
          <p:cNvSpPr/>
          <p:nvPr/>
        </p:nvSpPr>
        <p:spPr>
          <a:xfrm>
            <a:off x="9335384" y="3763926"/>
            <a:ext cx="1499191" cy="1477925"/>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Rover Battery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Sphere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9 </a:t>
            </a:r>
            <a:r>
              <a:rPr kumimoji="0" lang="en-US" sz="1800" b="0" i="0" u="none" strike="noStrike" kern="1200" cap="none" spc="0" normalizeH="0" baseline="0" noProof="0" dirty="0" err="1">
                <a:ln>
                  <a:noFill/>
                </a:ln>
                <a:solidFill>
                  <a:sysClr val="windowText" lastClr="000000"/>
                </a:solidFill>
                <a:effectLst/>
                <a:uLnTx/>
                <a:uFillTx/>
                <a:latin typeface="Arial" panose="020B0604020202020204"/>
                <a:ea typeface="+mn-ea"/>
                <a:cs typeface="+mn-cs"/>
              </a:rPr>
              <a:t>kWhr</a:t>
            </a:r>
            <a:endParaRPr kumimoji="0" lang="en-US" sz="1800" b="0" i="0" u="none" strike="noStrike" kern="120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Oval 2">
            <a:extLst>
              <a:ext uri="{FF2B5EF4-FFF2-40B4-BE49-F238E27FC236}">
                <a16:creationId xmlns:a16="http://schemas.microsoft.com/office/drawing/2014/main" id="{5974D2D6-BE58-F12C-9D51-DDF16DB9F192}"/>
              </a:ext>
            </a:extLst>
          </p:cNvPr>
          <p:cNvSpPr/>
          <p:nvPr/>
        </p:nvSpPr>
        <p:spPr>
          <a:xfrm>
            <a:off x="6904074" y="3763926"/>
            <a:ext cx="1499191" cy="1477925"/>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Rover Battery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Sphere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9 </a:t>
            </a:r>
            <a:r>
              <a:rPr kumimoji="0" lang="en-US" sz="1800" b="0" i="0" u="none" strike="noStrike" kern="1200" cap="none" spc="0" normalizeH="0" baseline="0" noProof="0" dirty="0" err="1">
                <a:ln>
                  <a:noFill/>
                </a:ln>
                <a:solidFill>
                  <a:sysClr val="windowText" lastClr="000000"/>
                </a:solidFill>
                <a:effectLst/>
                <a:uLnTx/>
                <a:uFillTx/>
                <a:latin typeface="Arial" panose="020B0604020202020204"/>
                <a:ea typeface="+mn-ea"/>
                <a:cs typeface="+mn-cs"/>
              </a:rPr>
              <a:t>kWhr</a:t>
            </a:r>
            <a:endParaRPr kumimoji="0" lang="en-US" sz="1800" b="0" i="0" u="none" strike="noStrike" kern="120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5" name="Parallelogram 4">
            <a:extLst>
              <a:ext uri="{FF2B5EF4-FFF2-40B4-BE49-F238E27FC236}">
                <a16:creationId xmlns:a16="http://schemas.microsoft.com/office/drawing/2014/main" id="{5D5DCA0D-4C24-545B-A6F8-E16599460EFB}"/>
              </a:ext>
            </a:extLst>
          </p:cNvPr>
          <p:cNvSpPr/>
          <p:nvPr/>
        </p:nvSpPr>
        <p:spPr>
          <a:xfrm rot="20249119">
            <a:off x="9282222" y="4637822"/>
            <a:ext cx="106324" cy="308344"/>
          </a:xfrm>
          <a:prstGeom prst="parallelogram">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0" name="Parallelogram 9">
            <a:extLst>
              <a:ext uri="{FF2B5EF4-FFF2-40B4-BE49-F238E27FC236}">
                <a16:creationId xmlns:a16="http://schemas.microsoft.com/office/drawing/2014/main" id="{D70A0A5C-2754-51B3-9342-AF672EB4E800}"/>
              </a:ext>
            </a:extLst>
          </p:cNvPr>
          <p:cNvSpPr/>
          <p:nvPr/>
        </p:nvSpPr>
        <p:spPr>
          <a:xfrm rot="861277">
            <a:off x="8353968" y="4639416"/>
            <a:ext cx="121111" cy="308344"/>
          </a:xfrm>
          <a:prstGeom prst="parallelogram">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7" name="Freeform 16">
            <a:extLst>
              <a:ext uri="{FF2B5EF4-FFF2-40B4-BE49-F238E27FC236}">
                <a16:creationId xmlns:a16="http://schemas.microsoft.com/office/drawing/2014/main" id="{B62A898A-7EB7-03F4-01F4-1BF94E822E5C}"/>
              </a:ext>
            </a:extLst>
          </p:cNvPr>
          <p:cNvSpPr/>
          <p:nvPr/>
        </p:nvSpPr>
        <p:spPr>
          <a:xfrm>
            <a:off x="8463516" y="4805855"/>
            <a:ext cx="786810" cy="180815"/>
          </a:xfrm>
          <a:custGeom>
            <a:avLst/>
            <a:gdLst>
              <a:gd name="connsiteX0" fmla="*/ 0 w 786810"/>
              <a:gd name="connsiteY0" fmla="*/ 31959 h 180815"/>
              <a:gd name="connsiteX1" fmla="*/ 53163 w 786810"/>
              <a:gd name="connsiteY1" fmla="*/ 63857 h 180815"/>
              <a:gd name="connsiteX2" fmla="*/ 63796 w 786810"/>
              <a:gd name="connsiteY2" fmla="*/ 95754 h 180815"/>
              <a:gd name="connsiteX3" fmla="*/ 85061 w 786810"/>
              <a:gd name="connsiteY3" fmla="*/ 127652 h 180815"/>
              <a:gd name="connsiteX4" fmla="*/ 116958 w 786810"/>
              <a:gd name="connsiteY4" fmla="*/ 148917 h 180815"/>
              <a:gd name="connsiteX5" fmla="*/ 170121 w 786810"/>
              <a:gd name="connsiteY5" fmla="*/ 180815 h 180815"/>
              <a:gd name="connsiteX6" fmla="*/ 212651 w 786810"/>
              <a:gd name="connsiteY6" fmla="*/ 117019 h 180815"/>
              <a:gd name="connsiteX7" fmla="*/ 265814 w 786810"/>
              <a:gd name="connsiteY7" fmla="*/ 63857 h 180815"/>
              <a:gd name="connsiteX8" fmla="*/ 297712 w 786810"/>
              <a:gd name="connsiteY8" fmla="*/ 53224 h 180815"/>
              <a:gd name="connsiteX9" fmla="*/ 393405 w 786810"/>
              <a:gd name="connsiteY9" fmla="*/ 95754 h 180815"/>
              <a:gd name="connsiteX10" fmla="*/ 425303 w 786810"/>
              <a:gd name="connsiteY10" fmla="*/ 106387 h 180815"/>
              <a:gd name="connsiteX11" fmla="*/ 457200 w 786810"/>
              <a:gd name="connsiteY11" fmla="*/ 127652 h 180815"/>
              <a:gd name="connsiteX12" fmla="*/ 542261 w 786810"/>
              <a:gd name="connsiteY12" fmla="*/ 148917 h 180815"/>
              <a:gd name="connsiteX13" fmla="*/ 606056 w 786810"/>
              <a:gd name="connsiteY13" fmla="*/ 159550 h 180815"/>
              <a:gd name="connsiteX14" fmla="*/ 648586 w 786810"/>
              <a:gd name="connsiteY14" fmla="*/ 63857 h 180815"/>
              <a:gd name="connsiteX15" fmla="*/ 680484 w 786810"/>
              <a:gd name="connsiteY15" fmla="*/ 53224 h 180815"/>
              <a:gd name="connsiteX16" fmla="*/ 754912 w 786810"/>
              <a:gd name="connsiteY16" fmla="*/ 31959 h 180815"/>
              <a:gd name="connsiteX17" fmla="*/ 786810 w 786810"/>
              <a:gd name="connsiteY17" fmla="*/ 61 h 18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86810" h="180815">
                <a:moveTo>
                  <a:pt x="0" y="31959"/>
                </a:moveTo>
                <a:cubicBezTo>
                  <a:pt x="17721" y="42592"/>
                  <a:pt x="38550" y="49244"/>
                  <a:pt x="53163" y="63857"/>
                </a:cubicBezTo>
                <a:cubicBezTo>
                  <a:pt x="61088" y="71782"/>
                  <a:pt x="58784" y="85730"/>
                  <a:pt x="63796" y="95754"/>
                </a:cubicBezTo>
                <a:cubicBezTo>
                  <a:pt x="69511" y="107184"/>
                  <a:pt x="76025" y="118616"/>
                  <a:pt x="85061" y="127652"/>
                </a:cubicBezTo>
                <a:cubicBezTo>
                  <a:pt x="94097" y="136688"/>
                  <a:pt x="106980" y="140934"/>
                  <a:pt x="116958" y="148917"/>
                </a:cubicBezTo>
                <a:cubicBezTo>
                  <a:pt x="158658" y="182277"/>
                  <a:pt x="114729" y="162350"/>
                  <a:pt x="170121" y="180815"/>
                </a:cubicBezTo>
                <a:lnTo>
                  <a:pt x="212651" y="117019"/>
                </a:lnTo>
                <a:cubicBezTo>
                  <a:pt x="233915" y="85124"/>
                  <a:pt x="230375" y="81577"/>
                  <a:pt x="265814" y="63857"/>
                </a:cubicBezTo>
                <a:cubicBezTo>
                  <a:pt x="275839" y="58845"/>
                  <a:pt x="287079" y="56768"/>
                  <a:pt x="297712" y="53224"/>
                </a:cubicBezTo>
                <a:cubicBezTo>
                  <a:pt x="462292" y="108084"/>
                  <a:pt x="292311" y="45207"/>
                  <a:pt x="393405" y="95754"/>
                </a:cubicBezTo>
                <a:cubicBezTo>
                  <a:pt x="403430" y="100766"/>
                  <a:pt x="415278" y="101375"/>
                  <a:pt x="425303" y="106387"/>
                </a:cubicBezTo>
                <a:cubicBezTo>
                  <a:pt x="436732" y="112102"/>
                  <a:pt x="445771" y="121937"/>
                  <a:pt x="457200" y="127652"/>
                </a:cubicBezTo>
                <a:cubicBezTo>
                  <a:pt x="478283" y="138193"/>
                  <a:pt x="523191" y="145450"/>
                  <a:pt x="542261" y="148917"/>
                </a:cubicBezTo>
                <a:cubicBezTo>
                  <a:pt x="563472" y="152773"/>
                  <a:pt x="584791" y="156006"/>
                  <a:pt x="606056" y="159550"/>
                </a:cubicBezTo>
                <a:cubicBezTo>
                  <a:pt x="612554" y="140056"/>
                  <a:pt x="625609" y="82239"/>
                  <a:pt x="648586" y="63857"/>
                </a:cubicBezTo>
                <a:cubicBezTo>
                  <a:pt x="657338" y="56856"/>
                  <a:pt x="669707" y="56303"/>
                  <a:pt x="680484" y="53224"/>
                </a:cubicBezTo>
                <a:cubicBezTo>
                  <a:pt x="773940" y="26522"/>
                  <a:pt x="678431" y="57453"/>
                  <a:pt x="754912" y="31959"/>
                </a:cubicBezTo>
                <a:cubicBezTo>
                  <a:pt x="778143" y="-2888"/>
                  <a:pt x="763398" y="61"/>
                  <a:pt x="786810" y="61"/>
                </a:cubicBezTo>
              </a:path>
            </a:pathLst>
          </a:custGeom>
          <a:noFill/>
          <a:ln w="38100">
            <a:extLst>
              <a:ext uri="{C807C97D-BFC1-408E-A445-0C87EB9F89A2}">
                <ask:lineSketchStyleProps xmlns="" xmlns:ask="http://schemas.microsoft.com/office/drawing/2018/sketchyshapes">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8" name="Parallelogram 17">
            <a:extLst>
              <a:ext uri="{FF2B5EF4-FFF2-40B4-BE49-F238E27FC236}">
                <a16:creationId xmlns:a16="http://schemas.microsoft.com/office/drawing/2014/main" id="{9BB989D8-EC37-03C7-415E-088CED743077}"/>
              </a:ext>
            </a:extLst>
          </p:cNvPr>
          <p:cNvSpPr/>
          <p:nvPr/>
        </p:nvSpPr>
        <p:spPr>
          <a:xfrm rot="19601911">
            <a:off x="6919741" y="4795866"/>
            <a:ext cx="106324" cy="308344"/>
          </a:xfrm>
          <a:prstGeom prst="parallelogram">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0" name="Parallelogram 19">
            <a:extLst>
              <a:ext uri="{FF2B5EF4-FFF2-40B4-BE49-F238E27FC236}">
                <a16:creationId xmlns:a16="http://schemas.microsoft.com/office/drawing/2014/main" id="{17968465-79C1-3FAE-3214-044AF6C50E1A}"/>
              </a:ext>
            </a:extLst>
          </p:cNvPr>
          <p:cNvSpPr/>
          <p:nvPr/>
        </p:nvSpPr>
        <p:spPr>
          <a:xfrm rot="861277">
            <a:off x="5957142" y="4742091"/>
            <a:ext cx="121111" cy="308344"/>
          </a:xfrm>
          <a:prstGeom prst="parallelogram">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9" name="Oval 18">
            <a:extLst>
              <a:ext uri="{FF2B5EF4-FFF2-40B4-BE49-F238E27FC236}">
                <a16:creationId xmlns:a16="http://schemas.microsoft.com/office/drawing/2014/main" id="{30A95DDB-AE08-1519-F52F-19FBA2A4476B}"/>
              </a:ext>
            </a:extLst>
          </p:cNvPr>
          <p:cNvSpPr/>
          <p:nvPr/>
        </p:nvSpPr>
        <p:spPr>
          <a:xfrm>
            <a:off x="4538331" y="3763926"/>
            <a:ext cx="1499191" cy="1477925"/>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Electronics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Housing</a:t>
            </a:r>
          </a:p>
        </p:txBody>
      </p:sp>
      <p:sp>
        <p:nvSpPr>
          <p:cNvPr id="21" name="Freeform 20">
            <a:extLst>
              <a:ext uri="{FF2B5EF4-FFF2-40B4-BE49-F238E27FC236}">
                <a16:creationId xmlns:a16="http://schemas.microsoft.com/office/drawing/2014/main" id="{57D87214-4826-35A5-3A8C-3CB5BF29152B}"/>
              </a:ext>
            </a:extLst>
          </p:cNvPr>
          <p:cNvSpPr/>
          <p:nvPr/>
        </p:nvSpPr>
        <p:spPr>
          <a:xfrm>
            <a:off x="6080101" y="4954772"/>
            <a:ext cx="840786" cy="196269"/>
          </a:xfrm>
          <a:custGeom>
            <a:avLst/>
            <a:gdLst>
              <a:gd name="connsiteX0" fmla="*/ 0 w 786810"/>
              <a:gd name="connsiteY0" fmla="*/ 31959 h 180815"/>
              <a:gd name="connsiteX1" fmla="*/ 53163 w 786810"/>
              <a:gd name="connsiteY1" fmla="*/ 63857 h 180815"/>
              <a:gd name="connsiteX2" fmla="*/ 63796 w 786810"/>
              <a:gd name="connsiteY2" fmla="*/ 95754 h 180815"/>
              <a:gd name="connsiteX3" fmla="*/ 85061 w 786810"/>
              <a:gd name="connsiteY3" fmla="*/ 127652 h 180815"/>
              <a:gd name="connsiteX4" fmla="*/ 116958 w 786810"/>
              <a:gd name="connsiteY4" fmla="*/ 148917 h 180815"/>
              <a:gd name="connsiteX5" fmla="*/ 170121 w 786810"/>
              <a:gd name="connsiteY5" fmla="*/ 180815 h 180815"/>
              <a:gd name="connsiteX6" fmla="*/ 212651 w 786810"/>
              <a:gd name="connsiteY6" fmla="*/ 117019 h 180815"/>
              <a:gd name="connsiteX7" fmla="*/ 265814 w 786810"/>
              <a:gd name="connsiteY7" fmla="*/ 63857 h 180815"/>
              <a:gd name="connsiteX8" fmla="*/ 297712 w 786810"/>
              <a:gd name="connsiteY8" fmla="*/ 53224 h 180815"/>
              <a:gd name="connsiteX9" fmla="*/ 393405 w 786810"/>
              <a:gd name="connsiteY9" fmla="*/ 95754 h 180815"/>
              <a:gd name="connsiteX10" fmla="*/ 425303 w 786810"/>
              <a:gd name="connsiteY10" fmla="*/ 106387 h 180815"/>
              <a:gd name="connsiteX11" fmla="*/ 457200 w 786810"/>
              <a:gd name="connsiteY11" fmla="*/ 127652 h 180815"/>
              <a:gd name="connsiteX12" fmla="*/ 542261 w 786810"/>
              <a:gd name="connsiteY12" fmla="*/ 148917 h 180815"/>
              <a:gd name="connsiteX13" fmla="*/ 606056 w 786810"/>
              <a:gd name="connsiteY13" fmla="*/ 159550 h 180815"/>
              <a:gd name="connsiteX14" fmla="*/ 648586 w 786810"/>
              <a:gd name="connsiteY14" fmla="*/ 63857 h 180815"/>
              <a:gd name="connsiteX15" fmla="*/ 680484 w 786810"/>
              <a:gd name="connsiteY15" fmla="*/ 53224 h 180815"/>
              <a:gd name="connsiteX16" fmla="*/ 754912 w 786810"/>
              <a:gd name="connsiteY16" fmla="*/ 31959 h 180815"/>
              <a:gd name="connsiteX17" fmla="*/ 786810 w 786810"/>
              <a:gd name="connsiteY17" fmla="*/ 61 h 18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86810" h="180815">
                <a:moveTo>
                  <a:pt x="0" y="31959"/>
                </a:moveTo>
                <a:cubicBezTo>
                  <a:pt x="17721" y="42592"/>
                  <a:pt x="38550" y="49244"/>
                  <a:pt x="53163" y="63857"/>
                </a:cubicBezTo>
                <a:cubicBezTo>
                  <a:pt x="61088" y="71782"/>
                  <a:pt x="58784" y="85730"/>
                  <a:pt x="63796" y="95754"/>
                </a:cubicBezTo>
                <a:cubicBezTo>
                  <a:pt x="69511" y="107184"/>
                  <a:pt x="76025" y="118616"/>
                  <a:pt x="85061" y="127652"/>
                </a:cubicBezTo>
                <a:cubicBezTo>
                  <a:pt x="94097" y="136688"/>
                  <a:pt x="106980" y="140934"/>
                  <a:pt x="116958" y="148917"/>
                </a:cubicBezTo>
                <a:cubicBezTo>
                  <a:pt x="158658" y="182277"/>
                  <a:pt x="114729" y="162350"/>
                  <a:pt x="170121" y="180815"/>
                </a:cubicBezTo>
                <a:lnTo>
                  <a:pt x="212651" y="117019"/>
                </a:lnTo>
                <a:cubicBezTo>
                  <a:pt x="233915" y="85124"/>
                  <a:pt x="230375" y="81577"/>
                  <a:pt x="265814" y="63857"/>
                </a:cubicBezTo>
                <a:cubicBezTo>
                  <a:pt x="275839" y="58845"/>
                  <a:pt x="287079" y="56768"/>
                  <a:pt x="297712" y="53224"/>
                </a:cubicBezTo>
                <a:cubicBezTo>
                  <a:pt x="462292" y="108084"/>
                  <a:pt x="292311" y="45207"/>
                  <a:pt x="393405" y="95754"/>
                </a:cubicBezTo>
                <a:cubicBezTo>
                  <a:pt x="403430" y="100766"/>
                  <a:pt x="415278" y="101375"/>
                  <a:pt x="425303" y="106387"/>
                </a:cubicBezTo>
                <a:cubicBezTo>
                  <a:pt x="436732" y="112102"/>
                  <a:pt x="445771" y="121937"/>
                  <a:pt x="457200" y="127652"/>
                </a:cubicBezTo>
                <a:cubicBezTo>
                  <a:pt x="478283" y="138193"/>
                  <a:pt x="523191" y="145450"/>
                  <a:pt x="542261" y="148917"/>
                </a:cubicBezTo>
                <a:cubicBezTo>
                  <a:pt x="563472" y="152773"/>
                  <a:pt x="584791" y="156006"/>
                  <a:pt x="606056" y="159550"/>
                </a:cubicBezTo>
                <a:cubicBezTo>
                  <a:pt x="612554" y="140056"/>
                  <a:pt x="625609" y="82239"/>
                  <a:pt x="648586" y="63857"/>
                </a:cubicBezTo>
                <a:cubicBezTo>
                  <a:pt x="657338" y="56856"/>
                  <a:pt x="669707" y="56303"/>
                  <a:pt x="680484" y="53224"/>
                </a:cubicBezTo>
                <a:cubicBezTo>
                  <a:pt x="773940" y="26522"/>
                  <a:pt x="678431" y="57453"/>
                  <a:pt x="754912" y="31959"/>
                </a:cubicBezTo>
                <a:cubicBezTo>
                  <a:pt x="778143" y="-2888"/>
                  <a:pt x="763398" y="61"/>
                  <a:pt x="786810" y="61"/>
                </a:cubicBezTo>
              </a:path>
            </a:pathLst>
          </a:custGeom>
          <a:noFill/>
          <a:ln w="38100">
            <a:extLst>
              <a:ext uri="{C807C97D-BFC1-408E-A445-0C87EB9F89A2}">
                <ask:lineSketchStyleProps xmlns="" xmlns:ask="http://schemas.microsoft.com/office/drawing/2018/sketchyshapes" sd="1392175012">
                  <a:custGeom>
                    <a:avLst/>
                    <a:gdLst>
                      <a:gd name="connsiteX0" fmla="*/ 0 w 840786"/>
                      <a:gd name="connsiteY0" fmla="*/ 34690 h 196269"/>
                      <a:gd name="connsiteX1" fmla="*/ 56810 w 840786"/>
                      <a:gd name="connsiteY1" fmla="*/ 69314 h 196269"/>
                      <a:gd name="connsiteX2" fmla="*/ 68172 w 840786"/>
                      <a:gd name="connsiteY2" fmla="*/ 103937 h 196269"/>
                      <a:gd name="connsiteX3" fmla="*/ 90896 w 840786"/>
                      <a:gd name="connsiteY3" fmla="*/ 138562 h 196269"/>
                      <a:gd name="connsiteX4" fmla="*/ 124981 w 840786"/>
                      <a:gd name="connsiteY4" fmla="*/ 161644 h 196269"/>
                      <a:gd name="connsiteX5" fmla="*/ 181791 w 840786"/>
                      <a:gd name="connsiteY5" fmla="*/ 196269 h 196269"/>
                      <a:gd name="connsiteX6" fmla="*/ 227239 w 840786"/>
                      <a:gd name="connsiteY6" fmla="*/ 127020 h 196269"/>
                      <a:gd name="connsiteX7" fmla="*/ 284049 w 840786"/>
                      <a:gd name="connsiteY7" fmla="*/ 69314 h 196269"/>
                      <a:gd name="connsiteX8" fmla="*/ 318135 w 840786"/>
                      <a:gd name="connsiteY8" fmla="*/ 57772 h 196269"/>
                      <a:gd name="connsiteX9" fmla="*/ 420393 w 840786"/>
                      <a:gd name="connsiteY9" fmla="*/ 103937 h 196269"/>
                      <a:gd name="connsiteX10" fmla="*/ 454479 w 840786"/>
                      <a:gd name="connsiteY10" fmla="*/ 115479 h 196269"/>
                      <a:gd name="connsiteX11" fmla="*/ 488564 w 840786"/>
                      <a:gd name="connsiteY11" fmla="*/ 138562 h 196269"/>
                      <a:gd name="connsiteX12" fmla="*/ 579460 w 840786"/>
                      <a:gd name="connsiteY12" fmla="*/ 161644 h 196269"/>
                      <a:gd name="connsiteX13" fmla="*/ 647632 w 840786"/>
                      <a:gd name="connsiteY13" fmla="*/ 173186 h 196269"/>
                      <a:gd name="connsiteX14" fmla="*/ 693079 w 840786"/>
                      <a:gd name="connsiteY14" fmla="*/ 69314 h 196269"/>
                      <a:gd name="connsiteX15" fmla="*/ 727165 w 840786"/>
                      <a:gd name="connsiteY15" fmla="*/ 57772 h 196269"/>
                      <a:gd name="connsiteX16" fmla="*/ 806699 w 840786"/>
                      <a:gd name="connsiteY16" fmla="*/ 34690 h 196269"/>
                      <a:gd name="connsiteX17" fmla="*/ 840786 w 840786"/>
                      <a:gd name="connsiteY17" fmla="*/ 66 h 196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40786" h="196269" extrusionOk="0">
                        <a:moveTo>
                          <a:pt x="0" y="34690"/>
                        </a:moveTo>
                        <a:cubicBezTo>
                          <a:pt x="23082" y="43490"/>
                          <a:pt x="46464" y="55015"/>
                          <a:pt x="56810" y="69314"/>
                        </a:cubicBezTo>
                        <a:cubicBezTo>
                          <a:pt x="66963" y="75266"/>
                          <a:pt x="62678" y="90505"/>
                          <a:pt x="68172" y="103937"/>
                        </a:cubicBezTo>
                        <a:cubicBezTo>
                          <a:pt x="72564" y="115311"/>
                          <a:pt x="84012" y="129868"/>
                          <a:pt x="90896" y="138562"/>
                        </a:cubicBezTo>
                        <a:cubicBezTo>
                          <a:pt x="98995" y="150102"/>
                          <a:pt x="112461" y="150109"/>
                          <a:pt x="124981" y="161644"/>
                        </a:cubicBezTo>
                        <a:cubicBezTo>
                          <a:pt x="168140" y="194617"/>
                          <a:pt x="131787" y="164554"/>
                          <a:pt x="181791" y="196269"/>
                        </a:cubicBezTo>
                        <a:cubicBezTo>
                          <a:pt x="191635" y="168091"/>
                          <a:pt x="215333" y="154083"/>
                          <a:pt x="227239" y="127020"/>
                        </a:cubicBezTo>
                        <a:cubicBezTo>
                          <a:pt x="250691" y="93646"/>
                          <a:pt x="244850" y="88230"/>
                          <a:pt x="284049" y="69314"/>
                        </a:cubicBezTo>
                        <a:cubicBezTo>
                          <a:pt x="293264" y="62872"/>
                          <a:pt x="305814" y="58239"/>
                          <a:pt x="318135" y="57772"/>
                        </a:cubicBezTo>
                        <a:cubicBezTo>
                          <a:pt x="511843" y="110992"/>
                          <a:pt x="316910" y="47404"/>
                          <a:pt x="420393" y="103937"/>
                        </a:cubicBezTo>
                        <a:cubicBezTo>
                          <a:pt x="431471" y="109934"/>
                          <a:pt x="444687" y="111589"/>
                          <a:pt x="454479" y="115479"/>
                        </a:cubicBezTo>
                        <a:cubicBezTo>
                          <a:pt x="468187" y="122206"/>
                          <a:pt x="475773" y="132599"/>
                          <a:pt x="488564" y="138562"/>
                        </a:cubicBezTo>
                        <a:cubicBezTo>
                          <a:pt x="512755" y="153195"/>
                          <a:pt x="560262" y="156036"/>
                          <a:pt x="579460" y="161644"/>
                        </a:cubicBezTo>
                        <a:cubicBezTo>
                          <a:pt x="600516" y="162317"/>
                          <a:pt x="626235" y="167213"/>
                          <a:pt x="647632" y="173186"/>
                        </a:cubicBezTo>
                        <a:cubicBezTo>
                          <a:pt x="653769" y="153402"/>
                          <a:pt x="669922" y="88316"/>
                          <a:pt x="693079" y="69314"/>
                        </a:cubicBezTo>
                        <a:cubicBezTo>
                          <a:pt x="702264" y="62925"/>
                          <a:pt x="717853" y="61614"/>
                          <a:pt x="727165" y="57772"/>
                        </a:cubicBezTo>
                        <a:cubicBezTo>
                          <a:pt x="834354" y="28425"/>
                          <a:pt x="721500" y="60663"/>
                          <a:pt x="806699" y="34690"/>
                        </a:cubicBezTo>
                        <a:cubicBezTo>
                          <a:pt x="827269" y="-4845"/>
                          <a:pt x="817009" y="1147"/>
                          <a:pt x="840786" y="66"/>
                        </a:cubicBezTo>
                      </a:path>
                    </a:pathLst>
                  </a:cu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2" name="Parallelogram 21">
            <a:extLst>
              <a:ext uri="{FF2B5EF4-FFF2-40B4-BE49-F238E27FC236}">
                <a16:creationId xmlns:a16="http://schemas.microsoft.com/office/drawing/2014/main" id="{DE823A93-7788-51CA-87B9-4E4D4D46E5AF}"/>
              </a:ext>
            </a:extLst>
          </p:cNvPr>
          <p:cNvSpPr/>
          <p:nvPr/>
        </p:nvSpPr>
        <p:spPr>
          <a:xfrm rot="19601911">
            <a:off x="4526704" y="4823175"/>
            <a:ext cx="128933" cy="220139"/>
          </a:xfrm>
          <a:prstGeom prst="parallelogram">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4" name="Rectangle 23">
            <a:extLst>
              <a:ext uri="{FF2B5EF4-FFF2-40B4-BE49-F238E27FC236}">
                <a16:creationId xmlns:a16="http://schemas.microsoft.com/office/drawing/2014/main" id="{D27B1F91-F0B5-A326-5371-3B6359271602}"/>
              </a:ext>
            </a:extLst>
          </p:cNvPr>
          <p:cNvSpPr/>
          <p:nvPr/>
        </p:nvSpPr>
        <p:spPr>
          <a:xfrm>
            <a:off x="4705485" y="5151041"/>
            <a:ext cx="6129090" cy="50336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5" name="Rectangle 24">
            <a:extLst>
              <a:ext uri="{FF2B5EF4-FFF2-40B4-BE49-F238E27FC236}">
                <a16:creationId xmlns:a16="http://schemas.microsoft.com/office/drawing/2014/main" id="{9D2C53E2-0234-50F7-7AFA-C2E583D34D08}"/>
              </a:ext>
            </a:extLst>
          </p:cNvPr>
          <p:cNvSpPr/>
          <p:nvPr/>
        </p:nvSpPr>
        <p:spPr>
          <a:xfrm>
            <a:off x="4954772" y="4791993"/>
            <a:ext cx="733647" cy="311635"/>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rPr>
              <a:t>DAS</a:t>
            </a:r>
          </a:p>
        </p:txBody>
      </p:sp>
      <p:sp>
        <p:nvSpPr>
          <p:cNvPr id="26" name="Freeform 25">
            <a:extLst>
              <a:ext uri="{FF2B5EF4-FFF2-40B4-BE49-F238E27FC236}">
                <a16:creationId xmlns:a16="http://schemas.microsoft.com/office/drawing/2014/main" id="{F0E48B28-0E97-4013-B426-351CD87EF514}"/>
              </a:ext>
            </a:extLst>
          </p:cNvPr>
          <p:cNvSpPr/>
          <p:nvPr/>
        </p:nvSpPr>
        <p:spPr>
          <a:xfrm>
            <a:off x="4667693" y="4859079"/>
            <a:ext cx="265814" cy="77416"/>
          </a:xfrm>
          <a:custGeom>
            <a:avLst/>
            <a:gdLst>
              <a:gd name="connsiteX0" fmla="*/ 0 w 265814"/>
              <a:gd name="connsiteY0" fmla="*/ 21265 h 77416"/>
              <a:gd name="connsiteX1" fmla="*/ 63795 w 265814"/>
              <a:gd name="connsiteY1" fmla="*/ 10633 h 77416"/>
              <a:gd name="connsiteX2" fmla="*/ 106326 w 265814"/>
              <a:gd name="connsiteY2" fmla="*/ 0 h 77416"/>
              <a:gd name="connsiteX3" fmla="*/ 148856 w 265814"/>
              <a:gd name="connsiteY3" fmla="*/ 10633 h 77416"/>
              <a:gd name="connsiteX4" fmla="*/ 202019 w 265814"/>
              <a:gd name="connsiteY4" fmla="*/ 74428 h 77416"/>
              <a:gd name="connsiteX5" fmla="*/ 265814 w 265814"/>
              <a:gd name="connsiteY5" fmla="*/ 74428 h 77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5814" h="77416">
                <a:moveTo>
                  <a:pt x="0" y="21265"/>
                </a:moveTo>
                <a:cubicBezTo>
                  <a:pt x="21265" y="17721"/>
                  <a:pt x="42655" y="14861"/>
                  <a:pt x="63795" y="10633"/>
                </a:cubicBezTo>
                <a:cubicBezTo>
                  <a:pt x="78125" y="7767"/>
                  <a:pt x="91713" y="0"/>
                  <a:pt x="106326" y="0"/>
                </a:cubicBezTo>
                <a:cubicBezTo>
                  <a:pt x="120939" y="0"/>
                  <a:pt x="134679" y="7089"/>
                  <a:pt x="148856" y="10633"/>
                </a:cubicBezTo>
                <a:cubicBezTo>
                  <a:pt x="158584" y="25225"/>
                  <a:pt x="184476" y="68580"/>
                  <a:pt x="202019" y="74428"/>
                </a:cubicBezTo>
                <a:cubicBezTo>
                  <a:pt x="222193" y="81153"/>
                  <a:pt x="244549" y="74428"/>
                  <a:pt x="265814" y="74428"/>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9" name="TextBox 28">
            <a:extLst>
              <a:ext uri="{FF2B5EF4-FFF2-40B4-BE49-F238E27FC236}">
                <a16:creationId xmlns:a16="http://schemas.microsoft.com/office/drawing/2014/main" id="{376BFA74-DE8E-F658-F873-A628DCABEBC1}"/>
              </a:ext>
            </a:extLst>
          </p:cNvPr>
          <p:cNvSpPr txBox="1"/>
          <p:nvPr/>
        </p:nvSpPr>
        <p:spPr>
          <a:xfrm>
            <a:off x="1860085" y="5009650"/>
            <a:ext cx="198002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Fiber Optic Cable</a:t>
            </a:r>
          </a:p>
        </p:txBody>
      </p:sp>
      <p:sp>
        <p:nvSpPr>
          <p:cNvPr id="30" name="Rectangle 29">
            <a:extLst>
              <a:ext uri="{FF2B5EF4-FFF2-40B4-BE49-F238E27FC236}">
                <a16:creationId xmlns:a16="http://schemas.microsoft.com/office/drawing/2014/main" id="{DD0C5113-38D8-74CC-6BF1-DFD73E015232}"/>
              </a:ext>
            </a:extLst>
          </p:cNvPr>
          <p:cNvSpPr/>
          <p:nvPr/>
        </p:nvSpPr>
        <p:spPr>
          <a:xfrm>
            <a:off x="0" y="5606922"/>
            <a:ext cx="12192000" cy="1251078"/>
          </a:xfrm>
          <a:prstGeom prst="rect">
            <a:avLst/>
          </a:prstGeom>
          <a:blipFill>
            <a:blip r:embed="rId2"/>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1" name="Freeform 30">
            <a:extLst>
              <a:ext uri="{FF2B5EF4-FFF2-40B4-BE49-F238E27FC236}">
                <a16:creationId xmlns:a16="http://schemas.microsoft.com/office/drawing/2014/main" id="{BB4AEDB6-5D47-C062-037B-E7D6EBF5E079}"/>
              </a:ext>
            </a:extLst>
          </p:cNvPr>
          <p:cNvSpPr/>
          <p:nvPr/>
        </p:nvSpPr>
        <p:spPr>
          <a:xfrm>
            <a:off x="925033" y="4997302"/>
            <a:ext cx="3636334" cy="606056"/>
          </a:xfrm>
          <a:custGeom>
            <a:avLst/>
            <a:gdLst>
              <a:gd name="connsiteX0" fmla="*/ 3636334 w 3636334"/>
              <a:gd name="connsiteY0" fmla="*/ 0 h 606056"/>
              <a:gd name="connsiteX1" fmla="*/ 3604437 w 3636334"/>
              <a:gd name="connsiteY1" fmla="*/ 85061 h 606056"/>
              <a:gd name="connsiteX2" fmla="*/ 3540641 w 3636334"/>
              <a:gd name="connsiteY2" fmla="*/ 106326 h 606056"/>
              <a:gd name="connsiteX3" fmla="*/ 3508744 w 3636334"/>
              <a:gd name="connsiteY3" fmla="*/ 127591 h 606056"/>
              <a:gd name="connsiteX4" fmla="*/ 3444948 w 3636334"/>
              <a:gd name="connsiteY4" fmla="*/ 159489 h 606056"/>
              <a:gd name="connsiteX5" fmla="*/ 3423683 w 3636334"/>
              <a:gd name="connsiteY5" fmla="*/ 191386 h 606056"/>
              <a:gd name="connsiteX6" fmla="*/ 3402418 w 3636334"/>
              <a:gd name="connsiteY6" fmla="*/ 361507 h 606056"/>
              <a:gd name="connsiteX7" fmla="*/ 3391786 w 3636334"/>
              <a:gd name="connsiteY7" fmla="*/ 393405 h 606056"/>
              <a:gd name="connsiteX8" fmla="*/ 3221665 w 3636334"/>
              <a:gd name="connsiteY8" fmla="*/ 425303 h 606056"/>
              <a:gd name="connsiteX9" fmla="*/ 3179134 w 3636334"/>
              <a:gd name="connsiteY9" fmla="*/ 435935 h 606056"/>
              <a:gd name="connsiteX10" fmla="*/ 3115339 w 3636334"/>
              <a:gd name="connsiteY10" fmla="*/ 457200 h 606056"/>
              <a:gd name="connsiteX11" fmla="*/ 3062176 w 3636334"/>
              <a:gd name="connsiteY11" fmla="*/ 510363 h 606056"/>
              <a:gd name="connsiteX12" fmla="*/ 2998381 w 3636334"/>
              <a:gd name="connsiteY12" fmla="*/ 563526 h 606056"/>
              <a:gd name="connsiteX13" fmla="*/ 2583711 w 3636334"/>
              <a:gd name="connsiteY13" fmla="*/ 563526 h 606056"/>
              <a:gd name="connsiteX14" fmla="*/ 2466753 w 3636334"/>
              <a:gd name="connsiteY14" fmla="*/ 595424 h 606056"/>
              <a:gd name="connsiteX15" fmla="*/ 2413590 w 3636334"/>
              <a:gd name="connsiteY15" fmla="*/ 606056 h 606056"/>
              <a:gd name="connsiteX16" fmla="*/ 2371060 w 3636334"/>
              <a:gd name="connsiteY16" fmla="*/ 595424 h 606056"/>
              <a:gd name="connsiteX17" fmla="*/ 2296632 w 3636334"/>
              <a:gd name="connsiteY17" fmla="*/ 563526 h 606056"/>
              <a:gd name="connsiteX18" fmla="*/ 2030818 w 3636334"/>
              <a:gd name="connsiteY18" fmla="*/ 552893 h 606056"/>
              <a:gd name="connsiteX19" fmla="*/ 1903227 w 3636334"/>
              <a:gd name="connsiteY19" fmla="*/ 542261 h 606056"/>
              <a:gd name="connsiteX20" fmla="*/ 1871330 w 3636334"/>
              <a:gd name="connsiteY20" fmla="*/ 531628 h 606056"/>
              <a:gd name="connsiteX21" fmla="*/ 1765004 w 3636334"/>
              <a:gd name="connsiteY21" fmla="*/ 520996 h 606056"/>
              <a:gd name="connsiteX22" fmla="*/ 1552353 w 3636334"/>
              <a:gd name="connsiteY22" fmla="*/ 531628 h 606056"/>
              <a:gd name="connsiteX23" fmla="*/ 1488558 w 3636334"/>
              <a:gd name="connsiteY23" fmla="*/ 552893 h 606056"/>
              <a:gd name="connsiteX24" fmla="*/ 1456660 w 3636334"/>
              <a:gd name="connsiteY24" fmla="*/ 574158 h 606056"/>
              <a:gd name="connsiteX25" fmla="*/ 1414130 w 3636334"/>
              <a:gd name="connsiteY25" fmla="*/ 584791 h 606056"/>
              <a:gd name="connsiteX26" fmla="*/ 1382232 w 3636334"/>
              <a:gd name="connsiteY26" fmla="*/ 595424 h 606056"/>
              <a:gd name="connsiteX27" fmla="*/ 1265274 w 3636334"/>
              <a:gd name="connsiteY27" fmla="*/ 574158 h 606056"/>
              <a:gd name="connsiteX28" fmla="*/ 1180214 w 3636334"/>
              <a:gd name="connsiteY28" fmla="*/ 552893 h 606056"/>
              <a:gd name="connsiteX29" fmla="*/ 1041990 w 3636334"/>
              <a:gd name="connsiteY29" fmla="*/ 563526 h 606056"/>
              <a:gd name="connsiteX30" fmla="*/ 914400 w 3636334"/>
              <a:gd name="connsiteY30" fmla="*/ 552893 h 606056"/>
              <a:gd name="connsiteX31" fmla="*/ 733646 w 3636334"/>
              <a:gd name="connsiteY31" fmla="*/ 531628 h 606056"/>
              <a:gd name="connsiteX32" fmla="*/ 680483 w 3636334"/>
              <a:gd name="connsiteY32" fmla="*/ 520996 h 606056"/>
              <a:gd name="connsiteX33" fmla="*/ 499730 w 3636334"/>
              <a:gd name="connsiteY33" fmla="*/ 510363 h 606056"/>
              <a:gd name="connsiteX34" fmla="*/ 350874 w 3636334"/>
              <a:gd name="connsiteY34" fmla="*/ 520996 h 606056"/>
              <a:gd name="connsiteX35" fmla="*/ 297711 w 3636334"/>
              <a:gd name="connsiteY35" fmla="*/ 531628 h 606056"/>
              <a:gd name="connsiteX36" fmla="*/ 233916 w 3636334"/>
              <a:gd name="connsiteY36" fmla="*/ 552893 h 606056"/>
              <a:gd name="connsiteX37" fmla="*/ 74427 w 3636334"/>
              <a:gd name="connsiteY37" fmla="*/ 563526 h 606056"/>
              <a:gd name="connsiteX38" fmla="*/ 0 w 3636334"/>
              <a:gd name="connsiteY38" fmla="*/ 584791 h 606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636334" h="606056">
                <a:moveTo>
                  <a:pt x="3636334" y="0"/>
                </a:moveTo>
                <a:cubicBezTo>
                  <a:pt x="3632046" y="21443"/>
                  <a:pt x="3629469" y="69416"/>
                  <a:pt x="3604437" y="85061"/>
                </a:cubicBezTo>
                <a:cubicBezTo>
                  <a:pt x="3585429" y="96941"/>
                  <a:pt x="3559292" y="93892"/>
                  <a:pt x="3540641" y="106326"/>
                </a:cubicBezTo>
                <a:cubicBezTo>
                  <a:pt x="3530009" y="113414"/>
                  <a:pt x="3520173" y="121876"/>
                  <a:pt x="3508744" y="127591"/>
                </a:cubicBezTo>
                <a:cubicBezTo>
                  <a:pt x="3420698" y="171615"/>
                  <a:pt x="3536368" y="98544"/>
                  <a:pt x="3444948" y="159489"/>
                </a:cubicBezTo>
                <a:cubicBezTo>
                  <a:pt x="3437860" y="170121"/>
                  <a:pt x="3429398" y="179956"/>
                  <a:pt x="3423683" y="191386"/>
                </a:cubicBezTo>
                <a:cubicBezTo>
                  <a:pt x="3400324" y="238104"/>
                  <a:pt x="3406137" y="331758"/>
                  <a:pt x="3402418" y="361507"/>
                </a:cubicBezTo>
                <a:cubicBezTo>
                  <a:pt x="3401028" y="372628"/>
                  <a:pt x="3400906" y="386891"/>
                  <a:pt x="3391786" y="393405"/>
                </a:cubicBezTo>
                <a:cubicBezTo>
                  <a:pt x="3354720" y="419881"/>
                  <a:pt x="3254127" y="422057"/>
                  <a:pt x="3221665" y="425303"/>
                </a:cubicBezTo>
                <a:cubicBezTo>
                  <a:pt x="3207488" y="428847"/>
                  <a:pt x="3193131" y="431736"/>
                  <a:pt x="3179134" y="435935"/>
                </a:cubicBezTo>
                <a:cubicBezTo>
                  <a:pt x="3157664" y="442376"/>
                  <a:pt x="3115339" y="457200"/>
                  <a:pt x="3115339" y="457200"/>
                </a:cubicBezTo>
                <a:cubicBezTo>
                  <a:pt x="3056861" y="496185"/>
                  <a:pt x="3106477" y="457201"/>
                  <a:pt x="3062176" y="510363"/>
                </a:cubicBezTo>
                <a:cubicBezTo>
                  <a:pt x="3036592" y="541065"/>
                  <a:pt x="3029746" y="542616"/>
                  <a:pt x="2998381" y="563526"/>
                </a:cubicBezTo>
                <a:cubicBezTo>
                  <a:pt x="2801018" y="547078"/>
                  <a:pt x="2855873" y="546516"/>
                  <a:pt x="2583711" y="563526"/>
                </a:cubicBezTo>
                <a:cubicBezTo>
                  <a:pt x="2520415" y="567482"/>
                  <a:pt x="2532998" y="582176"/>
                  <a:pt x="2466753" y="595424"/>
                </a:cubicBezTo>
                <a:lnTo>
                  <a:pt x="2413590" y="606056"/>
                </a:lnTo>
                <a:cubicBezTo>
                  <a:pt x="2399413" y="602512"/>
                  <a:pt x="2384491" y="601180"/>
                  <a:pt x="2371060" y="595424"/>
                </a:cubicBezTo>
                <a:cubicBezTo>
                  <a:pt x="2322012" y="574403"/>
                  <a:pt x="2357268" y="567708"/>
                  <a:pt x="2296632" y="563526"/>
                </a:cubicBezTo>
                <a:cubicBezTo>
                  <a:pt x="2208167" y="557425"/>
                  <a:pt x="2119423" y="556437"/>
                  <a:pt x="2030818" y="552893"/>
                </a:cubicBezTo>
                <a:cubicBezTo>
                  <a:pt x="1988288" y="549349"/>
                  <a:pt x="1945530" y="547901"/>
                  <a:pt x="1903227" y="542261"/>
                </a:cubicBezTo>
                <a:cubicBezTo>
                  <a:pt x="1892118" y="540780"/>
                  <a:pt x="1882407" y="533332"/>
                  <a:pt x="1871330" y="531628"/>
                </a:cubicBezTo>
                <a:cubicBezTo>
                  <a:pt x="1836125" y="526212"/>
                  <a:pt x="1800446" y="524540"/>
                  <a:pt x="1765004" y="520996"/>
                </a:cubicBezTo>
                <a:cubicBezTo>
                  <a:pt x="1694120" y="524540"/>
                  <a:pt x="1622857" y="523493"/>
                  <a:pt x="1552353" y="531628"/>
                </a:cubicBezTo>
                <a:cubicBezTo>
                  <a:pt x="1530085" y="534197"/>
                  <a:pt x="1488558" y="552893"/>
                  <a:pt x="1488558" y="552893"/>
                </a:cubicBezTo>
                <a:cubicBezTo>
                  <a:pt x="1477925" y="559981"/>
                  <a:pt x="1468406" y="569124"/>
                  <a:pt x="1456660" y="574158"/>
                </a:cubicBezTo>
                <a:cubicBezTo>
                  <a:pt x="1443229" y="579914"/>
                  <a:pt x="1428181" y="580776"/>
                  <a:pt x="1414130" y="584791"/>
                </a:cubicBezTo>
                <a:cubicBezTo>
                  <a:pt x="1403353" y="587870"/>
                  <a:pt x="1392865" y="591880"/>
                  <a:pt x="1382232" y="595424"/>
                </a:cubicBezTo>
                <a:cubicBezTo>
                  <a:pt x="1224326" y="575685"/>
                  <a:pt x="1348490" y="596854"/>
                  <a:pt x="1265274" y="574158"/>
                </a:cubicBezTo>
                <a:cubicBezTo>
                  <a:pt x="1237078" y="566468"/>
                  <a:pt x="1180214" y="552893"/>
                  <a:pt x="1180214" y="552893"/>
                </a:cubicBezTo>
                <a:cubicBezTo>
                  <a:pt x="1134139" y="556437"/>
                  <a:pt x="1088201" y="563526"/>
                  <a:pt x="1041990" y="563526"/>
                </a:cubicBezTo>
                <a:cubicBezTo>
                  <a:pt x="999313" y="563526"/>
                  <a:pt x="956902" y="556757"/>
                  <a:pt x="914400" y="552893"/>
                </a:cubicBezTo>
                <a:cubicBezTo>
                  <a:pt x="847862" y="546844"/>
                  <a:pt x="797794" y="542319"/>
                  <a:pt x="733646" y="531628"/>
                </a:cubicBezTo>
                <a:cubicBezTo>
                  <a:pt x="715820" y="528657"/>
                  <a:pt x="698481" y="522632"/>
                  <a:pt x="680483" y="520996"/>
                </a:cubicBezTo>
                <a:cubicBezTo>
                  <a:pt x="620376" y="515532"/>
                  <a:pt x="559981" y="513907"/>
                  <a:pt x="499730" y="510363"/>
                </a:cubicBezTo>
                <a:cubicBezTo>
                  <a:pt x="450111" y="513907"/>
                  <a:pt x="400346" y="515788"/>
                  <a:pt x="350874" y="520996"/>
                </a:cubicBezTo>
                <a:cubicBezTo>
                  <a:pt x="332901" y="522888"/>
                  <a:pt x="315146" y="526873"/>
                  <a:pt x="297711" y="531628"/>
                </a:cubicBezTo>
                <a:cubicBezTo>
                  <a:pt x="276086" y="537526"/>
                  <a:pt x="256282" y="551402"/>
                  <a:pt x="233916" y="552893"/>
                </a:cubicBezTo>
                <a:lnTo>
                  <a:pt x="74427" y="563526"/>
                </a:lnTo>
                <a:cubicBezTo>
                  <a:pt x="7270" y="585912"/>
                  <a:pt x="33047" y="584791"/>
                  <a:pt x="0" y="584791"/>
                </a:cubicBezTo>
              </a:path>
            </a:pathLst>
          </a:custGeom>
          <a:ln/>
        </p:spPr>
        <p:style>
          <a:lnRef idx="3">
            <a:schemeClr val="accent2"/>
          </a:lnRef>
          <a:fillRef idx="0">
            <a:schemeClr val="accent2"/>
          </a:fillRef>
          <a:effectRef idx="2">
            <a:schemeClr val="accent2"/>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2" name="Pentagon 31">
            <a:extLst>
              <a:ext uri="{FF2B5EF4-FFF2-40B4-BE49-F238E27FC236}">
                <a16:creationId xmlns:a16="http://schemas.microsoft.com/office/drawing/2014/main" id="{8BD852A6-51BF-A863-FBB0-FE58A7D52F4B}"/>
              </a:ext>
            </a:extLst>
          </p:cNvPr>
          <p:cNvSpPr/>
          <p:nvPr/>
        </p:nvSpPr>
        <p:spPr>
          <a:xfrm>
            <a:off x="4224431" y="5284809"/>
            <a:ext cx="576170" cy="94173"/>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1F503701-0E9A-400D-9E22-A3FEB5468E18}"/>
              </a:ext>
            </a:extLst>
          </p:cNvPr>
          <p:cNvSpPr>
            <a:spLocks noGrp="1"/>
          </p:cNvSpPr>
          <p:nvPr>
            <p:ph type="title"/>
          </p:nvPr>
        </p:nvSpPr>
        <p:spPr>
          <a:xfrm>
            <a:off x="838200" y="298451"/>
            <a:ext cx="10515600" cy="608910"/>
          </a:xfrm>
        </p:spPr>
        <p:txBody>
          <a:bodyPr>
            <a:normAutofit fontScale="90000"/>
          </a:bodyPr>
          <a:lstStyle/>
          <a:p>
            <a:r>
              <a:rPr lang="en-US" dirty="0"/>
              <a:t>Key Elements: DAS, Cable, Deployment Scheme</a:t>
            </a:r>
          </a:p>
        </p:txBody>
      </p:sp>
    </p:spTree>
    <p:extLst>
      <p:ext uri="{BB962C8B-B14F-4D97-AF65-F5344CB8AC3E}">
        <p14:creationId xmlns:p14="http://schemas.microsoft.com/office/powerpoint/2010/main" val="4256780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420CDC4-23DC-488D-8B36-2EA56EE7F7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9252" y="1315667"/>
            <a:ext cx="7389779" cy="5542334"/>
          </a:xfrm>
          <a:prstGeom prst="rect">
            <a:avLst/>
          </a:prstGeom>
        </p:spPr>
      </p:pic>
      <p:pic>
        <p:nvPicPr>
          <p:cNvPr id="5" name="Picture 4">
            <a:extLst>
              <a:ext uri="{FF2B5EF4-FFF2-40B4-BE49-F238E27FC236}">
                <a16:creationId xmlns:a16="http://schemas.microsoft.com/office/drawing/2014/main" id="{FEBF3BB8-A23D-4240-964B-E50BB20142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19253" y="1315666"/>
            <a:ext cx="7389779" cy="5542334"/>
          </a:xfrm>
          <a:prstGeom prst="rect">
            <a:avLst/>
          </a:prstGeom>
        </p:spPr>
      </p:pic>
      <p:sp>
        <p:nvSpPr>
          <p:cNvPr id="2" name="Title 1">
            <a:extLst>
              <a:ext uri="{FF2B5EF4-FFF2-40B4-BE49-F238E27FC236}">
                <a16:creationId xmlns:a16="http://schemas.microsoft.com/office/drawing/2014/main" id="{95005A13-2AB4-45BC-AAB8-386CA9E49F76}"/>
              </a:ext>
            </a:extLst>
          </p:cNvPr>
          <p:cNvSpPr>
            <a:spLocks noGrp="1"/>
          </p:cNvSpPr>
          <p:nvPr>
            <p:ph type="title"/>
          </p:nvPr>
        </p:nvSpPr>
        <p:spPr>
          <a:xfrm>
            <a:off x="838200" y="0"/>
            <a:ext cx="10515600" cy="1325563"/>
          </a:xfrm>
        </p:spPr>
        <p:txBody>
          <a:bodyPr/>
          <a:lstStyle/>
          <a:p>
            <a:r>
              <a:rPr lang="en-US" dirty="0"/>
              <a:t>Sunday, Jan 19, begin potting strain relief</a:t>
            </a:r>
          </a:p>
        </p:txBody>
      </p:sp>
    </p:spTree>
    <p:custDataLst>
      <p:tags r:id="rId1"/>
    </p:custDataLst>
    <p:extLst>
      <p:ext uri="{BB962C8B-B14F-4D97-AF65-F5344CB8AC3E}">
        <p14:creationId xmlns:p14="http://schemas.microsoft.com/office/powerpoint/2010/main" val="2269202695"/>
      </p:ext>
    </p:extLst>
  </p:cSld>
  <p:clrMapOvr>
    <a:masterClrMapping/>
  </p:clrMapOvr>
  <mc:AlternateContent xmlns:mc="http://schemas.openxmlformats.org/markup-compatibility/2006" xmlns:p14="http://schemas.microsoft.com/office/powerpoint/2010/main">
    <mc:Choice Requires="p14">
      <p:transition spd="slow" p14:dur="2000" advTm="36262"/>
    </mc:Choice>
    <mc:Fallback xmlns="">
      <p:transition spd="slow" advTm="3626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ig. 5">
            <a:extLst>
              <a:ext uri="{FF2B5EF4-FFF2-40B4-BE49-F238E27FC236}">
                <a16:creationId xmlns:a16="http://schemas.microsoft.com/office/drawing/2014/main" id="{9487C7C7-E59B-49EC-A8C6-8A07839D133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995" t="2940" b="31788"/>
          <a:stretch/>
        </p:blipFill>
        <p:spPr bwMode="auto">
          <a:xfrm>
            <a:off x="7029155" y="1749313"/>
            <a:ext cx="4512094" cy="333111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B456609-0D7E-49FA-A635-24984AB613E8}"/>
              </a:ext>
            </a:extLst>
          </p:cNvPr>
          <p:cNvSpPr txBox="1"/>
          <p:nvPr/>
        </p:nvSpPr>
        <p:spPr>
          <a:xfrm>
            <a:off x="10180224" y="5080432"/>
            <a:ext cx="1486176" cy="307777"/>
          </a:xfrm>
          <a:prstGeom prst="rect">
            <a:avLst/>
          </a:prstGeom>
          <a:noFill/>
        </p:spPr>
        <p:txBody>
          <a:bodyPr wrap="none" rtlCol="0">
            <a:spAutoFit/>
          </a:bodyPr>
          <a:lstStyle/>
          <a:p>
            <a:r>
              <a:rPr lang="en-US" sz="1400" dirty="0">
                <a:latin typeface="Tahoma" panose="020B0604030504040204" pitchFamily="34" charset="0"/>
                <a:ea typeface="Tahoma" panose="020B0604030504040204" pitchFamily="34" charset="0"/>
                <a:cs typeface="Tahoma" panose="020B0604030504040204" pitchFamily="34" charset="0"/>
              </a:rPr>
              <a:t>Ide et al. (2021)</a:t>
            </a:r>
            <a:endParaRPr lang="en-MT" sz="1400" dirty="0">
              <a:latin typeface="Tahoma" panose="020B0604030504040204" pitchFamily="34" charset="0"/>
              <a:ea typeface="Tahoma" panose="020B0604030504040204" pitchFamily="34" charset="0"/>
              <a:cs typeface="Tahoma" panose="020B0604030504040204" pitchFamily="34" charset="0"/>
            </a:endParaRPr>
          </a:p>
        </p:txBody>
      </p:sp>
      <p:pic>
        <p:nvPicPr>
          <p:cNvPr id="3" name="Picture 2">
            <a:extLst>
              <a:ext uri="{FF2B5EF4-FFF2-40B4-BE49-F238E27FC236}">
                <a16:creationId xmlns:a16="http://schemas.microsoft.com/office/drawing/2014/main" id="{9B4C87D5-78D5-4888-86DB-7AD77318D8D6}"/>
              </a:ext>
            </a:extLst>
          </p:cNvPr>
          <p:cNvPicPr>
            <a:picLocks noChangeAspect="1"/>
          </p:cNvPicPr>
          <p:nvPr/>
        </p:nvPicPr>
        <p:blipFill>
          <a:blip r:embed="rId4"/>
          <a:stretch>
            <a:fillRect/>
          </a:stretch>
        </p:blipFill>
        <p:spPr>
          <a:xfrm>
            <a:off x="525600" y="1412194"/>
            <a:ext cx="5355092" cy="3668238"/>
          </a:xfrm>
          <a:prstGeom prst="rect">
            <a:avLst/>
          </a:prstGeom>
        </p:spPr>
      </p:pic>
      <p:sp>
        <p:nvSpPr>
          <p:cNvPr id="10" name="TextBox 9">
            <a:extLst>
              <a:ext uri="{FF2B5EF4-FFF2-40B4-BE49-F238E27FC236}">
                <a16:creationId xmlns:a16="http://schemas.microsoft.com/office/drawing/2014/main" id="{C0299D7B-9C1E-417C-B8B7-8560571068E3}"/>
              </a:ext>
            </a:extLst>
          </p:cNvPr>
          <p:cNvSpPr txBox="1"/>
          <p:nvPr/>
        </p:nvSpPr>
        <p:spPr>
          <a:xfrm rot="16200000">
            <a:off x="6636692" y="1923826"/>
            <a:ext cx="620683" cy="215444"/>
          </a:xfrm>
          <a:prstGeom prst="rect">
            <a:avLst/>
          </a:prstGeom>
          <a:solidFill>
            <a:schemeClr val="bg1"/>
          </a:solidFill>
        </p:spPr>
        <p:txBody>
          <a:bodyPr wrap="none" rtlCol="0">
            <a:spAutoFit/>
          </a:bodyPr>
          <a:lstStyle/>
          <a:p>
            <a:r>
              <a:rPr lang="en-US" sz="800" dirty="0"/>
              <a:t>Channels</a:t>
            </a:r>
            <a:endParaRPr lang="en-MT" sz="800" dirty="0"/>
          </a:p>
        </p:txBody>
      </p:sp>
      <p:sp>
        <p:nvSpPr>
          <p:cNvPr id="12" name="TextBox 11">
            <a:extLst>
              <a:ext uri="{FF2B5EF4-FFF2-40B4-BE49-F238E27FC236}">
                <a16:creationId xmlns:a16="http://schemas.microsoft.com/office/drawing/2014/main" id="{3627C7FE-C908-4D6B-98EA-AE47C24D1E03}"/>
              </a:ext>
            </a:extLst>
          </p:cNvPr>
          <p:cNvSpPr txBox="1"/>
          <p:nvPr/>
        </p:nvSpPr>
        <p:spPr>
          <a:xfrm>
            <a:off x="8142975" y="1563515"/>
            <a:ext cx="2435282" cy="230832"/>
          </a:xfrm>
          <a:prstGeom prst="rect">
            <a:avLst/>
          </a:prstGeom>
          <a:solidFill>
            <a:schemeClr val="bg1"/>
          </a:solidFill>
        </p:spPr>
        <p:txBody>
          <a:bodyPr wrap="none" rtlCol="0">
            <a:spAutoFit/>
          </a:bodyPr>
          <a:lstStyle/>
          <a:p>
            <a:r>
              <a:rPr lang="en-US" sz="900" dirty="0"/>
              <a:t>Variation of strain (temperature) along cable</a:t>
            </a:r>
            <a:endParaRPr lang="en-MT" sz="900" dirty="0"/>
          </a:p>
        </p:txBody>
      </p:sp>
      <p:sp>
        <p:nvSpPr>
          <p:cNvPr id="13" name="TextBox 12">
            <a:extLst>
              <a:ext uri="{FF2B5EF4-FFF2-40B4-BE49-F238E27FC236}">
                <a16:creationId xmlns:a16="http://schemas.microsoft.com/office/drawing/2014/main" id="{C20AE1FE-960D-466F-B340-A61B40BC2D46}"/>
              </a:ext>
            </a:extLst>
          </p:cNvPr>
          <p:cNvSpPr txBox="1"/>
          <p:nvPr/>
        </p:nvSpPr>
        <p:spPr>
          <a:xfrm>
            <a:off x="8942552" y="4969535"/>
            <a:ext cx="976549" cy="215444"/>
          </a:xfrm>
          <a:prstGeom prst="rect">
            <a:avLst/>
          </a:prstGeom>
          <a:solidFill>
            <a:schemeClr val="bg1"/>
          </a:solidFill>
        </p:spPr>
        <p:txBody>
          <a:bodyPr wrap="none" rtlCol="0">
            <a:spAutoFit/>
          </a:bodyPr>
          <a:lstStyle/>
          <a:p>
            <a:r>
              <a:rPr lang="en-US" sz="800" dirty="0"/>
              <a:t>Dates (Jan 2020)</a:t>
            </a:r>
            <a:endParaRPr lang="en-MT" sz="800" dirty="0"/>
          </a:p>
        </p:txBody>
      </p:sp>
      <p:sp>
        <p:nvSpPr>
          <p:cNvPr id="2" name="Title 1">
            <a:extLst>
              <a:ext uri="{FF2B5EF4-FFF2-40B4-BE49-F238E27FC236}">
                <a16:creationId xmlns:a16="http://schemas.microsoft.com/office/drawing/2014/main" id="{D8A0D9C1-B099-48A4-B24B-5D0D264BDA54}"/>
              </a:ext>
            </a:extLst>
          </p:cNvPr>
          <p:cNvSpPr>
            <a:spLocks noGrp="1"/>
          </p:cNvSpPr>
          <p:nvPr>
            <p:ph type="title"/>
          </p:nvPr>
        </p:nvSpPr>
        <p:spPr/>
        <p:txBody>
          <a:bodyPr>
            <a:normAutofit/>
          </a:bodyPr>
          <a:lstStyle/>
          <a:p>
            <a:r>
              <a:rPr lang="en-US" dirty="0"/>
              <a:t>Enabling Technology: Distributed Acoustic Sensing (DAS)</a:t>
            </a:r>
          </a:p>
        </p:txBody>
      </p:sp>
    </p:spTree>
    <p:extLst>
      <p:ext uri="{BB962C8B-B14F-4D97-AF65-F5344CB8AC3E}">
        <p14:creationId xmlns:p14="http://schemas.microsoft.com/office/powerpoint/2010/main" val="240534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animBg="1"/>
      <p:bldP spid="12" grpId="0" animBg="1"/>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C7B89-B888-425C-BDC2-8A2C74405B8C}"/>
              </a:ext>
            </a:extLst>
          </p:cNvPr>
          <p:cNvSpPr>
            <a:spLocks noGrp="1"/>
          </p:cNvSpPr>
          <p:nvPr>
            <p:ph type="title"/>
          </p:nvPr>
        </p:nvSpPr>
        <p:spPr/>
        <p:txBody>
          <a:bodyPr/>
          <a:lstStyle/>
          <a:p>
            <a:r>
              <a:rPr lang="en-US" dirty="0"/>
              <a:t>Mob Night –  until 11 p.m. Jan 23</a:t>
            </a:r>
          </a:p>
        </p:txBody>
      </p:sp>
      <p:pic>
        <p:nvPicPr>
          <p:cNvPr id="9" name="Picture 8">
            <a:extLst>
              <a:ext uri="{FF2B5EF4-FFF2-40B4-BE49-F238E27FC236}">
                <a16:creationId xmlns:a16="http://schemas.microsoft.com/office/drawing/2014/main" id="{52A92B25-7B47-433C-8D02-D68DD17055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0075" y="1541496"/>
            <a:ext cx="6601838" cy="4951379"/>
          </a:xfrm>
          <a:prstGeom prst="rect">
            <a:avLst/>
          </a:prstGeom>
        </p:spPr>
      </p:pic>
    </p:spTree>
    <p:extLst>
      <p:ext uri="{BB962C8B-B14F-4D97-AF65-F5344CB8AC3E}">
        <p14:creationId xmlns:p14="http://schemas.microsoft.com/office/powerpoint/2010/main" val="27245165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AC3CFDF5-7298-4C87-AE00-7C81BD9DB2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1599717" y="56787"/>
            <a:ext cx="8992568" cy="6744426"/>
          </a:xfrm>
          <a:prstGeom prst="rect">
            <a:avLst/>
          </a:prstGeom>
        </p:spPr>
      </p:pic>
      <p:pic>
        <p:nvPicPr>
          <p:cNvPr id="5" name="Content Placeholder 4">
            <a:extLst>
              <a:ext uri="{FF2B5EF4-FFF2-40B4-BE49-F238E27FC236}">
                <a16:creationId xmlns:a16="http://schemas.microsoft.com/office/drawing/2014/main" id="{A06D9A6F-D4E4-46CE-8903-F79AC0C3D9D0}"/>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268" r="4629"/>
          <a:stretch/>
        </p:blipFill>
        <p:spPr>
          <a:xfrm>
            <a:off x="1600408" y="56787"/>
            <a:ext cx="8991185" cy="6744426"/>
          </a:xfrm>
        </p:spPr>
      </p:pic>
    </p:spTree>
    <p:extLst>
      <p:ext uri="{BB962C8B-B14F-4D97-AF65-F5344CB8AC3E}">
        <p14:creationId xmlns:p14="http://schemas.microsoft.com/office/powerpoint/2010/main" val="3987075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7EB4D-90EE-49D5-B534-8D91F0E2D7DF}"/>
              </a:ext>
            </a:extLst>
          </p:cNvPr>
          <p:cNvSpPr>
            <a:spLocks noGrp="1"/>
          </p:cNvSpPr>
          <p:nvPr>
            <p:ph type="title"/>
          </p:nvPr>
        </p:nvSpPr>
        <p:spPr/>
        <p:txBody>
          <a:bodyPr/>
          <a:lstStyle/>
          <a:p>
            <a:pPr algn="ctr"/>
            <a:r>
              <a:rPr lang="en-US" dirty="0"/>
              <a:t>Ice cream Time</a:t>
            </a:r>
          </a:p>
        </p:txBody>
      </p:sp>
      <p:pic>
        <p:nvPicPr>
          <p:cNvPr id="7" name="Picture 6">
            <a:extLst>
              <a:ext uri="{FF2B5EF4-FFF2-40B4-BE49-F238E27FC236}">
                <a16:creationId xmlns:a16="http://schemas.microsoft.com/office/drawing/2014/main" id="{34FF47F2-EA98-4A6F-A70C-7687954D947F}"/>
              </a:ext>
            </a:extLst>
          </p:cNvPr>
          <p:cNvPicPr>
            <a:picLocks noChangeAspect="1"/>
          </p:cNvPicPr>
          <p:nvPr/>
        </p:nvPicPr>
        <p:blipFill rotWithShape="1">
          <a:blip r:embed="rId2">
            <a:extLst>
              <a:ext uri="{28A0092B-C50C-407E-A947-70E740481C1C}">
                <a14:useLocalDpi xmlns:a14="http://schemas.microsoft.com/office/drawing/2010/main" val="0"/>
              </a:ext>
            </a:extLst>
          </a:blip>
          <a:srcRect t="22270"/>
          <a:stretch/>
        </p:blipFill>
        <p:spPr>
          <a:xfrm>
            <a:off x="1516323" y="1527242"/>
            <a:ext cx="9144000" cy="5330757"/>
          </a:xfrm>
          <a:prstGeom prst="rect">
            <a:avLst/>
          </a:prstGeom>
        </p:spPr>
      </p:pic>
    </p:spTree>
    <p:extLst>
      <p:ext uri="{BB962C8B-B14F-4D97-AF65-F5344CB8AC3E}">
        <p14:creationId xmlns:p14="http://schemas.microsoft.com/office/powerpoint/2010/main" val="14703097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EC6E8-12F7-470C-A4B9-7E0AC4EE6FFA}"/>
              </a:ext>
            </a:extLst>
          </p:cNvPr>
          <p:cNvSpPr>
            <a:spLocks noGrp="1"/>
          </p:cNvSpPr>
          <p:nvPr>
            <p:ph type="title"/>
          </p:nvPr>
        </p:nvSpPr>
        <p:spPr>
          <a:xfrm>
            <a:off x="838200" y="365125"/>
            <a:ext cx="5387502" cy="4167964"/>
          </a:xfrm>
        </p:spPr>
        <p:txBody>
          <a:bodyPr/>
          <a:lstStyle/>
          <a:p>
            <a:r>
              <a:rPr lang="en-US" dirty="0"/>
              <a:t>Saturday mid-morning</a:t>
            </a:r>
            <a:br>
              <a:rPr lang="en-US" dirty="0"/>
            </a:br>
            <a:br>
              <a:rPr lang="en-US" dirty="0"/>
            </a:br>
            <a:r>
              <a:rPr lang="en-US" dirty="0"/>
              <a:t>Calling in the pros!</a:t>
            </a:r>
          </a:p>
        </p:txBody>
      </p:sp>
      <p:pic>
        <p:nvPicPr>
          <p:cNvPr id="5" name="Picture 4">
            <a:extLst>
              <a:ext uri="{FF2B5EF4-FFF2-40B4-BE49-F238E27FC236}">
                <a16:creationId xmlns:a16="http://schemas.microsoft.com/office/drawing/2014/main" id="{6DC09751-EDAB-476D-8FF7-B362C75D56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331096" y="980131"/>
            <a:ext cx="7841035" cy="5880776"/>
          </a:xfrm>
          <a:prstGeom prst="rect">
            <a:avLst/>
          </a:prstGeom>
        </p:spPr>
      </p:pic>
    </p:spTree>
    <p:extLst>
      <p:ext uri="{BB962C8B-B14F-4D97-AF65-F5344CB8AC3E}">
        <p14:creationId xmlns:p14="http://schemas.microsoft.com/office/powerpoint/2010/main" val="1630826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noAutofit/>
          </a:bodyPr>
          <a:lstStyle/>
          <a:p>
            <a:r>
              <a:rPr lang="en-US" dirty="0"/>
              <a:t>Data are dominated by big waves</a:t>
            </a:r>
          </a:p>
        </p:txBody>
      </p:sp>
      <p:pic>
        <p:nvPicPr>
          <p:cNvPr id="21" name="Picture 20">
            <a:extLst>
              <a:ext uri="{FF2B5EF4-FFF2-40B4-BE49-F238E27FC236}">
                <a16:creationId xmlns:a16="http://schemas.microsoft.com/office/drawing/2014/main" id="{42A4B8E9-888A-CB32-B54B-23311CB5FC9D}"/>
              </a:ext>
            </a:extLst>
          </p:cNvPr>
          <p:cNvPicPr>
            <a:picLocks noChangeAspect="1"/>
          </p:cNvPicPr>
          <p:nvPr/>
        </p:nvPicPr>
        <p:blipFill>
          <a:blip r:embed="rId3"/>
          <a:stretch>
            <a:fillRect/>
          </a:stretch>
        </p:blipFill>
        <p:spPr>
          <a:xfrm>
            <a:off x="495335" y="1847850"/>
            <a:ext cx="11085873" cy="3905250"/>
          </a:xfrm>
          <a:prstGeom prst="rect">
            <a:avLst/>
          </a:prstGeom>
        </p:spPr>
      </p:pic>
    </p:spTree>
    <p:extLst>
      <p:ext uri="{BB962C8B-B14F-4D97-AF65-F5344CB8AC3E}">
        <p14:creationId xmlns:p14="http://schemas.microsoft.com/office/powerpoint/2010/main" val="1069236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C6B70-48DA-4EC6-9DAA-6D1A22FCF66C}"/>
              </a:ext>
            </a:extLst>
          </p:cNvPr>
          <p:cNvSpPr>
            <a:spLocks noGrp="1"/>
          </p:cNvSpPr>
          <p:nvPr>
            <p:ph type="title"/>
          </p:nvPr>
        </p:nvSpPr>
        <p:spPr/>
        <p:txBody>
          <a:bodyPr/>
          <a:lstStyle/>
          <a:p>
            <a:r>
              <a:rPr lang="en-US" dirty="0"/>
              <a:t>Strain Relief Part 2</a:t>
            </a:r>
          </a:p>
        </p:txBody>
      </p:sp>
      <p:pic>
        <p:nvPicPr>
          <p:cNvPr id="8" name="Content Placeholder 7">
            <a:extLst>
              <a:ext uri="{FF2B5EF4-FFF2-40B4-BE49-F238E27FC236}">
                <a16:creationId xmlns:a16="http://schemas.microsoft.com/office/drawing/2014/main" id="{7F6A1F23-FFDA-4615-B4C1-C33AF710ABA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6586528" y="1334564"/>
            <a:ext cx="5585163" cy="4188871"/>
          </a:xfrm>
        </p:spPr>
      </p:pic>
      <p:pic>
        <p:nvPicPr>
          <p:cNvPr id="10" name="Picture 9">
            <a:extLst>
              <a:ext uri="{FF2B5EF4-FFF2-40B4-BE49-F238E27FC236}">
                <a16:creationId xmlns:a16="http://schemas.microsoft.com/office/drawing/2014/main" id="{992E53B2-F9ED-4F05-8373-B3A45C33ED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054319" y="1981217"/>
            <a:ext cx="5266447" cy="3949835"/>
          </a:xfrm>
          <a:prstGeom prst="rect">
            <a:avLst/>
          </a:prstGeom>
        </p:spPr>
      </p:pic>
    </p:spTree>
    <p:extLst>
      <p:ext uri="{BB962C8B-B14F-4D97-AF65-F5344CB8AC3E}">
        <p14:creationId xmlns:p14="http://schemas.microsoft.com/office/powerpoint/2010/main" val="2528992903"/>
      </p:ext>
    </p:extLst>
  </p:cSld>
  <p:clrMapOvr>
    <a:masterClrMapping/>
  </p:clrMapOvr>
  <mc:AlternateContent xmlns:mc="http://schemas.openxmlformats.org/markup-compatibility/2006" xmlns:p14="http://schemas.microsoft.com/office/powerpoint/2010/main">
    <mc:Choice Requires="p14">
      <p:transition spd="slow" p14:dur="2000" advTm="13263"/>
    </mc:Choice>
    <mc:Fallback xmlns="">
      <p:transition spd="slow" advTm="13263"/>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B150E-2B74-4B8D-A7F6-8492AF28C882}"/>
              </a:ext>
            </a:extLst>
          </p:cNvPr>
          <p:cNvSpPr>
            <a:spLocks noGrp="1"/>
          </p:cNvSpPr>
          <p:nvPr>
            <p:ph type="title"/>
          </p:nvPr>
        </p:nvSpPr>
        <p:spPr/>
        <p:txBody>
          <a:bodyPr/>
          <a:lstStyle/>
          <a:p>
            <a:r>
              <a:rPr lang="en-US" dirty="0"/>
              <a:t>We removed the bad part but …</a:t>
            </a:r>
          </a:p>
        </p:txBody>
      </p:sp>
      <p:pic>
        <p:nvPicPr>
          <p:cNvPr id="7" name="Picture 6">
            <a:extLst>
              <a:ext uri="{FF2B5EF4-FFF2-40B4-BE49-F238E27FC236}">
                <a16:creationId xmlns:a16="http://schemas.microsoft.com/office/drawing/2014/main" id="{EFE61C4D-110F-4859-9728-DB9E3ED9E2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681169" y="1949752"/>
            <a:ext cx="5549660" cy="4162245"/>
          </a:xfrm>
          <a:prstGeom prst="rect">
            <a:avLst/>
          </a:prstGeom>
        </p:spPr>
      </p:pic>
    </p:spTree>
    <p:extLst>
      <p:ext uri="{BB962C8B-B14F-4D97-AF65-F5344CB8AC3E}">
        <p14:creationId xmlns:p14="http://schemas.microsoft.com/office/powerpoint/2010/main" val="20734971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5BA562-0D19-4555-BA58-15980E1BE55C}"/>
              </a:ext>
            </a:extLst>
          </p:cNvPr>
          <p:cNvSpPr>
            <a:spLocks noGrp="1"/>
          </p:cNvSpPr>
          <p:nvPr>
            <p:ph type="title"/>
          </p:nvPr>
        </p:nvSpPr>
        <p:spPr/>
        <p:txBody>
          <a:bodyPr/>
          <a:lstStyle/>
          <a:p>
            <a:r>
              <a:rPr lang="en-US" dirty="0"/>
              <a:t>Tuesday, Jan 28 </a:t>
            </a:r>
            <a:br>
              <a:rPr lang="en-US" dirty="0"/>
            </a:br>
            <a:r>
              <a:rPr lang="en-US" dirty="0"/>
              <a:t>Deployment Day (Again!)</a:t>
            </a:r>
          </a:p>
        </p:txBody>
      </p:sp>
      <p:sp>
        <p:nvSpPr>
          <p:cNvPr id="5" name="Text Placeholder 4">
            <a:extLst>
              <a:ext uri="{FF2B5EF4-FFF2-40B4-BE49-F238E27FC236}">
                <a16:creationId xmlns:a16="http://schemas.microsoft.com/office/drawing/2014/main" id="{D8056D31-8306-4DAC-BA65-80B941E2598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334119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42514-BC05-4F24-BF91-C9C7F270FF0D}"/>
              </a:ext>
            </a:extLst>
          </p:cNvPr>
          <p:cNvSpPr>
            <a:spLocks noGrp="1"/>
          </p:cNvSpPr>
          <p:nvPr>
            <p:ph type="title"/>
          </p:nvPr>
        </p:nvSpPr>
        <p:spPr/>
        <p:txBody>
          <a:bodyPr/>
          <a:lstStyle/>
          <a:p>
            <a:r>
              <a:rPr lang="en-US" dirty="0"/>
              <a:t>Thanks!!</a:t>
            </a:r>
          </a:p>
        </p:txBody>
      </p:sp>
      <p:pic>
        <p:nvPicPr>
          <p:cNvPr id="5" name="Content Placeholder 4">
            <a:extLst>
              <a:ext uri="{FF2B5EF4-FFF2-40B4-BE49-F238E27FC236}">
                <a16:creationId xmlns:a16="http://schemas.microsoft.com/office/drawing/2014/main" id="{0B68B2CB-87AA-48E1-B7C5-C39B6360CA7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05163" y="1604562"/>
            <a:ext cx="5801784" cy="4351338"/>
          </a:xfrm>
        </p:spPr>
      </p:pic>
    </p:spTree>
    <p:extLst>
      <p:ext uri="{BB962C8B-B14F-4D97-AF65-F5344CB8AC3E}">
        <p14:creationId xmlns:p14="http://schemas.microsoft.com/office/powerpoint/2010/main" val="32428017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BCBAA-30AB-4C76-BED1-DE3DCDB9E1F8}"/>
              </a:ext>
            </a:extLst>
          </p:cNvPr>
          <p:cNvSpPr>
            <a:spLocks noGrp="1"/>
          </p:cNvSpPr>
          <p:nvPr>
            <p:ph type="title"/>
          </p:nvPr>
        </p:nvSpPr>
        <p:spPr>
          <a:xfrm>
            <a:off x="838200" y="365126"/>
            <a:ext cx="10515600" cy="1103752"/>
          </a:xfrm>
        </p:spPr>
        <p:txBody>
          <a:bodyPr>
            <a:normAutofit fontScale="90000"/>
          </a:bodyPr>
          <a:lstStyle/>
          <a:p>
            <a:r>
              <a:rPr lang="en-US" dirty="0"/>
              <a:t>Geo-Sense Timeline by </a:t>
            </a:r>
            <a:r>
              <a:rPr lang="en-US" dirty="0">
                <a:solidFill>
                  <a:srgbClr val="00B0F0"/>
                </a:solidFill>
              </a:rPr>
              <a:t>Summer 2024</a:t>
            </a:r>
            <a:br>
              <a:rPr lang="en-US" dirty="0"/>
            </a:br>
            <a:endParaRPr lang="en-US" dirty="0"/>
          </a:p>
        </p:txBody>
      </p:sp>
      <p:sp>
        <p:nvSpPr>
          <p:cNvPr id="3" name="Content Placeholder 2">
            <a:extLst>
              <a:ext uri="{FF2B5EF4-FFF2-40B4-BE49-F238E27FC236}">
                <a16:creationId xmlns:a16="http://schemas.microsoft.com/office/drawing/2014/main" id="{2A7CDCD8-380B-4991-89E4-9A047CD61A6B}"/>
              </a:ext>
            </a:extLst>
          </p:cNvPr>
          <p:cNvSpPr>
            <a:spLocks noGrp="1"/>
          </p:cNvSpPr>
          <p:nvPr>
            <p:ph idx="1"/>
          </p:nvPr>
        </p:nvSpPr>
        <p:spPr>
          <a:xfrm>
            <a:off x="838200" y="1708474"/>
            <a:ext cx="6185598" cy="4089210"/>
          </a:xfrm>
        </p:spPr>
        <p:txBody>
          <a:bodyPr>
            <a:normAutofit fontScale="92500"/>
          </a:bodyPr>
          <a:lstStyle/>
          <a:p>
            <a:r>
              <a:rPr lang="en-US" dirty="0"/>
              <a:t>From our proposal: </a:t>
            </a:r>
          </a:p>
          <a:p>
            <a:pPr lvl="1"/>
            <a:r>
              <a:rPr lang="en-US" strike="sngStrike" dirty="0"/>
              <a:t>Components procured June 2024</a:t>
            </a:r>
            <a:r>
              <a:rPr lang="en-US" dirty="0"/>
              <a:t> </a:t>
            </a:r>
            <a:endParaRPr lang="en-US" dirty="0">
              <a:solidFill>
                <a:schemeClr val="accent6">
                  <a:lumMod val="75000"/>
                </a:schemeClr>
              </a:solidFill>
            </a:endParaRPr>
          </a:p>
          <a:p>
            <a:pPr lvl="2"/>
            <a:r>
              <a:rPr lang="en-US" dirty="0">
                <a:solidFill>
                  <a:srgbClr val="FF0000"/>
                </a:solidFill>
              </a:rPr>
              <a:t>Cable due 9/25/24 </a:t>
            </a:r>
          </a:p>
          <a:p>
            <a:pPr lvl="2"/>
            <a:r>
              <a:rPr lang="en-US" dirty="0">
                <a:solidFill>
                  <a:srgbClr val="FF0000"/>
                </a:solidFill>
              </a:rPr>
              <a:t>DAS expected by 11/1/24</a:t>
            </a:r>
          </a:p>
          <a:p>
            <a:pPr lvl="1"/>
            <a:r>
              <a:rPr lang="en-US" dirty="0"/>
              <a:t>Prototype assembled </a:t>
            </a:r>
            <a:r>
              <a:rPr lang="en-US" strike="sngStrike" dirty="0"/>
              <a:t>Sept 2024</a:t>
            </a:r>
            <a:r>
              <a:rPr lang="en-US" dirty="0"/>
              <a:t> </a:t>
            </a:r>
            <a:r>
              <a:rPr lang="en-US" dirty="0">
                <a:solidFill>
                  <a:srgbClr val="FF0000"/>
                </a:solidFill>
              </a:rPr>
              <a:t>Dec 2024</a:t>
            </a:r>
            <a:endParaRPr lang="en-US" strike="sngStrike" dirty="0">
              <a:solidFill>
                <a:srgbClr val="FF0000"/>
              </a:solidFill>
            </a:endParaRPr>
          </a:p>
          <a:p>
            <a:pPr lvl="1"/>
            <a:r>
              <a:rPr lang="en-US" strike="sngStrike" dirty="0"/>
              <a:t>2 days on the R/V David Packard after September 2024 to test the deployment/recovery strategy.</a:t>
            </a:r>
          </a:p>
          <a:p>
            <a:pPr lvl="1"/>
            <a:r>
              <a:rPr lang="en-US" dirty="0"/>
              <a:t>4 days on the </a:t>
            </a:r>
            <a:r>
              <a:rPr lang="en-US" strike="sngStrike" dirty="0"/>
              <a:t>R/V David Packard </a:t>
            </a:r>
            <a:r>
              <a:rPr lang="en-US" dirty="0"/>
              <a:t>in February–March 2025 to deploy and recover the prototype and cable. </a:t>
            </a:r>
            <a:r>
              <a:rPr lang="en-US" dirty="0">
                <a:solidFill>
                  <a:srgbClr val="FF0000"/>
                </a:solidFill>
              </a:rPr>
              <a:t>Begin begging for ship days on the R/V Rachel Carson</a:t>
            </a:r>
          </a:p>
          <a:p>
            <a:endParaRPr lang="en-US" dirty="0"/>
          </a:p>
          <a:p>
            <a:endParaRPr lang="en-US" dirty="0"/>
          </a:p>
        </p:txBody>
      </p:sp>
    </p:spTree>
    <p:extLst>
      <p:ext uri="{BB962C8B-B14F-4D97-AF65-F5344CB8AC3E}">
        <p14:creationId xmlns:p14="http://schemas.microsoft.com/office/powerpoint/2010/main" val="3298415206"/>
      </p:ext>
    </p:extLst>
  </p:cSld>
  <p:clrMapOvr>
    <a:masterClrMapping/>
  </p:clrMapOvr>
  <mc:AlternateContent xmlns:mc="http://schemas.openxmlformats.org/markup-compatibility/2006" xmlns:p14="http://schemas.microsoft.com/office/powerpoint/2010/main">
    <mc:Choice Requires="p14">
      <p:transition spd="slow" p14:dur="2000" advTm="73414"/>
    </mc:Choice>
    <mc:Fallback xmlns="">
      <p:transition spd="slow" advTm="73414"/>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F069D3B-F387-45C6-842A-9E24E1666D4A}"/>
              </a:ext>
            </a:extLst>
          </p:cNvPr>
          <p:cNvPicPr>
            <a:picLocks noChangeAspect="1"/>
          </p:cNvPicPr>
          <p:nvPr/>
        </p:nvPicPr>
        <p:blipFill rotWithShape="1">
          <a:blip r:embed="rId3">
            <a:extLst>
              <a:ext uri="{28A0092B-C50C-407E-A947-70E740481C1C}">
                <a14:useLocalDpi xmlns:a14="http://schemas.microsoft.com/office/drawing/2010/main" val="0"/>
              </a:ext>
            </a:extLst>
          </a:blip>
          <a:srcRect t="8369" r="19113" b="8181"/>
          <a:stretch/>
        </p:blipFill>
        <p:spPr>
          <a:xfrm>
            <a:off x="8842548" y="0"/>
            <a:ext cx="3349451" cy="2575209"/>
          </a:xfrm>
          <a:prstGeom prst="rect">
            <a:avLst/>
          </a:prstGeom>
        </p:spPr>
      </p:pic>
      <p:pic>
        <p:nvPicPr>
          <p:cNvPr id="4" name="Picture 3">
            <a:extLst>
              <a:ext uri="{FF2B5EF4-FFF2-40B4-BE49-F238E27FC236}">
                <a16:creationId xmlns:a16="http://schemas.microsoft.com/office/drawing/2014/main" id="{D38423E9-597D-4946-BA27-98485DE64A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42548" y="4274135"/>
            <a:ext cx="3349451" cy="2583865"/>
          </a:xfrm>
          <a:prstGeom prst="rect">
            <a:avLst/>
          </a:prstGeom>
        </p:spPr>
      </p:pic>
      <p:pic>
        <p:nvPicPr>
          <p:cNvPr id="6" name="Picture 5">
            <a:extLst>
              <a:ext uri="{FF2B5EF4-FFF2-40B4-BE49-F238E27FC236}">
                <a16:creationId xmlns:a16="http://schemas.microsoft.com/office/drawing/2014/main" id="{6606C29C-A60D-4522-B2FB-0C5F198668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42548" y="2079113"/>
            <a:ext cx="3349452" cy="2588213"/>
          </a:xfrm>
          <a:prstGeom prst="rect">
            <a:avLst/>
          </a:prstGeom>
        </p:spPr>
      </p:pic>
      <p:sp>
        <p:nvSpPr>
          <p:cNvPr id="2" name="Title 1">
            <a:extLst>
              <a:ext uri="{FF2B5EF4-FFF2-40B4-BE49-F238E27FC236}">
                <a16:creationId xmlns:a16="http://schemas.microsoft.com/office/drawing/2014/main" id="{B4DBCBAA-30AB-4C76-BED1-DE3DCDB9E1F8}"/>
              </a:ext>
            </a:extLst>
          </p:cNvPr>
          <p:cNvSpPr>
            <a:spLocks noGrp="1"/>
          </p:cNvSpPr>
          <p:nvPr>
            <p:ph type="title"/>
          </p:nvPr>
        </p:nvSpPr>
        <p:spPr>
          <a:xfrm>
            <a:off x="838200" y="365126"/>
            <a:ext cx="10515600" cy="1103752"/>
          </a:xfrm>
        </p:spPr>
        <p:txBody>
          <a:bodyPr>
            <a:normAutofit fontScale="90000"/>
          </a:bodyPr>
          <a:lstStyle/>
          <a:p>
            <a:r>
              <a:rPr lang="en-US" dirty="0"/>
              <a:t>Geo-Sense Timeline by </a:t>
            </a:r>
            <a:r>
              <a:rPr lang="en-US" dirty="0">
                <a:solidFill>
                  <a:srgbClr val="00B0F0"/>
                </a:solidFill>
              </a:rPr>
              <a:t>Dec 31, 2024</a:t>
            </a:r>
            <a:br>
              <a:rPr lang="en-US" dirty="0"/>
            </a:br>
            <a:endParaRPr lang="en-US" dirty="0"/>
          </a:p>
        </p:txBody>
      </p:sp>
      <p:sp>
        <p:nvSpPr>
          <p:cNvPr id="3" name="Content Placeholder 2">
            <a:extLst>
              <a:ext uri="{FF2B5EF4-FFF2-40B4-BE49-F238E27FC236}">
                <a16:creationId xmlns:a16="http://schemas.microsoft.com/office/drawing/2014/main" id="{2A7CDCD8-380B-4991-89E4-9A047CD61A6B}"/>
              </a:ext>
            </a:extLst>
          </p:cNvPr>
          <p:cNvSpPr>
            <a:spLocks noGrp="1"/>
          </p:cNvSpPr>
          <p:nvPr>
            <p:ph idx="1"/>
          </p:nvPr>
        </p:nvSpPr>
        <p:spPr>
          <a:xfrm>
            <a:off x="838200" y="1708474"/>
            <a:ext cx="6185598" cy="4784400"/>
          </a:xfrm>
        </p:spPr>
        <p:txBody>
          <a:bodyPr>
            <a:normAutofit fontScale="92500" lnSpcReduction="20000"/>
          </a:bodyPr>
          <a:lstStyle/>
          <a:p>
            <a:r>
              <a:rPr lang="en-US" dirty="0"/>
              <a:t>From our proposal: </a:t>
            </a:r>
          </a:p>
          <a:p>
            <a:pPr lvl="1"/>
            <a:r>
              <a:rPr lang="en-US" strike="sngStrike" dirty="0"/>
              <a:t>Components procured June 2024</a:t>
            </a:r>
            <a:r>
              <a:rPr lang="en-US" dirty="0"/>
              <a:t> </a:t>
            </a:r>
            <a:endParaRPr lang="en-US" dirty="0">
              <a:solidFill>
                <a:schemeClr val="accent6">
                  <a:lumMod val="75000"/>
                </a:schemeClr>
              </a:solidFill>
            </a:endParaRPr>
          </a:p>
          <a:p>
            <a:pPr lvl="2"/>
            <a:r>
              <a:rPr lang="en-US" strike="sngStrike" dirty="0">
                <a:solidFill>
                  <a:srgbClr val="FF0000"/>
                </a:solidFill>
              </a:rPr>
              <a:t>Cable due 9/25/24 </a:t>
            </a:r>
          </a:p>
          <a:p>
            <a:pPr marL="914400" lvl="2" indent="0">
              <a:buNone/>
            </a:pPr>
            <a:r>
              <a:rPr lang="en-US" dirty="0">
                <a:solidFill>
                  <a:srgbClr val="0070C0"/>
                </a:solidFill>
              </a:rPr>
              <a:t>Terminated cable arrived Dec 17, 2024</a:t>
            </a:r>
            <a:endParaRPr lang="en-US" dirty="0">
              <a:solidFill>
                <a:srgbClr val="FF0000"/>
              </a:solidFill>
            </a:endParaRPr>
          </a:p>
          <a:p>
            <a:pPr lvl="2"/>
            <a:r>
              <a:rPr lang="en-US" strike="sngStrike" dirty="0">
                <a:solidFill>
                  <a:srgbClr val="FF0000"/>
                </a:solidFill>
              </a:rPr>
              <a:t>DAS expected by 11/1/24</a:t>
            </a:r>
            <a:r>
              <a:rPr lang="en-US" strike="sngStrike" dirty="0">
                <a:solidFill>
                  <a:srgbClr val="0070C0"/>
                </a:solidFill>
              </a:rPr>
              <a:t> </a:t>
            </a:r>
          </a:p>
          <a:p>
            <a:pPr marL="914400" lvl="2" indent="0">
              <a:buNone/>
            </a:pPr>
            <a:r>
              <a:rPr lang="en-US" dirty="0">
                <a:solidFill>
                  <a:srgbClr val="0070C0"/>
                </a:solidFill>
              </a:rPr>
              <a:t>DAS arrived Dec 27, 2024…with a better one on the way</a:t>
            </a:r>
            <a:endParaRPr lang="en-US" dirty="0">
              <a:solidFill>
                <a:srgbClr val="FF0000"/>
              </a:solidFill>
            </a:endParaRPr>
          </a:p>
          <a:p>
            <a:pPr lvl="1"/>
            <a:r>
              <a:rPr lang="en-US" dirty="0"/>
              <a:t>Prototype assembled </a:t>
            </a:r>
            <a:r>
              <a:rPr lang="en-US" strike="sngStrike" dirty="0"/>
              <a:t>Sept 2024</a:t>
            </a:r>
            <a:r>
              <a:rPr lang="en-US" dirty="0"/>
              <a:t> </a:t>
            </a:r>
            <a:r>
              <a:rPr lang="en-US" strike="sngStrike" dirty="0">
                <a:solidFill>
                  <a:srgbClr val="FF0000"/>
                </a:solidFill>
              </a:rPr>
              <a:t>Dec 2024</a:t>
            </a:r>
            <a:r>
              <a:rPr lang="en-US" strike="sngStrike" dirty="0">
                <a:solidFill>
                  <a:srgbClr val="0070C0"/>
                </a:solidFill>
              </a:rPr>
              <a:t> </a:t>
            </a:r>
          </a:p>
          <a:p>
            <a:pPr marL="457200" lvl="1" indent="0">
              <a:buNone/>
            </a:pPr>
            <a:r>
              <a:rPr lang="en-US" dirty="0">
                <a:solidFill>
                  <a:srgbClr val="0070C0"/>
                </a:solidFill>
              </a:rPr>
              <a:t>	mid-Jan 2025</a:t>
            </a:r>
            <a:endParaRPr lang="en-US" strike="sngStrike" dirty="0">
              <a:solidFill>
                <a:srgbClr val="FF0000"/>
              </a:solidFill>
            </a:endParaRPr>
          </a:p>
          <a:p>
            <a:pPr lvl="1"/>
            <a:r>
              <a:rPr lang="en-US" strike="sngStrike" dirty="0"/>
              <a:t>2 days on the R/V David Packard after September 2024 to test the deployment/recovery strategy.</a:t>
            </a:r>
          </a:p>
          <a:p>
            <a:pPr lvl="1"/>
            <a:r>
              <a:rPr lang="en-US" dirty="0"/>
              <a:t>4 days on the </a:t>
            </a:r>
            <a:r>
              <a:rPr lang="en-US" strike="sngStrike" dirty="0"/>
              <a:t>R/V David Packard </a:t>
            </a:r>
            <a:r>
              <a:rPr lang="en-US" dirty="0"/>
              <a:t>in February–March 2025 to deploy and recover the prototype and cable. </a:t>
            </a:r>
            <a:r>
              <a:rPr lang="en-US" dirty="0">
                <a:solidFill>
                  <a:srgbClr val="0070C0"/>
                </a:solidFill>
              </a:rPr>
              <a:t>R/V Carson days Jan 24, 27, 28</a:t>
            </a:r>
            <a:endParaRPr lang="en-US" dirty="0">
              <a:solidFill>
                <a:srgbClr val="FF0000"/>
              </a:solidFill>
            </a:endParaRPr>
          </a:p>
          <a:p>
            <a:endParaRPr lang="en-US" dirty="0"/>
          </a:p>
          <a:p>
            <a:endParaRPr lang="en-US" dirty="0"/>
          </a:p>
        </p:txBody>
      </p:sp>
    </p:spTree>
    <p:custDataLst>
      <p:tags r:id="rId1"/>
    </p:custDataLst>
    <p:extLst>
      <p:ext uri="{BB962C8B-B14F-4D97-AF65-F5344CB8AC3E}">
        <p14:creationId xmlns:p14="http://schemas.microsoft.com/office/powerpoint/2010/main" val="908708827"/>
      </p:ext>
    </p:extLst>
  </p:cSld>
  <p:clrMapOvr>
    <a:masterClrMapping/>
  </p:clrMapOvr>
  <mc:AlternateContent xmlns:mc="http://schemas.openxmlformats.org/markup-compatibility/2006" xmlns:p14="http://schemas.microsoft.com/office/powerpoint/2010/main">
    <mc:Choice Requires="p14">
      <p:transition spd="slow" p14:dur="2000" advTm="47174"/>
    </mc:Choice>
    <mc:Fallback xmlns="">
      <p:transition spd="slow" advTm="4717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003A2-F73D-4D7A-A6BF-84DD3A5AD70F}"/>
              </a:ext>
            </a:extLst>
          </p:cNvPr>
          <p:cNvSpPr>
            <a:spLocks noGrp="1"/>
          </p:cNvSpPr>
          <p:nvPr>
            <p:ph type="title"/>
          </p:nvPr>
        </p:nvSpPr>
        <p:spPr/>
        <p:txBody>
          <a:bodyPr/>
          <a:lstStyle/>
          <a:p>
            <a:r>
              <a:rPr lang="en-US" dirty="0"/>
              <a:t>Strain Relief – Jan 16</a:t>
            </a:r>
            <a:br>
              <a:rPr lang="en-US" dirty="0"/>
            </a:br>
            <a:r>
              <a:rPr lang="en-US" dirty="0"/>
              <a:t>8  days until deployment</a:t>
            </a:r>
          </a:p>
        </p:txBody>
      </p:sp>
      <p:pic>
        <p:nvPicPr>
          <p:cNvPr id="5" name="Picture 4">
            <a:extLst>
              <a:ext uri="{FF2B5EF4-FFF2-40B4-BE49-F238E27FC236}">
                <a16:creationId xmlns:a16="http://schemas.microsoft.com/office/drawing/2014/main" id="{8FDEBB25-EC37-436B-8804-2F71BC21EB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4387" y="2413438"/>
            <a:ext cx="9794220" cy="2861947"/>
          </a:xfrm>
          <a:prstGeom prst="rect">
            <a:avLst/>
          </a:prstGeom>
        </p:spPr>
      </p:pic>
    </p:spTree>
    <p:extLst>
      <p:ext uri="{BB962C8B-B14F-4D97-AF65-F5344CB8AC3E}">
        <p14:creationId xmlns:p14="http://schemas.microsoft.com/office/powerpoint/2010/main" val="1845332535"/>
      </p:ext>
    </p:extLst>
  </p:cSld>
  <p:clrMapOvr>
    <a:masterClrMapping/>
  </p:clrMapOvr>
  <mc:AlternateContent xmlns:mc="http://schemas.openxmlformats.org/markup-compatibility/2006" xmlns:p14="http://schemas.microsoft.com/office/powerpoint/2010/main">
    <mc:Choice Requires="p14">
      <p:transition spd="slow" p14:dur="2000" advTm="34783"/>
    </mc:Choice>
    <mc:Fallback xmlns="">
      <p:transition spd="slow" advTm="34783"/>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Rectangle 101">
            <a:extLst>
              <a:ext uri="{FF2B5EF4-FFF2-40B4-BE49-F238E27FC236}">
                <a16:creationId xmlns:a16="http://schemas.microsoft.com/office/drawing/2014/main" id="{D7DBC30B-7D47-4EEE-911F-3D60C2101F99}"/>
              </a:ext>
            </a:extLst>
          </p:cNvPr>
          <p:cNvSpPr/>
          <p:nvPr/>
        </p:nvSpPr>
        <p:spPr>
          <a:xfrm>
            <a:off x="282102" y="1566153"/>
            <a:ext cx="11575915" cy="4708187"/>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EA8977-802E-4150-92B3-5A297A6FD7E4}"/>
              </a:ext>
            </a:extLst>
          </p:cNvPr>
          <p:cNvSpPr>
            <a:spLocks noGrp="1"/>
          </p:cNvSpPr>
          <p:nvPr>
            <p:ph type="title"/>
          </p:nvPr>
        </p:nvSpPr>
        <p:spPr/>
        <p:txBody>
          <a:bodyPr/>
          <a:lstStyle/>
          <a:p>
            <a:r>
              <a:rPr lang="en-US" dirty="0"/>
              <a:t>DAS</a:t>
            </a:r>
          </a:p>
        </p:txBody>
      </p:sp>
      <p:grpSp>
        <p:nvGrpSpPr>
          <p:cNvPr id="101" name="Group 100">
            <a:extLst>
              <a:ext uri="{FF2B5EF4-FFF2-40B4-BE49-F238E27FC236}">
                <a16:creationId xmlns:a16="http://schemas.microsoft.com/office/drawing/2014/main" id="{990DD623-54F6-4DAD-9000-5CB953F9177D}"/>
              </a:ext>
            </a:extLst>
          </p:cNvPr>
          <p:cNvGrpSpPr/>
          <p:nvPr/>
        </p:nvGrpSpPr>
        <p:grpSpPr>
          <a:xfrm>
            <a:off x="838200" y="2804737"/>
            <a:ext cx="9531626" cy="2568521"/>
            <a:chOff x="192546" y="2986543"/>
            <a:chExt cx="12430150" cy="3010978"/>
          </a:xfrm>
        </p:grpSpPr>
        <p:grpSp>
          <p:nvGrpSpPr>
            <p:cNvPr id="52" name="Group 51">
              <a:extLst>
                <a:ext uri="{FF2B5EF4-FFF2-40B4-BE49-F238E27FC236}">
                  <a16:creationId xmlns:a16="http://schemas.microsoft.com/office/drawing/2014/main" id="{90888B1A-8F4A-4A40-AC6D-3272733EF0A9}"/>
                </a:ext>
              </a:extLst>
            </p:cNvPr>
            <p:cNvGrpSpPr/>
            <p:nvPr/>
          </p:nvGrpSpPr>
          <p:grpSpPr>
            <a:xfrm>
              <a:off x="10050834" y="3034066"/>
              <a:ext cx="1518437" cy="1686922"/>
              <a:chOff x="10050834" y="3034066"/>
              <a:chExt cx="1518437" cy="1686922"/>
            </a:xfrm>
          </p:grpSpPr>
          <p:sp>
            <p:nvSpPr>
              <p:cNvPr id="53" name="Oval 52">
                <a:extLst>
                  <a:ext uri="{FF2B5EF4-FFF2-40B4-BE49-F238E27FC236}">
                    <a16:creationId xmlns:a16="http://schemas.microsoft.com/office/drawing/2014/main" id="{60DC5445-ADD5-44F4-9A2B-F2F51B70E808}"/>
                  </a:ext>
                </a:extLst>
              </p:cNvPr>
              <p:cNvSpPr/>
              <p:nvPr/>
            </p:nvSpPr>
            <p:spPr>
              <a:xfrm>
                <a:off x="10050834" y="3034066"/>
                <a:ext cx="1518437" cy="1390357"/>
              </a:xfrm>
              <a:prstGeom prst="ellipse">
                <a:avLst/>
              </a:prstGeom>
              <a:solidFill>
                <a:srgbClr val="EBEBEB">
                  <a:lumMod val="75000"/>
                </a:srgbClr>
              </a:solidFill>
              <a:ln w="19050" cap="rnd" cmpd="sng" algn="ctr">
                <a:solidFill>
                  <a:sysClr val="window" lastClr="FFFFFF">
                    <a:lumMod val="50000"/>
                  </a:sys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54" name="Parallelogram 53">
                <a:extLst>
                  <a:ext uri="{FF2B5EF4-FFF2-40B4-BE49-F238E27FC236}">
                    <a16:creationId xmlns:a16="http://schemas.microsoft.com/office/drawing/2014/main" id="{D1892A5E-89E0-49FD-A49D-43F99F3873F5}"/>
                  </a:ext>
                </a:extLst>
              </p:cNvPr>
              <p:cNvSpPr/>
              <p:nvPr/>
            </p:nvSpPr>
            <p:spPr>
              <a:xfrm rot="11223975" flipH="1">
                <a:off x="10406037" y="4331117"/>
                <a:ext cx="279406" cy="375116"/>
              </a:xfrm>
              <a:prstGeom prst="parallelogram">
                <a:avLst>
                  <a:gd name="adj" fmla="val 30357"/>
                </a:avLst>
              </a:prstGeom>
              <a:solidFill>
                <a:sysClr val="window" lastClr="FFFFFF">
                  <a:lumMod val="75000"/>
                </a:sysClr>
              </a:solidFill>
              <a:ln w="19050" cap="rnd" cmpd="sng" algn="ctr">
                <a:solidFill>
                  <a:sysClr val="window" lastClr="FFFFFF">
                    <a:lumMod val="50000"/>
                  </a:sys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55" name="Parallelogram 54">
                <a:extLst>
                  <a:ext uri="{FF2B5EF4-FFF2-40B4-BE49-F238E27FC236}">
                    <a16:creationId xmlns:a16="http://schemas.microsoft.com/office/drawing/2014/main" id="{BE4EBDE2-3118-4552-9FC7-0DCE32B3FA55}"/>
                  </a:ext>
                </a:extLst>
              </p:cNvPr>
              <p:cNvSpPr/>
              <p:nvPr/>
            </p:nvSpPr>
            <p:spPr>
              <a:xfrm rot="10376025" flipH="1" flipV="1">
                <a:off x="10895641" y="4329818"/>
                <a:ext cx="257165" cy="377713"/>
              </a:xfrm>
              <a:prstGeom prst="parallelogram">
                <a:avLst>
                  <a:gd name="adj" fmla="val 30357"/>
                </a:avLst>
              </a:prstGeom>
              <a:solidFill>
                <a:sysClr val="window" lastClr="FFFFFF">
                  <a:lumMod val="75000"/>
                </a:sysClr>
              </a:solidFill>
              <a:ln w="19050" cap="rnd" cmpd="sng" algn="ctr">
                <a:solidFill>
                  <a:sysClr val="window" lastClr="FFFFFF">
                    <a:lumMod val="50000"/>
                  </a:sys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56" name="Rectangle 55">
                <a:extLst>
                  <a:ext uri="{FF2B5EF4-FFF2-40B4-BE49-F238E27FC236}">
                    <a16:creationId xmlns:a16="http://schemas.microsoft.com/office/drawing/2014/main" id="{3FB965E1-E4D5-4A2C-ACAF-5AA89BE5045B}"/>
                  </a:ext>
                </a:extLst>
              </p:cNvPr>
              <p:cNvSpPr/>
              <p:nvPr/>
            </p:nvSpPr>
            <p:spPr>
              <a:xfrm>
                <a:off x="10626111" y="4316361"/>
                <a:ext cx="326300" cy="404627"/>
              </a:xfrm>
              <a:prstGeom prst="rect">
                <a:avLst/>
              </a:prstGeom>
              <a:solidFill>
                <a:sysClr val="window" lastClr="FFFFFF">
                  <a:lumMod val="75000"/>
                </a:sysClr>
              </a:solidFill>
              <a:ln w="19050" cap="rnd" cmpd="sng" algn="ctr">
                <a:solidFill>
                  <a:sysClr val="window" lastClr="FFFFFF">
                    <a:lumMod val="50000"/>
                  </a:sys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57" name="Rectangle: Rounded Corners 56">
                <a:extLst>
                  <a:ext uri="{FF2B5EF4-FFF2-40B4-BE49-F238E27FC236}">
                    <a16:creationId xmlns:a16="http://schemas.microsoft.com/office/drawing/2014/main" id="{771CCA38-EA0C-4C7D-BF91-CCB12F8A0B76}"/>
                  </a:ext>
                </a:extLst>
              </p:cNvPr>
              <p:cNvSpPr/>
              <p:nvPr/>
            </p:nvSpPr>
            <p:spPr>
              <a:xfrm>
                <a:off x="10626111" y="3536983"/>
                <a:ext cx="304568" cy="681087"/>
              </a:xfrm>
              <a:prstGeom prst="roundRect">
                <a:avLst/>
              </a:prstGeom>
              <a:solidFill>
                <a:srgbClr val="54849A"/>
              </a:solidFill>
              <a:ln w="19050" cap="rnd" cmpd="sng" algn="ctr">
                <a:solidFill>
                  <a:srgbClr val="54849A">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Century Gothic" panose="020B0502020202020204"/>
                    <a:ea typeface="+mn-ea"/>
                    <a:cs typeface="+mn-cs"/>
                  </a:rPr>
                  <a:t>DAS</a:t>
                </a:r>
              </a:p>
            </p:txBody>
          </p:sp>
          <p:sp>
            <p:nvSpPr>
              <p:cNvPr id="58" name="Rectangle: Rounded Corners 57">
                <a:extLst>
                  <a:ext uri="{FF2B5EF4-FFF2-40B4-BE49-F238E27FC236}">
                    <a16:creationId xmlns:a16="http://schemas.microsoft.com/office/drawing/2014/main" id="{15002617-C891-45B8-B195-F8EAD07EF59B}"/>
                  </a:ext>
                </a:extLst>
              </p:cNvPr>
              <p:cNvSpPr/>
              <p:nvPr/>
            </p:nvSpPr>
            <p:spPr>
              <a:xfrm>
                <a:off x="10345209" y="4232162"/>
                <a:ext cx="947984" cy="33584"/>
              </a:xfrm>
              <a:prstGeom prst="roundRect">
                <a:avLst/>
              </a:prstGeom>
              <a:solidFill>
                <a:srgbClr val="54849A"/>
              </a:solidFill>
              <a:ln w="19050" cap="rnd" cmpd="sng" algn="ctr">
                <a:solidFill>
                  <a:srgbClr val="54849A">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59" name="Rectangle 58">
                <a:extLst>
                  <a:ext uri="{FF2B5EF4-FFF2-40B4-BE49-F238E27FC236}">
                    <a16:creationId xmlns:a16="http://schemas.microsoft.com/office/drawing/2014/main" id="{F389BBA3-051D-4302-9BE3-1844079C4A28}"/>
                  </a:ext>
                </a:extLst>
              </p:cNvPr>
              <p:cNvSpPr/>
              <p:nvPr/>
            </p:nvSpPr>
            <p:spPr>
              <a:xfrm>
                <a:off x="10848697" y="4144613"/>
                <a:ext cx="46485" cy="53669"/>
              </a:xfrm>
              <a:prstGeom prst="rect">
                <a:avLst/>
              </a:prstGeom>
              <a:solidFill>
                <a:srgbClr val="EBEBEB">
                  <a:lumMod val="75000"/>
                </a:srgbClr>
              </a:solidFill>
              <a:ln w="19050" cap="rnd" cmpd="sng" algn="ctr">
                <a:solidFill>
                  <a:srgbClr val="EBEBEB">
                    <a:lumMod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60" name="Freeform: Shape 59">
                <a:extLst>
                  <a:ext uri="{FF2B5EF4-FFF2-40B4-BE49-F238E27FC236}">
                    <a16:creationId xmlns:a16="http://schemas.microsoft.com/office/drawing/2014/main" id="{4AA53E70-1786-44C7-B413-6ACF0909CB06}"/>
                  </a:ext>
                </a:extLst>
              </p:cNvPr>
              <p:cNvSpPr/>
              <p:nvPr/>
            </p:nvSpPr>
            <p:spPr>
              <a:xfrm>
                <a:off x="10787467" y="4195760"/>
                <a:ext cx="91606" cy="347519"/>
              </a:xfrm>
              <a:custGeom>
                <a:avLst/>
                <a:gdLst>
                  <a:gd name="connsiteX0" fmla="*/ 167156 w 167156"/>
                  <a:gd name="connsiteY0" fmla="*/ 0 h 505827"/>
                  <a:gd name="connsiteX1" fmla="*/ 135184 w 167156"/>
                  <a:gd name="connsiteY1" fmla="*/ 19183 h 505827"/>
                  <a:gd name="connsiteX2" fmla="*/ 116001 w 167156"/>
                  <a:gd name="connsiteY2" fmla="*/ 31972 h 505827"/>
                  <a:gd name="connsiteX3" fmla="*/ 32874 w 167156"/>
                  <a:gd name="connsiteY3" fmla="*/ 38366 h 505827"/>
                  <a:gd name="connsiteX4" fmla="*/ 20085 w 167156"/>
                  <a:gd name="connsiteY4" fmla="*/ 57550 h 505827"/>
                  <a:gd name="connsiteX5" fmla="*/ 45663 w 167156"/>
                  <a:gd name="connsiteY5" fmla="*/ 108705 h 505827"/>
                  <a:gd name="connsiteX6" fmla="*/ 64846 w 167156"/>
                  <a:gd name="connsiteY6" fmla="*/ 115099 h 505827"/>
                  <a:gd name="connsiteX7" fmla="*/ 90423 w 167156"/>
                  <a:gd name="connsiteY7" fmla="*/ 140677 h 505827"/>
                  <a:gd name="connsiteX8" fmla="*/ 103212 w 167156"/>
                  <a:gd name="connsiteY8" fmla="*/ 159860 h 505827"/>
                  <a:gd name="connsiteX9" fmla="*/ 122395 w 167156"/>
                  <a:gd name="connsiteY9" fmla="*/ 179043 h 505827"/>
                  <a:gd name="connsiteX10" fmla="*/ 122395 w 167156"/>
                  <a:gd name="connsiteY10" fmla="*/ 249382 h 505827"/>
                  <a:gd name="connsiteX11" fmla="*/ 109607 w 167156"/>
                  <a:gd name="connsiteY11" fmla="*/ 268565 h 505827"/>
                  <a:gd name="connsiteX12" fmla="*/ 84029 w 167156"/>
                  <a:gd name="connsiteY12" fmla="*/ 274959 h 505827"/>
                  <a:gd name="connsiteX13" fmla="*/ 64846 w 167156"/>
                  <a:gd name="connsiteY13" fmla="*/ 287748 h 505827"/>
                  <a:gd name="connsiteX14" fmla="*/ 52057 w 167156"/>
                  <a:gd name="connsiteY14" fmla="*/ 306931 h 505827"/>
                  <a:gd name="connsiteX15" fmla="*/ 32874 w 167156"/>
                  <a:gd name="connsiteY15" fmla="*/ 313326 h 505827"/>
                  <a:gd name="connsiteX16" fmla="*/ 20085 w 167156"/>
                  <a:gd name="connsiteY16" fmla="*/ 332509 h 505827"/>
                  <a:gd name="connsiteX17" fmla="*/ 902 w 167156"/>
                  <a:gd name="connsiteY17" fmla="*/ 351692 h 505827"/>
                  <a:gd name="connsiteX18" fmla="*/ 7296 w 167156"/>
                  <a:gd name="connsiteY18" fmla="*/ 390059 h 505827"/>
                  <a:gd name="connsiteX19" fmla="*/ 45663 w 167156"/>
                  <a:gd name="connsiteY19" fmla="*/ 447608 h 505827"/>
                  <a:gd name="connsiteX20" fmla="*/ 58451 w 167156"/>
                  <a:gd name="connsiteY20" fmla="*/ 466792 h 505827"/>
                  <a:gd name="connsiteX21" fmla="*/ 39268 w 167156"/>
                  <a:gd name="connsiteY21" fmla="*/ 505158 h 505827"/>
                  <a:gd name="connsiteX22" fmla="*/ 32874 w 167156"/>
                  <a:gd name="connsiteY22" fmla="*/ 505158 h 505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67156" h="505827">
                    <a:moveTo>
                      <a:pt x="167156" y="0"/>
                    </a:moveTo>
                    <a:cubicBezTo>
                      <a:pt x="156499" y="6394"/>
                      <a:pt x="145723" y="12596"/>
                      <a:pt x="135184" y="19183"/>
                    </a:cubicBezTo>
                    <a:cubicBezTo>
                      <a:pt x="128667" y="23256"/>
                      <a:pt x="123554" y="30556"/>
                      <a:pt x="116001" y="31972"/>
                    </a:cubicBezTo>
                    <a:cubicBezTo>
                      <a:pt x="88686" y="37094"/>
                      <a:pt x="60583" y="36235"/>
                      <a:pt x="32874" y="38366"/>
                    </a:cubicBezTo>
                    <a:cubicBezTo>
                      <a:pt x="28611" y="44761"/>
                      <a:pt x="21038" y="49924"/>
                      <a:pt x="20085" y="57550"/>
                    </a:cubicBezTo>
                    <a:cubicBezTo>
                      <a:pt x="17243" y="80287"/>
                      <a:pt x="27955" y="96900"/>
                      <a:pt x="45663" y="108705"/>
                    </a:cubicBezTo>
                    <a:cubicBezTo>
                      <a:pt x="51271" y="112444"/>
                      <a:pt x="58452" y="112968"/>
                      <a:pt x="64846" y="115099"/>
                    </a:cubicBezTo>
                    <a:cubicBezTo>
                      <a:pt x="78796" y="156952"/>
                      <a:pt x="59421" y="115875"/>
                      <a:pt x="90423" y="140677"/>
                    </a:cubicBezTo>
                    <a:cubicBezTo>
                      <a:pt x="96424" y="145478"/>
                      <a:pt x="98292" y="153956"/>
                      <a:pt x="103212" y="159860"/>
                    </a:cubicBezTo>
                    <a:cubicBezTo>
                      <a:pt x="109001" y="166807"/>
                      <a:pt x="116001" y="172649"/>
                      <a:pt x="122395" y="179043"/>
                    </a:cubicBezTo>
                    <a:cubicBezTo>
                      <a:pt x="132381" y="209000"/>
                      <a:pt x="134326" y="205636"/>
                      <a:pt x="122395" y="249382"/>
                    </a:cubicBezTo>
                    <a:cubicBezTo>
                      <a:pt x="120373" y="256796"/>
                      <a:pt x="116001" y="264302"/>
                      <a:pt x="109607" y="268565"/>
                    </a:cubicBezTo>
                    <a:cubicBezTo>
                      <a:pt x="102295" y="273440"/>
                      <a:pt x="92555" y="272828"/>
                      <a:pt x="84029" y="274959"/>
                    </a:cubicBezTo>
                    <a:cubicBezTo>
                      <a:pt x="77635" y="279222"/>
                      <a:pt x="70280" y="282314"/>
                      <a:pt x="64846" y="287748"/>
                    </a:cubicBezTo>
                    <a:cubicBezTo>
                      <a:pt x="59412" y="293182"/>
                      <a:pt x="58058" y="302130"/>
                      <a:pt x="52057" y="306931"/>
                    </a:cubicBezTo>
                    <a:cubicBezTo>
                      <a:pt x="46794" y="311142"/>
                      <a:pt x="39268" y="311194"/>
                      <a:pt x="32874" y="313326"/>
                    </a:cubicBezTo>
                    <a:cubicBezTo>
                      <a:pt x="28611" y="319720"/>
                      <a:pt x="25005" y="326605"/>
                      <a:pt x="20085" y="332509"/>
                    </a:cubicBezTo>
                    <a:cubicBezTo>
                      <a:pt x="14296" y="339456"/>
                      <a:pt x="2864" y="342864"/>
                      <a:pt x="902" y="351692"/>
                    </a:cubicBezTo>
                    <a:cubicBezTo>
                      <a:pt x="-1911" y="364349"/>
                      <a:pt x="2309" y="378091"/>
                      <a:pt x="7296" y="390059"/>
                    </a:cubicBezTo>
                    <a:cubicBezTo>
                      <a:pt x="7297" y="390062"/>
                      <a:pt x="39268" y="438015"/>
                      <a:pt x="45663" y="447608"/>
                    </a:cubicBezTo>
                    <a:lnTo>
                      <a:pt x="58451" y="466792"/>
                    </a:lnTo>
                    <a:cubicBezTo>
                      <a:pt x="53250" y="482395"/>
                      <a:pt x="51665" y="492761"/>
                      <a:pt x="39268" y="505158"/>
                    </a:cubicBezTo>
                    <a:cubicBezTo>
                      <a:pt x="37761" y="506665"/>
                      <a:pt x="35005" y="505158"/>
                      <a:pt x="32874" y="505158"/>
                    </a:cubicBezTo>
                  </a:path>
                </a:pathLst>
              </a:custGeom>
              <a:noFill/>
              <a:ln w="12700" cap="rnd" cmpd="sng" algn="ctr">
                <a:solidFill>
                  <a:srgbClr val="B01513">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61" name="Oval 60">
                <a:extLst>
                  <a:ext uri="{FF2B5EF4-FFF2-40B4-BE49-F238E27FC236}">
                    <a16:creationId xmlns:a16="http://schemas.microsoft.com/office/drawing/2014/main" id="{BA54233A-92B0-4A1A-BCBB-F6266A783E97}"/>
                  </a:ext>
                </a:extLst>
              </p:cNvPr>
              <p:cNvSpPr/>
              <p:nvPr/>
            </p:nvSpPr>
            <p:spPr>
              <a:xfrm>
                <a:off x="10708890" y="4424423"/>
                <a:ext cx="163049" cy="161200"/>
              </a:xfrm>
              <a:prstGeom prst="ellipse">
                <a:avLst/>
              </a:prstGeom>
              <a:solidFill>
                <a:sysClr val="window" lastClr="FFFFFF">
                  <a:lumMod val="50000"/>
                </a:sysClr>
              </a:solidFill>
              <a:ln w="19050" cap="rnd" cmpd="sng" algn="ctr">
                <a:solidFill>
                  <a:sysClr val="window" lastClr="FFFFFF">
                    <a:lumMod val="50000"/>
                  </a:sys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62" name="Oval 61">
                <a:extLst>
                  <a:ext uri="{FF2B5EF4-FFF2-40B4-BE49-F238E27FC236}">
                    <a16:creationId xmlns:a16="http://schemas.microsoft.com/office/drawing/2014/main" id="{4B0B2F5C-015F-472B-A124-6D33B31FDA07}"/>
                  </a:ext>
                </a:extLst>
              </p:cNvPr>
              <p:cNvSpPr/>
              <p:nvPr/>
            </p:nvSpPr>
            <p:spPr>
              <a:xfrm>
                <a:off x="11024223" y="4424423"/>
                <a:ext cx="54425" cy="118856"/>
              </a:xfrm>
              <a:prstGeom prst="ellipse">
                <a:avLst/>
              </a:prstGeom>
              <a:solidFill>
                <a:sysClr val="window" lastClr="FFFFFF">
                  <a:lumMod val="50000"/>
                </a:sysClr>
              </a:solidFill>
              <a:ln w="19050" cap="rnd" cmpd="sng" algn="ctr">
                <a:solidFill>
                  <a:sysClr val="window" lastClr="FFFFFF">
                    <a:lumMod val="50000"/>
                  </a:sys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63" name="Flowchart: Direct Access Storage 62">
                <a:extLst>
                  <a:ext uri="{FF2B5EF4-FFF2-40B4-BE49-F238E27FC236}">
                    <a16:creationId xmlns:a16="http://schemas.microsoft.com/office/drawing/2014/main" id="{5F485FCB-88D6-47CC-89AD-5392BEDD75F8}"/>
                  </a:ext>
                </a:extLst>
              </p:cNvPr>
              <p:cNvSpPr/>
              <p:nvPr/>
            </p:nvSpPr>
            <p:spPr>
              <a:xfrm>
                <a:off x="11020305" y="4424423"/>
                <a:ext cx="116684" cy="136071"/>
              </a:xfrm>
              <a:prstGeom prst="flowChartMagneticDrum">
                <a:avLst/>
              </a:prstGeom>
              <a:solidFill>
                <a:sysClr val="window" lastClr="FFFFFF">
                  <a:lumMod val="75000"/>
                </a:sysClr>
              </a:solidFill>
              <a:ln w="19050" cap="rnd" cmpd="sng" algn="ctr">
                <a:solidFill>
                  <a:sysClr val="window" lastClr="FFFFFF">
                    <a:lumMod val="50000"/>
                  </a:sys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64" name="Flowchart: Direct Access Storage 63">
                <a:extLst>
                  <a:ext uri="{FF2B5EF4-FFF2-40B4-BE49-F238E27FC236}">
                    <a16:creationId xmlns:a16="http://schemas.microsoft.com/office/drawing/2014/main" id="{3D91CE71-6316-4636-ACA2-C93D410EFAE9}"/>
                  </a:ext>
                </a:extLst>
              </p:cNvPr>
              <p:cNvSpPr/>
              <p:nvPr/>
            </p:nvSpPr>
            <p:spPr>
              <a:xfrm>
                <a:off x="11228330" y="4424423"/>
                <a:ext cx="129724" cy="136071"/>
              </a:xfrm>
              <a:prstGeom prst="flowChartMagneticDrum">
                <a:avLst/>
              </a:prstGeom>
              <a:solidFill>
                <a:sysClr val="window" lastClr="FFFFFF">
                  <a:lumMod val="75000"/>
                </a:sysClr>
              </a:solidFill>
              <a:ln w="19050" cap="rnd" cmpd="sng" algn="ctr">
                <a:solidFill>
                  <a:sysClr val="window" lastClr="FFFFFF">
                    <a:lumMod val="50000"/>
                  </a:sys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grpSp>
        <p:cxnSp>
          <p:nvCxnSpPr>
            <p:cNvPr id="65" name="Straight Connector 64">
              <a:extLst>
                <a:ext uri="{FF2B5EF4-FFF2-40B4-BE49-F238E27FC236}">
                  <a16:creationId xmlns:a16="http://schemas.microsoft.com/office/drawing/2014/main" id="{3F87D54E-2D1F-4B7C-8A5C-C842AFE37026}"/>
                </a:ext>
              </a:extLst>
            </p:cNvPr>
            <p:cNvCxnSpPr>
              <a:cxnSpLocks/>
              <a:endCxn id="72" idx="0"/>
            </p:cNvCxnSpPr>
            <p:nvPr/>
          </p:nvCxnSpPr>
          <p:spPr>
            <a:xfrm>
              <a:off x="1735998" y="4054257"/>
              <a:ext cx="3283983" cy="1059"/>
            </a:xfrm>
            <a:prstGeom prst="line">
              <a:avLst/>
            </a:prstGeom>
            <a:noFill/>
            <a:ln w="38100" cap="rnd" cmpd="sng" algn="ctr">
              <a:solidFill>
                <a:srgbClr val="B01513">
                  <a:lumMod val="75000"/>
                </a:srgbClr>
              </a:solidFill>
              <a:prstDash val="solid"/>
            </a:ln>
            <a:effectLst/>
          </p:spPr>
        </p:cxnSp>
        <p:sp>
          <p:nvSpPr>
            <p:cNvPr id="66" name="TextBox 65">
              <a:extLst>
                <a:ext uri="{FF2B5EF4-FFF2-40B4-BE49-F238E27FC236}">
                  <a16:creationId xmlns:a16="http://schemas.microsoft.com/office/drawing/2014/main" id="{F5B0F17A-CA9D-4A04-9CB8-1B37A3FB9745}"/>
                </a:ext>
              </a:extLst>
            </p:cNvPr>
            <p:cNvSpPr txBox="1"/>
            <p:nvPr/>
          </p:nvSpPr>
          <p:spPr>
            <a:xfrm>
              <a:off x="2411725" y="4080220"/>
              <a:ext cx="2883877" cy="369332"/>
            </a:xfrm>
            <a:prstGeom prst="rect">
              <a:avLst/>
            </a:prstGeom>
            <a:noFill/>
          </p:spPr>
          <p:txBody>
            <a:bodyPr wrap="square" rtlCol="0">
              <a:spAutoFit/>
            </a:bodyPr>
            <a:lstStyle/>
            <a:p>
              <a:pPr defTabSz="457200"/>
              <a:r>
                <a:rPr lang="en-US" dirty="0">
                  <a:solidFill>
                    <a:prstClr val="white"/>
                  </a:solidFill>
                  <a:latin typeface="Century Gothic" panose="020B0502020202020204"/>
                </a:rPr>
                <a:t>1 km armored FO cable</a:t>
              </a:r>
            </a:p>
          </p:txBody>
        </p:sp>
        <p:sp>
          <p:nvSpPr>
            <p:cNvPr id="67" name="Trapezoid 66">
              <a:extLst>
                <a:ext uri="{FF2B5EF4-FFF2-40B4-BE49-F238E27FC236}">
                  <a16:creationId xmlns:a16="http://schemas.microsoft.com/office/drawing/2014/main" id="{FDB7EF98-C388-460F-A207-15D5BCA63349}"/>
                </a:ext>
              </a:extLst>
            </p:cNvPr>
            <p:cNvSpPr/>
            <p:nvPr/>
          </p:nvSpPr>
          <p:spPr>
            <a:xfrm rot="16200000">
              <a:off x="6113454" y="3799333"/>
              <a:ext cx="455326" cy="490234"/>
            </a:xfrm>
            <a:prstGeom prst="trapezoid">
              <a:avLst/>
            </a:prstGeom>
            <a:gradFill rotWithShape="1">
              <a:gsLst>
                <a:gs pos="0">
                  <a:sysClr val="windowText" lastClr="000000">
                    <a:tint val="64000"/>
                    <a:lumMod val="118000"/>
                  </a:sysClr>
                </a:gs>
                <a:gs pos="100000">
                  <a:sysClr val="windowText" lastClr="000000">
                    <a:tint val="92000"/>
                    <a:alpha val="100000"/>
                    <a:lumMod val="110000"/>
                  </a:sysClr>
                </a:gs>
              </a:gsLst>
              <a:lin ang="5400000" scaled="0"/>
            </a:gradFill>
            <a:ln w="9525" cap="rnd"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entury Gothic" panose="020B0502020202020204"/>
                <a:ea typeface="+mn-ea"/>
                <a:cs typeface="+mn-cs"/>
              </a:endParaRPr>
            </a:p>
          </p:txBody>
        </p:sp>
        <p:cxnSp>
          <p:nvCxnSpPr>
            <p:cNvPr id="68" name="Straight Arrow Connector 67">
              <a:extLst>
                <a:ext uri="{FF2B5EF4-FFF2-40B4-BE49-F238E27FC236}">
                  <a16:creationId xmlns:a16="http://schemas.microsoft.com/office/drawing/2014/main" id="{063CEF75-6276-42AD-8707-690441F236AE}"/>
                </a:ext>
              </a:extLst>
            </p:cNvPr>
            <p:cNvCxnSpPr>
              <a:cxnSpLocks/>
              <a:endCxn id="67" idx="1"/>
            </p:cNvCxnSpPr>
            <p:nvPr/>
          </p:nvCxnSpPr>
          <p:spPr>
            <a:xfrm flipV="1">
              <a:off x="6202522" y="4215197"/>
              <a:ext cx="138595" cy="445536"/>
            </a:xfrm>
            <a:prstGeom prst="straightConnector1">
              <a:avLst/>
            </a:prstGeom>
            <a:noFill/>
            <a:ln w="28575" cap="rnd" cmpd="sng" algn="ctr">
              <a:solidFill>
                <a:sysClr val="window" lastClr="FFFFFF"/>
              </a:solidFill>
              <a:prstDash val="solid"/>
              <a:tailEnd type="triangle"/>
            </a:ln>
            <a:effectLst/>
          </p:spPr>
        </p:cxnSp>
        <p:sp>
          <p:nvSpPr>
            <p:cNvPr id="69" name="TextBox 68">
              <a:extLst>
                <a:ext uri="{FF2B5EF4-FFF2-40B4-BE49-F238E27FC236}">
                  <a16:creationId xmlns:a16="http://schemas.microsoft.com/office/drawing/2014/main" id="{4D3E1E6B-D520-4951-8DA9-1BAB0ACA1B32}"/>
                </a:ext>
              </a:extLst>
            </p:cNvPr>
            <p:cNvSpPr txBox="1"/>
            <p:nvPr/>
          </p:nvSpPr>
          <p:spPr>
            <a:xfrm>
              <a:off x="5397518" y="4412312"/>
              <a:ext cx="1337226" cy="584775"/>
            </a:xfrm>
            <a:prstGeom prst="rect">
              <a:avLst/>
            </a:prstGeom>
            <a:noFill/>
          </p:spPr>
          <p:txBody>
            <a:bodyPr wrap="none" rtlCol="0">
              <a:spAutoFit/>
            </a:bodyPr>
            <a:lstStyle/>
            <a:p>
              <a:pPr defTabSz="457200"/>
              <a:r>
                <a:rPr lang="en-US" sz="1600" dirty="0">
                  <a:solidFill>
                    <a:prstClr val="white"/>
                  </a:solidFill>
                  <a:latin typeface="Century Gothic" panose="020B0502020202020204"/>
                </a:rPr>
                <a:t>Cable</a:t>
              </a:r>
            </a:p>
            <a:p>
              <a:pPr defTabSz="457200"/>
              <a:r>
                <a:rPr lang="en-US" sz="1600" dirty="0">
                  <a:solidFill>
                    <a:prstClr val="white"/>
                  </a:solidFill>
                  <a:latin typeface="Century Gothic" panose="020B0502020202020204"/>
                </a:rPr>
                <a:t>Termination</a:t>
              </a:r>
            </a:p>
          </p:txBody>
        </p:sp>
        <p:sp>
          <p:nvSpPr>
            <p:cNvPr id="70" name="TextBox 69">
              <a:extLst>
                <a:ext uri="{FF2B5EF4-FFF2-40B4-BE49-F238E27FC236}">
                  <a16:creationId xmlns:a16="http://schemas.microsoft.com/office/drawing/2014/main" id="{CF5E8140-783A-4A99-988A-BF1B26F1EABF}"/>
                </a:ext>
              </a:extLst>
            </p:cNvPr>
            <p:cNvSpPr txBox="1"/>
            <p:nvPr/>
          </p:nvSpPr>
          <p:spPr>
            <a:xfrm>
              <a:off x="5892470" y="2986543"/>
              <a:ext cx="1015021" cy="338554"/>
            </a:xfrm>
            <a:prstGeom prst="rect">
              <a:avLst/>
            </a:prstGeom>
            <a:noFill/>
          </p:spPr>
          <p:txBody>
            <a:bodyPr wrap="none" rtlCol="0">
              <a:spAutoFit/>
            </a:bodyPr>
            <a:lstStyle/>
            <a:p>
              <a:pPr defTabSz="457200"/>
              <a:r>
                <a:rPr lang="en-US" sz="1600" dirty="0">
                  <a:solidFill>
                    <a:prstClr val="white"/>
                  </a:solidFill>
                  <a:latin typeface="Century Gothic" panose="020B0502020202020204"/>
                </a:rPr>
                <a:t>FO Core</a:t>
              </a:r>
            </a:p>
          </p:txBody>
        </p:sp>
        <p:sp>
          <p:nvSpPr>
            <p:cNvPr id="71" name="TextBox 70">
              <a:extLst>
                <a:ext uri="{FF2B5EF4-FFF2-40B4-BE49-F238E27FC236}">
                  <a16:creationId xmlns:a16="http://schemas.microsoft.com/office/drawing/2014/main" id="{96A1F08E-C379-4371-B07C-71D257C6BCE9}"/>
                </a:ext>
              </a:extLst>
            </p:cNvPr>
            <p:cNvSpPr txBox="1"/>
            <p:nvPr/>
          </p:nvSpPr>
          <p:spPr>
            <a:xfrm>
              <a:off x="7899451" y="5166524"/>
              <a:ext cx="1935145" cy="830997"/>
            </a:xfrm>
            <a:prstGeom prst="rect">
              <a:avLst/>
            </a:prstGeom>
            <a:noFill/>
          </p:spPr>
          <p:txBody>
            <a:bodyPr wrap="none" rtlCol="0">
              <a:spAutoFit/>
            </a:bodyPr>
            <a:lstStyle/>
            <a:p>
              <a:pPr defTabSz="457200"/>
              <a:r>
                <a:rPr lang="en-US" sz="1600" dirty="0">
                  <a:solidFill>
                    <a:prstClr val="white"/>
                  </a:solidFill>
                  <a:latin typeface="Century Gothic" panose="020B0502020202020204"/>
                </a:rPr>
                <a:t>Oil-compensated</a:t>
              </a:r>
            </a:p>
            <a:p>
              <a:pPr defTabSz="457200"/>
              <a:r>
                <a:rPr lang="en-US" sz="1600" dirty="0">
                  <a:solidFill>
                    <a:prstClr val="white"/>
                  </a:solidFill>
                  <a:latin typeface="Century Gothic" panose="020B0502020202020204"/>
                </a:rPr>
                <a:t>Junction box – </a:t>
              </a:r>
            </a:p>
            <a:p>
              <a:pPr defTabSz="457200"/>
              <a:r>
                <a:rPr lang="en-US" sz="1600" dirty="0">
                  <a:solidFill>
                    <a:prstClr val="white"/>
                  </a:solidFill>
                  <a:latin typeface="Century Gothic" panose="020B0502020202020204"/>
                </a:rPr>
                <a:t>Fiber breakout</a:t>
              </a:r>
            </a:p>
          </p:txBody>
        </p:sp>
        <p:sp>
          <p:nvSpPr>
            <p:cNvPr id="72" name="Trapezoid 71">
              <a:extLst>
                <a:ext uri="{FF2B5EF4-FFF2-40B4-BE49-F238E27FC236}">
                  <a16:creationId xmlns:a16="http://schemas.microsoft.com/office/drawing/2014/main" id="{B4EA6201-8ABD-42AC-89FB-777DDC4CAE58}"/>
                </a:ext>
              </a:extLst>
            </p:cNvPr>
            <p:cNvSpPr/>
            <p:nvPr/>
          </p:nvSpPr>
          <p:spPr>
            <a:xfrm rot="16200000">
              <a:off x="5459654" y="3528016"/>
              <a:ext cx="175255" cy="1054601"/>
            </a:xfrm>
            <a:prstGeom prst="trapezoid">
              <a:avLst/>
            </a:prstGeom>
            <a:solidFill>
              <a:srgbClr val="B01513"/>
            </a:solidFill>
            <a:ln w="19050" cap="rnd" cmpd="sng" algn="ctr">
              <a:solidFill>
                <a:srgbClr val="B01513">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grpSp>
          <p:nvGrpSpPr>
            <p:cNvPr id="73" name="Group 72">
              <a:extLst>
                <a:ext uri="{FF2B5EF4-FFF2-40B4-BE49-F238E27FC236}">
                  <a16:creationId xmlns:a16="http://schemas.microsoft.com/office/drawing/2014/main" id="{9547194F-AC58-4AF3-9363-419E74771845}"/>
                </a:ext>
              </a:extLst>
            </p:cNvPr>
            <p:cNvGrpSpPr/>
            <p:nvPr/>
          </p:nvGrpSpPr>
          <p:grpSpPr>
            <a:xfrm>
              <a:off x="6586234" y="2988377"/>
              <a:ext cx="6036462" cy="1820981"/>
              <a:chOff x="5345720" y="3223101"/>
              <a:chExt cx="4953759" cy="1636967"/>
            </a:xfrm>
          </p:grpSpPr>
          <p:sp>
            <p:nvSpPr>
              <p:cNvPr id="74" name="Cube 73">
                <a:extLst>
                  <a:ext uri="{FF2B5EF4-FFF2-40B4-BE49-F238E27FC236}">
                    <a16:creationId xmlns:a16="http://schemas.microsoft.com/office/drawing/2014/main" id="{514804D3-8655-4F92-890D-27B88B82288E}"/>
                  </a:ext>
                </a:extLst>
              </p:cNvPr>
              <p:cNvSpPr/>
              <p:nvPr/>
            </p:nvSpPr>
            <p:spPr>
              <a:xfrm rot="10800000" flipV="1">
                <a:off x="6200885" y="3223101"/>
                <a:ext cx="4098594" cy="1636967"/>
              </a:xfrm>
              <a:prstGeom prst="cube">
                <a:avLst/>
              </a:prstGeom>
              <a:noFill/>
              <a:ln w="57150" cap="rnd" cmpd="sng" algn="ctr">
                <a:solidFill>
                  <a:sysClr val="window" lastClr="FFFFFF">
                    <a:lumMod val="50000"/>
                  </a:sys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75" name="Trapezoid 74">
                <a:extLst>
                  <a:ext uri="{FF2B5EF4-FFF2-40B4-BE49-F238E27FC236}">
                    <a16:creationId xmlns:a16="http://schemas.microsoft.com/office/drawing/2014/main" id="{7A6B4E4D-6B4D-41AE-9A70-0A382E00B1A5}"/>
                  </a:ext>
                </a:extLst>
              </p:cNvPr>
              <p:cNvSpPr/>
              <p:nvPr/>
            </p:nvSpPr>
            <p:spPr>
              <a:xfrm rot="16200000">
                <a:off x="5350782" y="3633354"/>
                <a:ext cx="1221649" cy="1231773"/>
              </a:xfrm>
              <a:prstGeom prst="trapezoid">
                <a:avLst>
                  <a:gd name="adj" fmla="val 39667"/>
                </a:avLst>
              </a:prstGeom>
              <a:noFill/>
              <a:ln w="38100" cap="rnd" cmpd="sng" algn="ctr">
                <a:solidFill>
                  <a:sysClr val="window" lastClr="FFFFFF">
                    <a:lumMod val="50000"/>
                  </a:sys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cxnSp>
            <p:nvCxnSpPr>
              <p:cNvPr id="76" name="Straight Connector 75">
                <a:extLst>
                  <a:ext uri="{FF2B5EF4-FFF2-40B4-BE49-F238E27FC236}">
                    <a16:creationId xmlns:a16="http://schemas.microsoft.com/office/drawing/2014/main" id="{E119C5AC-0586-418F-9317-D5A2CC5DA899}"/>
                  </a:ext>
                </a:extLst>
              </p:cNvPr>
              <p:cNvCxnSpPr/>
              <p:nvPr/>
            </p:nvCxnSpPr>
            <p:spPr>
              <a:xfrm flipH="1">
                <a:off x="5345720" y="3223101"/>
                <a:ext cx="855165" cy="718249"/>
              </a:xfrm>
              <a:prstGeom prst="line">
                <a:avLst/>
              </a:prstGeom>
              <a:noFill/>
              <a:ln w="38100" cap="rnd" cmpd="sng" algn="ctr">
                <a:solidFill>
                  <a:sysClr val="window" lastClr="FFFFFF">
                    <a:lumMod val="50000"/>
                  </a:sysClr>
                </a:solidFill>
                <a:prstDash val="solid"/>
              </a:ln>
              <a:effectLst/>
            </p:spPr>
          </p:cxnSp>
          <p:cxnSp>
            <p:nvCxnSpPr>
              <p:cNvPr id="77" name="Straight Connector 76">
                <a:extLst>
                  <a:ext uri="{FF2B5EF4-FFF2-40B4-BE49-F238E27FC236}">
                    <a16:creationId xmlns:a16="http://schemas.microsoft.com/office/drawing/2014/main" id="{3161DCC9-18B5-4A25-A9AF-2B9741733E73}"/>
                  </a:ext>
                </a:extLst>
              </p:cNvPr>
              <p:cNvCxnSpPr>
                <a:cxnSpLocks/>
              </p:cNvCxnSpPr>
              <p:nvPr/>
            </p:nvCxnSpPr>
            <p:spPr>
              <a:xfrm flipV="1">
                <a:off x="5345720" y="3941350"/>
                <a:ext cx="0" cy="162102"/>
              </a:xfrm>
              <a:prstGeom prst="line">
                <a:avLst/>
              </a:prstGeom>
              <a:noFill/>
              <a:ln w="38100" cap="rnd" cmpd="sng" algn="ctr">
                <a:solidFill>
                  <a:sysClr val="window" lastClr="FFFFFF">
                    <a:lumMod val="50000"/>
                  </a:sysClr>
                </a:solidFill>
                <a:prstDash val="solid"/>
              </a:ln>
              <a:effectLst/>
            </p:spPr>
          </p:cxnSp>
          <p:cxnSp>
            <p:nvCxnSpPr>
              <p:cNvPr id="78" name="Straight Connector 77">
                <a:extLst>
                  <a:ext uri="{FF2B5EF4-FFF2-40B4-BE49-F238E27FC236}">
                    <a16:creationId xmlns:a16="http://schemas.microsoft.com/office/drawing/2014/main" id="{0DF325AB-7442-4CC9-B68B-F3B9A31CDF84}"/>
                  </a:ext>
                </a:extLst>
              </p:cNvPr>
              <p:cNvCxnSpPr>
                <a:endCxn id="75" idx="0"/>
              </p:cNvCxnSpPr>
              <p:nvPr/>
            </p:nvCxnSpPr>
            <p:spPr>
              <a:xfrm flipH="1" flipV="1">
                <a:off x="5345720" y="4249240"/>
                <a:ext cx="855165" cy="194872"/>
              </a:xfrm>
              <a:prstGeom prst="line">
                <a:avLst/>
              </a:prstGeom>
              <a:noFill/>
              <a:ln w="9525" cap="rnd" cmpd="sng" algn="ctr">
                <a:solidFill>
                  <a:sysClr val="window" lastClr="FFFFFF">
                    <a:lumMod val="50000"/>
                  </a:sysClr>
                </a:solidFill>
                <a:prstDash val="solid"/>
              </a:ln>
              <a:effectLst/>
            </p:spPr>
          </p:cxnSp>
        </p:grpSp>
        <p:sp>
          <p:nvSpPr>
            <p:cNvPr id="79" name="Freeform: Shape 78">
              <a:extLst>
                <a:ext uri="{FF2B5EF4-FFF2-40B4-BE49-F238E27FC236}">
                  <a16:creationId xmlns:a16="http://schemas.microsoft.com/office/drawing/2014/main" id="{9EC078B9-6F70-46CD-B3C4-5C99E058D285}"/>
                </a:ext>
              </a:extLst>
            </p:cNvPr>
            <p:cNvSpPr/>
            <p:nvPr/>
          </p:nvSpPr>
          <p:spPr>
            <a:xfrm>
              <a:off x="6547871" y="4213913"/>
              <a:ext cx="1477108" cy="383665"/>
            </a:xfrm>
            <a:custGeom>
              <a:avLst/>
              <a:gdLst>
                <a:gd name="connsiteX0" fmla="*/ 0 w 1477108"/>
                <a:gd name="connsiteY0" fmla="*/ 12789 h 383665"/>
                <a:gd name="connsiteX1" fmla="*/ 31972 w 1477108"/>
                <a:gd name="connsiteY1" fmla="*/ 6395 h 383665"/>
                <a:gd name="connsiteX2" fmla="*/ 57550 w 1477108"/>
                <a:gd name="connsiteY2" fmla="*/ 0 h 383665"/>
                <a:gd name="connsiteX3" fmla="*/ 230199 w 1477108"/>
                <a:gd name="connsiteY3" fmla="*/ 6395 h 383665"/>
                <a:gd name="connsiteX4" fmla="*/ 268565 w 1477108"/>
                <a:gd name="connsiteY4" fmla="*/ 38367 h 383665"/>
                <a:gd name="connsiteX5" fmla="*/ 294143 w 1477108"/>
                <a:gd name="connsiteY5" fmla="*/ 76733 h 383665"/>
                <a:gd name="connsiteX6" fmla="*/ 319721 w 1477108"/>
                <a:gd name="connsiteY6" fmla="*/ 115100 h 383665"/>
                <a:gd name="connsiteX7" fmla="*/ 332509 w 1477108"/>
                <a:gd name="connsiteY7" fmla="*/ 134283 h 383665"/>
                <a:gd name="connsiteX8" fmla="*/ 351693 w 1477108"/>
                <a:gd name="connsiteY8" fmla="*/ 147072 h 383665"/>
                <a:gd name="connsiteX9" fmla="*/ 383665 w 1477108"/>
                <a:gd name="connsiteY9" fmla="*/ 172649 h 383665"/>
                <a:gd name="connsiteX10" fmla="*/ 422031 w 1477108"/>
                <a:gd name="connsiteY10" fmla="*/ 198227 h 383665"/>
                <a:gd name="connsiteX11" fmla="*/ 473186 w 1477108"/>
                <a:gd name="connsiteY11" fmla="*/ 211016 h 383665"/>
                <a:gd name="connsiteX12" fmla="*/ 492370 w 1477108"/>
                <a:gd name="connsiteY12" fmla="*/ 217410 h 383665"/>
                <a:gd name="connsiteX13" fmla="*/ 524342 w 1477108"/>
                <a:gd name="connsiteY13" fmla="*/ 223804 h 383665"/>
                <a:gd name="connsiteX14" fmla="*/ 569102 w 1477108"/>
                <a:gd name="connsiteY14" fmla="*/ 217410 h 383665"/>
                <a:gd name="connsiteX15" fmla="*/ 594680 w 1477108"/>
                <a:gd name="connsiteY15" fmla="*/ 211016 h 383665"/>
                <a:gd name="connsiteX16" fmla="*/ 748146 w 1477108"/>
                <a:gd name="connsiteY16" fmla="*/ 217410 h 383665"/>
                <a:gd name="connsiteX17" fmla="*/ 812090 w 1477108"/>
                <a:gd name="connsiteY17" fmla="*/ 242988 h 383665"/>
                <a:gd name="connsiteX18" fmla="*/ 850456 w 1477108"/>
                <a:gd name="connsiteY18" fmla="*/ 268565 h 383665"/>
                <a:gd name="connsiteX19" fmla="*/ 869639 w 1477108"/>
                <a:gd name="connsiteY19" fmla="*/ 281354 h 383665"/>
                <a:gd name="connsiteX20" fmla="*/ 888823 w 1477108"/>
                <a:gd name="connsiteY20" fmla="*/ 294143 h 383665"/>
                <a:gd name="connsiteX21" fmla="*/ 952767 w 1477108"/>
                <a:gd name="connsiteY21" fmla="*/ 345298 h 383665"/>
                <a:gd name="connsiteX22" fmla="*/ 978344 w 1477108"/>
                <a:gd name="connsiteY22" fmla="*/ 351693 h 383665"/>
                <a:gd name="connsiteX23" fmla="*/ 997528 w 1477108"/>
                <a:gd name="connsiteY23" fmla="*/ 364481 h 383665"/>
                <a:gd name="connsiteX24" fmla="*/ 1023105 w 1477108"/>
                <a:gd name="connsiteY24" fmla="*/ 370876 h 383665"/>
                <a:gd name="connsiteX25" fmla="*/ 1125416 w 1477108"/>
                <a:gd name="connsiteY25" fmla="*/ 383665 h 383665"/>
                <a:gd name="connsiteX26" fmla="*/ 1445136 w 1477108"/>
                <a:gd name="connsiteY26" fmla="*/ 377270 h 383665"/>
                <a:gd name="connsiteX27" fmla="*/ 1464319 w 1477108"/>
                <a:gd name="connsiteY27" fmla="*/ 364481 h 383665"/>
                <a:gd name="connsiteX28" fmla="*/ 1477108 w 1477108"/>
                <a:gd name="connsiteY28" fmla="*/ 345298 h 383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477108" h="383665">
                  <a:moveTo>
                    <a:pt x="0" y="12789"/>
                  </a:moveTo>
                  <a:cubicBezTo>
                    <a:pt x="10657" y="10658"/>
                    <a:pt x="21362" y="8753"/>
                    <a:pt x="31972" y="6395"/>
                  </a:cubicBezTo>
                  <a:cubicBezTo>
                    <a:pt x="40551" y="4489"/>
                    <a:pt x="48762" y="0"/>
                    <a:pt x="57550" y="0"/>
                  </a:cubicBezTo>
                  <a:cubicBezTo>
                    <a:pt x="115139" y="0"/>
                    <a:pt x="172649" y="4263"/>
                    <a:pt x="230199" y="6395"/>
                  </a:cubicBezTo>
                  <a:cubicBezTo>
                    <a:pt x="247250" y="17763"/>
                    <a:pt x="255310" y="21324"/>
                    <a:pt x="268565" y="38367"/>
                  </a:cubicBezTo>
                  <a:cubicBezTo>
                    <a:pt x="278001" y="50499"/>
                    <a:pt x="285617" y="63944"/>
                    <a:pt x="294143" y="76733"/>
                  </a:cubicBezTo>
                  <a:lnTo>
                    <a:pt x="319721" y="115100"/>
                  </a:lnTo>
                  <a:cubicBezTo>
                    <a:pt x="323984" y="121494"/>
                    <a:pt x="326115" y="130020"/>
                    <a:pt x="332509" y="134283"/>
                  </a:cubicBezTo>
                  <a:lnTo>
                    <a:pt x="351693" y="147072"/>
                  </a:lnTo>
                  <a:cubicBezTo>
                    <a:pt x="375322" y="182518"/>
                    <a:pt x="350961" y="154480"/>
                    <a:pt x="383665" y="172649"/>
                  </a:cubicBezTo>
                  <a:cubicBezTo>
                    <a:pt x="397101" y="180113"/>
                    <a:pt x="407449" y="193367"/>
                    <a:pt x="422031" y="198227"/>
                  </a:cubicBezTo>
                  <a:cubicBezTo>
                    <a:pt x="465878" y="212842"/>
                    <a:pt x="411460" y="195584"/>
                    <a:pt x="473186" y="211016"/>
                  </a:cubicBezTo>
                  <a:cubicBezTo>
                    <a:pt x="479725" y="212651"/>
                    <a:pt x="485831" y="215775"/>
                    <a:pt x="492370" y="217410"/>
                  </a:cubicBezTo>
                  <a:cubicBezTo>
                    <a:pt x="502914" y="220046"/>
                    <a:pt x="513685" y="221673"/>
                    <a:pt x="524342" y="223804"/>
                  </a:cubicBezTo>
                  <a:cubicBezTo>
                    <a:pt x="539262" y="221673"/>
                    <a:pt x="554274" y="220106"/>
                    <a:pt x="569102" y="217410"/>
                  </a:cubicBezTo>
                  <a:cubicBezTo>
                    <a:pt x="577749" y="215838"/>
                    <a:pt x="585892" y="211016"/>
                    <a:pt x="594680" y="211016"/>
                  </a:cubicBezTo>
                  <a:cubicBezTo>
                    <a:pt x="645880" y="211016"/>
                    <a:pt x="696991" y="215279"/>
                    <a:pt x="748146" y="217410"/>
                  </a:cubicBezTo>
                  <a:cubicBezTo>
                    <a:pt x="775597" y="226560"/>
                    <a:pt x="788568" y="228875"/>
                    <a:pt x="812090" y="242988"/>
                  </a:cubicBezTo>
                  <a:cubicBezTo>
                    <a:pt x="825270" y="250896"/>
                    <a:pt x="837667" y="260039"/>
                    <a:pt x="850456" y="268565"/>
                  </a:cubicBezTo>
                  <a:lnTo>
                    <a:pt x="869639" y="281354"/>
                  </a:lnTo>
                  <a:cubicBezTo>
                    <a:pt x="876034" y="285617"/>
                    <a:pt x="883389" y="288709"/>
                    <a:pt x="888823" y="294143"/>
                  </a:cubicBezTo>
                  <a:cubicBezTo>
                    <a:pt x="904178" y="309499"/>
                    <a:pt x="931252" y="339919"/>
                    <a:pt x="952767" y="345298"/>
                  </a:cubicBezTo>
                  <a:lnTo>
                    <a:pt x="978344" y="351693"/>
                  </a:lnTo>
                  <a:cubicBezTo>
                    <a:pt x="984739" y="355956"/>
                    <a:pt x="990464" y="361454"/>
                    <a:pt x="997528" y="364481"/>
                  </a:cubicBezTo>
                  <a:cubicBezTo>
                    <a:pt x="1005606" y="367943"/>
                    <a:pt x="1014526" y="368970"/>
                    <a:pt x="1023105" y="370876"/>
                  </a:cubicBezTo>
                  <a:cubicBezTo>
                    <a:pt x="1068838" y="381039"/>
                    <a:pt x="1064454" y="378123"/>
                    <a:pt x="1125416" y="383665"/>
                  </a:cubicBezTo>
                  <a:cubicBezTo>
                    <a:pt x="1231989" y="381533"/>
                    <a:pt x="1338712" y="383294"/>
                    <a:pt x="1445136" y="377270"/>
                  </a:cubicBezTo>
                  <a:cubicBezTo>
                    <a:pt x="1452809" y="376836"/>
                    <a:pt x="1459518" y="370482"/>
                    <a:pt x="1464319" y="364481"/>
                  </a:cubicBezTo>
                  <a:cubicBezTo>
                    <a:pt x="1481283" y="343276"/>
                    <a:pt x="1460845" y="345298"/>
                    <a:pt x="1477108" y="345298"/>
                  </a:cubicBezTo>
                </a:path>
              </a:pathLst>
            </a:custGeom>
            <a:noFill/>
            <a:ln w="19050" cap="rnd" cmpd="sng" algn="ctr">
              <a:solidFill>
                <a:srgbClr val="B01513">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cxnSp>
          <p:nvCxnSpPr>
            <p:cNvPr id="80" name="Straight Arrow Connector 79">
              <a:extLst>
                <a:ext uri="{FF2B5EF4-FFF2-40B4-BE49-F238E27FC236}">
                  <a16:creationId xmlns:a16="http://schemas.microsoft.com/office/drawing/2014/main" id="{14B9D0EE-AAAA-4F9A-8B4B-95E6DCDF2954}"/>
                </a:ext>
              </a:extLst>
            </p:cNvPr>
            <p:cNvCxnSpPr>
              <a:cxnSpLocks/>
            </p:cNvCxnSpPr>
            <p:nvPr/>
          </p:nvCxnSpPr>
          <p:spPr>
            <a:xfrm>
              <a:off x="6443811" y="3343256"/>
              <a:ext cx="353383" cy="841235"/>
            </a:xfrm>
            <a:prstGeom prst="straightConnector1">
              <a:avLst/>
            </a:prstGeom>
            <a:noFill/>
            <a:ln w="19050" cap="rnd" cmpd="sng" algn="ctr">
              <a:solidFill>
                <a:sysClr val="window" lastClr="FFFFFF"/>
              </a:solidFill>
              <a:prstDash val="solid"/>
              <a:tailEnd type="triangle"/>
            </a:ln>
            <a:effectLst/>
          </p:spPr>
        </p:cxnSp>
        <p:cxnSp>
          <p:nvCxnSpPr>
            <p:cNvPr id="81" name="Straight Arrow Connector 80">
              <a:extLst>
                <a:ext uri="{FF2B5EF4-FFF2-40B4-BE49-F238E27FC236}">
                  <a16:creationId xmlns:a16="http://schemas.microsoft.com/office/drawing/2014/main" id="{972A3819-C779-420E-AC58-994A9D24453B}"/>
                </a:ext>
              </a:extLst>
            </p:cNvPr>
            <p:cNvCxnSpPr>
              <a:cxnSpLocks/>
            </p:cNvCxnSpPr>
            <p:nvPr/>
          </p:nvCxnSpPr>
          <p:spPr>
            <a:xfrm>
              <a:off x="5279915" y="3589952"/>
              <a:ext cx="397789" cy="343833"/>
            </a:xfrm>
            <a:prstGeom prst="straightConnector1">
              <a:avLst/>
            </a:prstGeom>
            <a:noFill/>
            <a:ln w="28575" cap="rnd" cmpd="sng" algn="ctr">
              <a:solidFill>
                <a:sysClr val="window" lastClr="FFFFFF"/>
              </a:solidFill>
              <a:prstDash val="solid"/>
              <a:tailEnd type="triangle"/>
            </a:ln>
            <a:effectLst/>
          </p:spPr>
        </p:cxnSp>
        <p:sp>
          <p:nvSpPr>
            <p:cNvPr id="82" name="TextBox 81">
              <a:extLst>
                <a:ext uri="{FF2B5EF4-FFF2-40B4-BE49-F238E27FC236}">
                  <a16:creationId xmlns:a16="http://schemas.microsoft.com/office/drawing/2014/main" id="{0D4A47BE-ED92-42B0-9FA2-6AF5479D3145}"/>
                </a:ext>
              </a:extLst>
            </p:cNvPr>
            <p:cNvSpPr txBox="1"/>
            <p:nvPr/>
          </p:nvSpPr>
          <p:spPr>
            <a:xfrm>
              <a:off x="4583503" y="2989892"/>
              <a:ext cx="724878" cy="584775"/>
            </a:xfrm>
            <a:prstGeom prst="rect">
              <a:avLst/>
            </a:prstGeom>
            <a:noFill/>
          </p:spPr>
          <p:txBody>
            <a:bodyPr wrap="none" rtlCol="0">
              <a:spAutoFit/>
            </a:bodyPr>
            <a:lstStyle/>
            <a:p>
              <a:pPr defTabSz="457200"/>
              <a:r>
                <a:rPr lang="en-US" sz="1600" dirty="0">
                  <a:solidFill>
                    <a:prstClr val="white"/>
                  </a:solidFill>
                  <a:latin typeface="Century Gothic" panose="020B0502020202020204"/>
                </a:rPr>
                <a:t>Strain</a:t>
              </a:r>
            </a:p>
            <a:p>
              <a:pPr defTabSz="457200"/>
              <a:r>
                <a:rPr lang="en-US" sz="1600" dirty="0">
                  <a:solidFill>
                    <a:prstClr val="white"/>
                  </a:solidFill>
                  <a:latin typeface="Century Gothic" panose="020B0502020202020204"/>
                </a:rPr>
                <a:t>Relief</a:t>
              </a:r>
            </a:p>
          </p:txBody>
        </p:sp>
        <p:grpSp>
          <p:nvGrpSpPr>
            <p:cNvPr id="83" name="Group 82">
              <a:extLst>
                <a:ext uri="{FF2B5EF4-FFF2-40B4-BE49-F238E27FC236}">
                  <a16:creationId xmlns:a16="http://schemas.microsoft.com/office/drawing/2014/main" id="{B93F40F6-A0E9-4723-BCE3-EFBE86CE2AAB}"/>
                </a:ext>
              </a:extLst>
            </p:cNvPr>
            <p:cNvGrpSpPr/>
            <p:nvPr/>
          </p:nvGrpSpPr>
          <p:grpSpPr>
            <a:xfrm>
              <a:off x="8010076" y="4372191"/>
              <a:ext cx="2794043" cy="794333"/>
              <a:chOff x="8010076" y="4372191"/>
              <a:chExt cx="2794043" cy="794333"/>
            </a:xfrm>
          </p:grpSpPr>
          <p:sp>
            <p:nvSpPr>
              <p:cNvPr id="84" name="Rectangle 83">
                <a:extLst>
                  <a:ext uri="{FF2B5EF4-FFF2-40B4-BE49-F238E27FC236}">
                    <a16:creationId xmlns:a16="http://schemas.microsoft.com/office/drawing/2014/main" id="{921F86AD-96A9-450A-A810-A0F998878D8F}"/>
                  </a:ext>
                </a:extLst>
              </p:cNvPr>
              <p:cNvSpPr/>
              <p:nvPr/>
            </p:nvSpPr>
            <p:spPr>
              <a:xfrm>
                <a:off x="8010076" y="4372191"/>
                <a:ext cx="994326" cy="332509"/>
              </a:xfrm>
              <a:prstGeom prst="rect">
                <a:avLst/>
              </a:prstGeom>
              <a:solidFill>
                <a:srgbClr val="E6B729">
                  <a:lumMod val="60000"/>
                  <a:lumOff val="40000"/>
                </a:srgbClr>
              </a:solidFill>
              <a:ln w="19050" cap="rnd" cmpd="sng" algn="ctr">
                <a:solidFill>
                  <a:srgbClr val="E6B729">
                    <a:lumMod val="75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85" name="Freeform: Shape 84">
                <a:extLst>
                  <a:ext uri="{FF2B5EF4-FFF2-40B4-BE49-F238E27FC236}">
                    <a16:creationId xmlns:a16="http://schemas.microsoft.com/office/drawing/2014/main" id="{AF3BE4F2-AE38-4633-9124-8B905428A8C2}"/>
                  </a:ext>
                </a:extLst>
              </p:cNvPr>
              <p:cNvSpPr/>
              <p:nvPr/>
            </p:nvSpPr>
            <p:spPr>
              <a:xfrm>
                <a:off x="8018487" y="4548363"/>
                <a:ext cx="959161" cy="108705"/>
              </a:xfrm>
              <a:custGeom>
                <a:avLst/>
                <a:gdLst>
                  <a:gd name="connsiteX0" fmla="*/ 0 w 959161"/>
                  <a:gd name="connsiteY0" fmla="*/ 0 h 108705"/>
                  <a:gd name="connsiteX1" fmla="*/ 358087 w 959161"/>
                  <a:gd name="connsiteY1" fmla="*/ 83127 h 108705"/>
                  <a:gd name="connsiteX2" fmla="*/ 492369 w 959161"/>
                  <a:gd name="connsiteY2" fmla="*/ 19183 h 108705"/>
                  <a:gd name="connsiteX3" fmla="*/ 959161 w 959161"/>
                  <a:gd name="connsiteY3" fmla="*/ 108705 h 108705"/>
                  <a:gd name="connsiteX4" fmla="*/ 959161 w 959161"/>
                  <a:gd name="connsiteY4" fmla="*/ 108705 h 108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9161" h="108705">
                    <a:moveTo>
                      <a:pt x="0" y="0"/>
                    </a:moveTo>
                    <a:cubicBezTo>
                      <a:pt x="138013" y="39965"/>
                      <a:pt x="276026" y="79930"/>
                      <a:pt x="358087" y="83127"/>
                    </a:cubicBezTo>
                    <a:cubicBezTo>
                      <a:pt x="440148" y="86324"/>
                      <a:pt x="392190" y="14920"/>
                      <a:pt x="492369" y="19183"/>
                    </a:cubicBezTo>
                    <a:cubicBezTo>
                      <a:pt x="592548" y="23446"/>
                      <a:pt x="959161" y="108705"/>
                      <a:pt x="959161" y="108705"/>
                    </a:cubicBezTo>
                    <a:lnTo>
                      <a:pt x="959161" y="108705"/>
                    </a:lnTo>
                  </a:path>
                </a:pathLst>
              </a:custGeom>
              <a:noFill/>
              <a:ln w="6350" cap="rnd" cmpd="sng" algn="ctr">
                <a:solidFill>
                  <a:srgbClr val="B01513">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86" name="Freeform: Shape 85">
                <a:extLst>
                  <a:ext uri="{FF2B5EF4-FFF2-40B4-BE49-F238E27FC236}">
                    <a16:creationId xmlns:a16="http://schemas.microsoft.com/office/drawing/2014/main" id="{AA8DB39E-CF20-4934-9702-17D920DB51C9}"/>
                  </a:ext>
                </a:extLst>
              </p:cNvPr>
              <p:cNvSpPr/>
              <p:nvPr/>
            </p:nvSpPr>
            <p:spPr>
              <a:xfrm flipH="1">
                <a:off x="8018487" y="4413754"/>
                <a:ext cx="959161" cy="108705"/>
              </a:xfrm>
              <a:custGeom>
                <a:avLst/>
                <a:gdLst>
                  <a:gd name="connsiteX0" fmla="*/ 0 w 959161"/>
                  <a:gd name="connsiteY0" fmla="*/ 0 h 108705"/>
                  <a:gd name="connsiteX1" fmla="*/ 358087 w 959161"/>
                  <a:gd name="connsiteY1" fmla="*/ 83127 h 108705"/>
                  <a:gd name="connsiteX2" fmla="*/ 492369 w 959161"/>
                  <a:gd name="connsiteY2" fmla="*/ 19183 h 108705"/>
                  <a:gd name="connsiteX3" fmla="*/ 959161 w 959161"/>
                  <a:gd name="connsiteY3" fmla="*/ 108705 h 108705"/>
                  <a:gd name="connsiteX4" fmla="*/ 959161 w 959161"/>
                  <a:gd name="connsiteY4" fmla="*/ 108705 h 108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9161" h="108705">
                    <a:moveTo>
                      <a:pt x="0" y="0"/>
                    </a:moveTo>
                    <a:cubicBezTo>
                      <a:pt x="138013" y="39965"/>
                      <a:pt x="276026" y="79930"/>
                      <a:pt x="358087" y="83127"/>
                    </a:cubicBezTo>
                    <a:cubicBezTo>
                      <a:pt x="440148" y="86324"/>
                      <a:pt x="392190" y="14920"/>
                      <a:pt x="492369" y="19183"/>
                    </a:cubicBezTo>
                    <a:cubicBezTo>
                      <a:pt x="592548" y="23446"/>
                      <a:pt x="959161" y="108705"/>
                      <a:pt x="959161" y="108705"/>
                    </a:cubicBezTo>
                    <a:lnTo>
                      <a:pt x="959161" y="108705"/>
                    </a:lnTo>
                  </a:path>
                </a:pathLst>
              </a:custGeom>
              <a:noFill/>
              <a:ln w="6350" cap="rnd" cmpd="sng" algn="ctr">
                <a:solidFill>
                  <a:srgbClr val="B01513">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87" name="Rectangle 86">
                <a:extLst>
                  <a:ext uri="{FF2B5EF4-FFF2-40B4-BE49-F238E27FC236}">
                    <a16:creationId xmlns:a16="http://schemas.microsoft.com/office/drawing/2014/main" id="{5118EEE2-DFFC-454C-9475-A843785E05EA}"/>
                  </a:ext>
                </a:extLst>
              </p:cNvPr>
              <p:cNvSpPr/>
              <p:nvPr/>
            </p:nvSpPr>
            <p:spPr>
              <a:xfrm>
                <a:off x="8974613" y="4394570"/>
                <a:ext cx="59575" cy="73061"/>
              </a:xfrm>
              <a:prstGeom prst="rect">
                <a:avLst/>
              </a:prstGeom>
              <a:solidFill>
                <a:srgbClr val="EBEBEB">
                  <a:lumMod val="75000"/>
                </a:srgbClr>
              </a:solidFill>
              <a:ln w="19050" cap="rnd" cmpd="sng" algn="ctr">
                <a:solidFill>
                  <a:srgbClr val="EBEBEB">
                    <a:lumMod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88" name="Rectangle 87">
                <a:extLst>
                  <a:ext uri="{FF2B5EF4-FFF2-40B4-BE49-F238E27FC236}">
                    <a16:creationId xmlns:a16="http://schemas.microsoft.com/office/drawing/2014/main" id="{2612F982-2A5E-4B9C-83DA-CA88ED14329A}"/>
                  </a:ext>
                </a:extLst>
              </p:cNvPr>
              <p:cNvSpPr/>
              <p:nvPr/>
            </p:nvSpPr>
            <p:spPr>
              <a:xfrm>
                <a:off x="8974614" y="4610070"/>
                <a:ext cx="59575" cy="73061"/>
              </a:xfrm>
              <a:prstGeom prst="rect">
                <a:avLst/>
              </a:prstGeom>
              <a:solidFill>
                <a:srgbClr val="EBEBEB">
                  <a:lumMod val="75000"/>
                </a:srgbClr>
              </a:solidFill>
              <a:ln w="19050" cap="rnd" cmpd="sng" algn="ctr">
                <a:solidFill>
                  <a:srgbClr val="EBEBEB">
                    <a:lumMod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89" name="Rectangle 88">
                <a:extLst>
                  <a:ext uri="{FF2B5EF4-FFF2-40B4-BE49-F238E27FC236}">
                    <a16:creationId xmlns:a16="http://schemas.microsoft.com/office/drawing/2014/main" id="{D655E8BE-0370-4719-B8ED-4301C077A96B}"/>
                  </a:ext>
                </a:extLst>
              </p:cNvPr>
              <p:cNvSpPr/>
              <p:nvPr/>
            </p:nvSpPr>
            <p:spPr>
              <a:xfrm>
                <a:off x="9102133" y="4401434"/>
                <a:ext cx="59575" cy="73061"/>
              </a:xfrm>
              <a:prstGeom prst="rect">
                <a:avLst/>
              </a:prstGeom>
              <a:solidFill>
                <a:srgbClr val="EBEBEB">
                  <a:lumMod val="75000"/>
                </a:srgbClr>
              </a:solidFill>
              <a:ln w="19050" cap="rnd" cmpd="sng" algn="ctr">
                <a:solidFill>
                  <a:srgbClr val="EBEBEB">
                    <a:lumMod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90" name="Freeform: Shape 89">
                <a:extLst>
                  <a:ext uri="{FF2B5EF4-FFF2-40B4-BE49-F238E27FC236}">
                    <a16:creationId xmlns:a16="http://schemas.microsoft.com/office/drawing/2014/main" id="{613644D6-1ACF-4A44-BB8C-9AC53B5357AE}"/>
                  </a:ext>
                </a:extLst>
              </p:cNvPr>
              <p:cNvSpPr/>
              <p:nvPr/>
            </p:nvSpPr>
            <p:spPr>
              <a:xfrm rot="11613145">
                <a:off x="10054148" y="4429405"/>
                <a:ext cx="749971" cy="179844"/>
              </a:xfrm>
              <a:custGeom>
                <a:avLst/>
                <a:gdLst>
                  <a:gd name="connsiteX0" fmla="*/ 1873561 w 1873561"/>
                  <a:gd name="connsiteY0" fmla="*/ 0 h 179844"/>
                  <a:gd name="connsiteX1" fmla="*/ 1732884 w 1873561"/>
                  <a:gd name="connsiteY1" fmla="*/ 6394 h 179844"/>
                  <a:gd name="connsiteX2" fmla="*/ 1713701 w 1873561"/>
                  <a:gd name="connsiteY2" fmla="*/ 12789 h 179844"/>
                  <a:gd name="connsiteX3" fmla="*/ 1636968 w 1873561"/>
                  <a:gd name="connsiteY3" fmla="*/ 19183 h 179844"/>
                  <a:gd name="connsiteX4" fmla="*/ 1585813 w 1873561"/>
                  <a:gd name="connsiteY4" fmla="*/ 38366 h 179844"/>
                  <a:gd name="connsiteX5" fmla="*/ 1547446 w 1873561"/>
                  <a:gd name="connsiteY5" fmla="*/ 51155 h 179844"/>
                  <a:gd name="connsiteX6" fmla="*/ 1528263 w 1873561"/>
                  <a:gd name="connsiteY6" fmla="*/ 57549 h 179844"/>
                  <a:gd name="connsiteX7" fmla="*/ 1330036 w 1873561"/>
                  <a:gd name="connsiteY7" fmla="*/ 76733 h 179844"/>
                  <a:gd name="connsiteX8" fmla="*/ 1157387 w 1873561"/>
                  <a:gd name="connsiteY8" fmla="*/ 76733 h 179844"/>
                  <a:gd name="connsiteX9" fmla="*/ 1106232 w 1873561"/>
                  <a:gd name="connsiteY9" fmla="*/ 89522 h 179844"/>
                  <a:gd name="connsiteX10" fmla="*/ 1061471 w 1873561"/>
                  <a:gd name="connsiteY10" fmla="*/ 95916 h 179844"/>
                  <a:gd name="connsiteX11" fmla="*/ 1023105 w 1873561"/>
                  <a:gd name="connsiteY11" fmla="*/ 108705 h 179844"/>
                  <a:gd name="connsiteX12" fmla="*/ 959161 w 1873561"/>
                  <a:gd name="connsiteY12" fmla="*/ 134282 h 179844"/>
                  <a:gd name="connsiteX13" fmla="*/ 920794 w 1873561"/>
                  <a:gd name="connsiteY13" fmla="*/ 140677 h 179844"/>
                  <a:gd name="connsiteX14" fmla="*/ 901611 w 1873561"/>
                  <a:gd name="connsiteY14" fmla="*/ 147071 h 179844"/>
                  <a:gd name="connsiteX15" fmla="*/ 869639 w 1873561"/>
                  <a:gd name="connsiteY15" fmla="*/ 153466 h 179844"/>
                  <a:gd name="connsiteX16" fmla="*/ 581891 w 1873561"/>
                  <a:gd name="connsiteY16" fmla="*/ 147071 h 179844"/>
                  <a:gd name="connsiteX17" fmla="*/ 492369 w 1873561"/>
                  <a:gd name="connsiteY17" fmla="*/ 134282 h 179844"/>
                  <a:gd name="connsiteX18" fmla="*/ 383664 w 1873561"/>
                  <a:gd name="connsiteY18" fmla="*/ 147071 h 179844"/>
                  <a:gd name="connsiteX19" fmla="*/ 294143 w 1873561"/>
                  <a:gd name="connsiteY19" fmla="*/ 159860 h 179844"/>
                  <a:gd name="connsiteX20" fmla="*/ 249382 w 1873561"/>
                  <a:gd name="connsiteY20" fmla="*/ 172649 h 179844"/>
                  <a:gd name="connsiteX21" fmla="*/ 211015 w 1873561"/>
                  <a:gd name="connsiteY21" fmla="*/ 179043 h 179844"/>
                  <a:gd name="connsiteX22" fmla="*/ 0 w 1873561"/>
                  <a:gd name="connsiteY22" fmla="*/ 179043 h 179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73561" h="179844">
                    <a:moveTo>
                      <a:pt x="1873561" y="0"/>
                    </a:moveTo>
                    <a:cubicBezTo>
                      <a:pt x="1826669" y="2131"/>
                      <a:pt x="1779675" y="2651"/>
                      <a:pt x="1732884" y="6394"/>
                    </a:cubicBezTo>
                    <a:cubicBezTo>
                      <a:pt x="1726165" y="6932"/>
                      <a:pt x="1720382" y="11898"/>
                      <a:pt x="1713701" y="12789"/>
                    </a:cubicBezTo>
                    <a:cubicBezTo>
                      <a:pt x="1688260" y="16181"/>
                      <a:pt x="1662546" y="17052"/>
                      <a:pt x="1636968" y="19183"/>
                    </a:cubicBezTo>
                    <a:cubicBezTo>
                      <a:pt x="1581591" y="33026"/>
                      <a:pt x="1641541" y="16074"/>
                      <a:pt x="1585813" y="38366"/>
                    </a:cubicBezTo>
                    <a:cubicBezTo>
                      <a:pt x="1573296" y="43373"/>
                      <a:pt x="1560235" y="46892"/>
                      <a:pt x="1547446" y="51155"/>
                    </a:cubicBezTo>
                    <a:cubicBezTo>
                      <a:pt x="1541052" y="53286"/>
                      <a:pt x="1534935" y="56596"/>
                      <a:pt x="1528263" y="57549"/>
                    </a:cubicBezTo>
                    <a:cubicBezTo>
                      <a:pt x="1402808" y="75471"/>
                      <a:pt x="1468833" y="68568"/>
                      <a:pt x="1330036" y="76733"/>
                    </a:cubicBezTo>
                    <a:cubicBezTo>
                      <a:pt x="1237303" y="69599"/>
                      <a:pt x="1252860" y="66683"/>
                      <a:pt x="1157387" y="76733"/>
                    </a:cubicBezTo>
                    <a:cubicBezTo>
                      <a:pt x="1090434" y="83781"/>
                      <a:pt x="1153321" y="80104"/>
                      <a:pt x="1106232" y="89522"/>
                    </a:cubicBezTo>
                    <a:cubicBezTo>
                      <a:pt x="1091453" y="92478"/>
                      <a:pt x="1076391" y="93785"/>
                      <a:pt x="1061471" y="95916"/>
                    </a:cubicBezTo>
                    <a:cubicBezTo>
                      <a:pt x="1048682" y="100179"/>
                      <a:pt x="1035162" y="102676"/>
                      <a:pt x="1023105" y="108705"/>
                    </a:cubicBezTo>
                    <a:cubicBezTo>
                      <a:pt x="1002230" y="119143"/>
                      <a:pt x="982869" y="130330"/>
                      <a:pt x="959161" y="134282"/>
                    </a:cubicBezTo>
                    <a:cubicBezTo>
                      <a:pt x="946372" y="136414"/>
                      <a:pt x="933451" y="137864"/>
                      <a:pt x="920794" y="140677"/>
                    </a:cubicBezTo>
                    <a:cubicBezTo>
                      <a:pt x="914214" y="142139"/>
                      <a:pt x="908150" y="145436"/>
                      <a:pt x="901611" y="147071"/>
                    </a:cubicBezTo>
                    <a:cubicBezTo>
                      <a:pt x="891067" y="149707"/>
                      <a:pt x="880296" y="151334"/>
                      <a:pt x="869639" y="153466"/>
                    </a:cubicBezTo>
                    <a:lnTo>
                      <a:pt x="581891" y="147071"/>
                    </a:lnTo>
                    <a:cubicBezTo>
                      <a:pt x="530850" y="145215"/>
                      <a:pt x="529847" y="143652"/>
                      <a:pt x="492369" y="134282"/>
                    </a:cubicBezTo>
                    <a:cubicBezTo>
                      <a:pt x="328616" y="147929"/>
                      <a:pt x="473066" y="132955"/>
                      <a:pt x="383664" y="147071"/>
                    </a:cubicBezTo>
                    <a:cubicBezTo>
                      <a:pt x="353890" y="151772"/>
                      <a:pt x="294143" y="159860"/>
                      <a:pt x="294143" y="159860"/>
                    </a:cubicBezTo>
                    <a:cubicBezTo>
                      <a:pt x="275864" y="165953"/>
                      <a:pt x="269449" y="168636"/>
                      <a:pt x="249382" y="172649"/>
                    </a:cubicBezTo>
                    <a:cubicBezTo>
                      <a:pt x="236668" y="175192"/>
                      <a:pt x="223976" y="178711"/>
                      <a:pt x="211015" y="179043"/>
                    </a:cubicBezTo>
                    <a:cubicBezTo>
                      <a:pt x="140700" y="180846"/>
                      <a:pt x="70338" y="179043"/>
                      <a:pt x="0" y="179043"/>
                    </a:cubicBezTo>
                  </a:path>
                </a:pathLst>
              </a:custGeom>
              <a:noFill/>
              <a:ln w="38100" cap="rnd" cmpd="sng" algn="ctr">
                <a:solidFill>
                  <a:srgbClr val="B01513">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91" name="Flowchart: Direct Access Storage 90">
                <a:extLst>
                  <a:ext uri="{FF2B5EF4-FFF2-40B4-BE49-F238E27FC236}">
                    <a16:creationId xmlns:a16="http://schemas.microsoft.com/office/drawing/2014/main" id="{EEC54989-7008-4595-AE88-EAD01F05C3A1}"/>
                  </a:ext>
                </a:extLst>
              </p:cNvPr>
              <p:cNvSpPr/>
              <p:nvPr/>
            </p:nvSpPr>
            <p:spPr>
              <a:xfrm flipH="1">
                <a:off x="9743694" y="4449552"/>
                <a:ext cx="362859" cy="136071"/>
              </a:xfrm>
              <a:prstGeom prst="flowChartMagneticDrum">
                <a:avLst/>
              </a:prstGeom>
              <a:gradFill rotWithShape="1">
                <a:gsLst>
                  <a:gs pos="0">
                    <a:sysClr val="windowText" lastClr="000000">
                      <a:tint val="64000"/>
                      <a:lumMod val="118000"/>
                    </a:sysClr>
                  </a:gs>
                  <a:gs pos="100000">
                    <a:sysClr val="windowText" lastClr="000000">
                      <a:tint val="92000"/>
                      <a:alpha val="100000"/>
                      <a:lumMod val="110000"/>
                    </a:sysClr>
                  </a:gs>
                </a:gsLst>
                <a:lin ang="5400000" scaled="0"/>
              </a:gradFill>
              <a:ln w="9525" cap="rnd" cmpd="sng" algn="ctr">
                <a:solidFill>
                  <a:sysClr val="windowText" lastClr="000000"/>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entury Gothic" panose="020B0502020202020204"/>
                  <a:ea typeface="+mn-ea"/>
                  <a:cs typeface="+mn-cs"/>
                </a:endParaRPr>
              </a:p>
            </p:txBody>
          </p:sp>
          <p:sp>
            <p:nvSpPr>
              <p:cNvPr id="92" name="Freeform: Shape 91">
                <a:extLst>
                  <a:ext uri="{FF2B5EF4-FFF2-40B4-BE49-F238E27FC236}">
                    <a16:creationId xmlns:a16="http://schemas.microsoft.com/office/drawing/2014/main" id="{AFAF958B-DFC6-4A3C-B794-F5A356F14241}"/>
                  </a:ext>
                </a:extLst>
              </p:cNvPr>
              <p:cNvSpPr/>
              <p:nvPr/>
            </p:nvSpPr>
            <p:spPr>
              <a:xfrm>
                <a:off x="9182366" y="4437579"/>
                <a:ext cx="652230" cy="115238"/>
              </a:xfrm>
              <a:custGeom>
                <a:avLst/>
                <a:gdLst>
                  <a:gd name="connsiteX0" fmla="*/ 0 w 652230"/>
                  <a:gd name="connsiteY0" fmla="*/ 12927 h 115238"/>
                  <a:gd name="connsiteX1" fmla="*/ 31972 w 652230"/>
                  <a:gd name="connsiteY1" fmla="*/ 138 h 115238"/>
                  <a:gd name="connsiteX2" fmla="*/ 63944 w 652230"/>
                  <a:gd name="connsiteY2" fmla="*/ 6533 h 115238"/>
                  <a:gd name="connsiteX3" fmla="*/ 102311 w 652230"/>
                  <a:gd name="connsiteY3" fmla="*/ 12927 h 115238"/>
                  <a:gd name="connsiteX4" fmla="*/ 121494 w 652230"/>
                  <a:gd name="connsiteY4" fmla="*/ 19322 h 115238"/>
                  <a:gd name="connsiteX5" fmla="*/ 153466 w 652230"/>
                  <a:gd name="connsiteY5" fmla="*/ 25716 h 115238"/>
                  <a:gd name="connsiteX6" fmla="*/ 191833 w 652230"/>
                  <a:gd name="connsiteY6" fmla="*/ 51294 h 115238"/>
                  <a:gd name="connsiteX7" fmla="*/ 230199 w 652230"/>
                  <a:gd name="connsiteY7" fmla="*/ 64083 h 115238"/>
                  <a:gd name="connsiteX8" fmla="*/ 287749 w 652230"/>
                  <a:gd name="connsiteY8" fmla="*/ 57688 h 115238"/>
                  <a:gd name="connsiteX9" fmla="*/ 313326 w 652230"/>
                  <a:gd name="connsiteY9" fmla="*/ 51294 h 115238"/>
                  <a:gd name="connsiteX10" fmla="*/ 473186 w 652230"/>
                  <a:gd name="connsiteY10" fmla="*/ 64083 h 115238"/>
                  <a:gd name="connsiteX11" fmla="*/ 505158 w 652230"/>
                  <a:gd name="connsiteY11" fmla="*/ 89660 h 115238"/>
                  <a:gd name="connsiteX12" fmla="*/ 524342 w 652230"/>
                  <a:gd name="connsiteY12" fmla="*/ 96055 h 115238"/>
                  <a:gd name="connsiteX13" fmla="*/ 562708 w 652230"/>
                  <a:gd name="connsiteY13" fmla="*/ 115238 h 115238"/>
                  <a:gd name="connsiteX14" fmla="*/ 626652 w 652230"/>
                  <a:gd name="connsiteY14" fmla="*/ 108843 h 115238"/>
                  <a:gd name="connsiteX15" fmla="*/ 633047 w 652230"/>
                  <a:gd name="connsiteY15" fmla="*/ 89660 h 115238"/>
                  <a:gd name="connsiteX16" fmla="*/ 652230 w 652230"/>
                  <a:gd name="connsiteY16" fmla="*/ 83266 h 115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52230" h="115238">
                    <a:moveTo>
                      <a:pt x="0" y="12927"/>
                    </a:moveTo>
                    <a:cubicBezTo>
                      <a:pt x="10657" y="8664"/>
                      <a:pt x="20551" y="1280"/>
                      <a:pt x="31972" y="138"/>
                    </a:cubicBezTo>
                    <a:cubicBezTo>
                      <a:pt x="42786" y="-943"/>
                      <a:pt x="53251" y="4589"/>
                      <a:pt x="63944" y="6533"/>
                    </a:cubicBezTo>
                    <a:cubicBezTo>
                      <a:pt x="76700" y="8852"/>
                      <a:pt x="89522" y="10796"/>
                      <a:pt x="102311" y="12927"/>
                    </a:cubicBezTo>
                    <a:cubicBezTo>
                      <a:pt x="108705" y="15059"/>
                      <a:pt x="114955" y="17687"/>
                      <a:pt x="121494" y="19322"/>
                    </a:cubicBezTo>
                    <a:cubicBezTo>
                      <a:pt x="132038" y="21958"/>
                      <a:pt x="143572" y="21219"/>
                      <a:pt x="153466" y="25716"/>
                    </a:cubicBezTo>
                    <a:cubicBezTo>
                      <a:pt x="167459" y="32076"/>
                      <a:pt x="177251" y="46433"/>
                      <a:pt x="191833" y="51294"/>
                    </a:cubicBezTo>
                    <a:lnTo>
                      <a:pt x="230199" y="64083"/>
                    </a:lnTo>
                    <a:cubicBezTo>
                      <a:pt x="249382" y="61951"/>
                      <a:pt x="268672" y="60623"/>
                      <a:pt x="287749" y="57688"/>
                    </a:cubicBezTo>
                    <a:cubicBezTo>
                      <a:pt x="296435" y="56352"/>
                      <a:pt x="304538" y="51294"/>
                      <a:pt x="313326" y="51294"/>
                    </a:cubicBezTo>
                    <a:cubicBezTo>
                      <a:pt x="352435" y="51294"/>
                      <a:pt x="429623" y="59726"/>
                      <a:pt x="473186" y="64083"/>
                    </a:cubicBezTo>
                    <a:cubicBezTo>
                      <a:pt x="521404" y="80154"/>
                      <a:pt x="463841" y="56606"/>
                      <a:pt x="505158" y="89660"/>
                    </a:cubicBezTo>
                    <a:cubicBezTo>
                      <a:pt x="510421" y="93871"/>
                      <a:pt x="518313" y="93041"/>
                      <a:pt x="524342" y="96055"/>
                    </a:cubicBezTo>
                    <a:cubicBezTo>
                      <a:pt x="573929" y="120848"/>
                      <a:pt x="514487" y="99163"/>
                      <a:pt x="562708" y="115238"/>
                    </a:cubicBezTo>
                    <a:cubicBezTo>
                      <a:pt x="584023" y="113106"/>
                      <a:pt x="606521" y="116164"/>
                      <a:pt x="626652" y="108843"/>
                    </a:cubicBezTo>
                    <a:cubicBezTo>
                      <a:pt x="632986" y="106540"/>
                      <a:pt x="628281" y="94426"/>
                      <a:pt x="633047" y="89660"/>
                    </a:cubicBezTo>
                    <a:cubicBezTo>
                      <a:pt x="637813" y="84894"/>
                      <a:pt x="652230" y="83266"/>
                      <a:pt x="652230" y="83266"/>
                    </a:cubicBezTo>
                  </a:path>
                </a:pathLst>
              </a:custGeom>
              <a:noFill/>
              <a:ln w="19050" cap="rnd" cmpd="sng" algn="ctr">
                <a:solidFill>
                  <a:srgbClr val="B01513">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cxnSp>
            <p:nvCxnSpPr>
              <p:cNvPr id="93" name="Straight Arrow Connector 92">
                <a:extLst>
                  <a:ext uri="{FF2B5EF4-FFF2-40B4-BE49-F238E27FC236}">
                    <a16:creationId xmlns:a16="http://schemas.microsoft.com/office/drawing/2014/main" id="{A278930E-B7C8-485A-8C1B-987282082612}"/>
                  </a:ext>
                </a:extLst>
              </p:cNvPr>
              <p:cNvCxnSpPr>
                <a:cxnSpLocks/>
              </p:cNvCxnSpPr>
              <p:nvPr/>
            </p:nvCxnSpPr>
            <p:spPr>
              <a:xfrm flipV="1">
                <a:off x="8428769" y="4720988"/>
                <a:ext cx="138595" cy="445536"/>
              </a:xfrm>
              <a:prstGeom prst="straightConnector1">
                <a:avLst/>
              </a:prstGeom>
              <a:noFill/>
              <a:ln w="28575" cap="rnd" cmpd="sng" algn="ctr">
                <a:solidFill>
                  <a:sysClr val="window" lastClr="FFFFFF"/>
                </a:solidFill>
                <a:prstDash val="solid"/>
                <a:tailEnd type="triangle"/>
              </a:ln>
              <a:effectLst/>
            </p:spPr>
          </p:cxnSp>
        </p:grpSp>
        <p:sp>
          <p:nvSpPr>
            <p:cNvPr id="94" name="Rectangle 93">
              <a:extLst>
                <a:ext uri="{FF2B5EF4-FFF2-40B4-BE49-F238E27FC236}">
                  <a16:creationId xmlns:a16="http://schemas.microsoft.com/office/drawing/2014/main" id="{8C27F9C1-F221-4223-83C3-128C1D729B0B}"/>
                </a:ext>
              </a:extLst>
            </p:cNvPr>
            <p:cNvSpPr/>
            <p:nvPr/>
          </p:nvSpPr>
          <p:spPr>
            <a:xfrm>
              <a:off x="192546" y="3888002"/>
              <a:ext cx="994326" cy="332509"/>
            </a:xfrm>
            <a:prstGeom prst="rect">
              <a:avLst/>
            </a:prstGeom>
            <a:solidFill>
              <a:sysClr val="window" lastClr="FFFFFF"/>
            </a:solidFill>
            <a:ln w="19050" cap="rnd" cmpd="sng" algn="ctr">
              <a:solidFill>
                <a:sysClr val="windowText" lastClr="000000"/>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entury Gothic" panose="020B0502020202020204"/>
                <a:ea typeface="+mn-ea"/>
                <a:cs typeface="+mn-cs"/>
              </a:endParaRPr>
            </a:p>
          </p:txBody>
        </p:sp>
        <p:sp>
          <p:nvSpPr>
            <p:cNvPr id="95" name="Trapezoid 94">
              <a:extLst>
                <a:ext uri="{FF2B5EF4-FFF2-40B4-BE49-F238E27FC236}">
                  <a16:creationId xmlns:a16="http://schemas.microsoft.com/office/drawing/2014/main" id="{098BB428-E1B7-42A2-9721-893ADB1F35DD}"/>
                </a:ext>
              </a:extLst>
            </p:cNvPr>
            <p:cNvSpPr/>
            <p:nvPr/>
          </p:nvSpPr>
          <p:spPr>
            <a:xfrm rot="5400000">
              <a:off x="2165697" y="3528016"/>
              <a:ext cx="175255" cy="1054601"/>
            </a:xfrm>
            <a:prstGeom prst="trapezoid">
              <a:avLst/>
            </a:prstGeom>
            <a:solidFill>
              <a:srgbClr val="B01513"/>
            </a:solidFill>
            <a:ln w="19050" cap="rnd" cmpd="sng" algn="ctr">
              <a:solidFill>
                <a:srgbClr val="B01513">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96" name="Freeform: Shape 95">
              <a:extLst>
                <a:ext uri="{FF2B5EF4-FFF2-40B4-BE49-F238E27FC236}">
                  <a16:creationId xmlns:a16="http://schemas.microsoft.com/office/drawing/2014/main" id="{D6F501F1-DD5D-4735-BB99-666B841978C1}"/>
                </a:ext>
              </a:extLst>
            </p:cNvPr>
            <p:cNvSpPr/>
            <p:nvPr/>
          </p:nvSpPr>
          <p:spPr>
            <a:xfrm flipH="1">
              <a:off x="558730" y="4041817"/>
              <a:ext cx="723495" cy="45719"/>
            </a:xfrm>
            <a:custGeom>
              <a:avLst/>
              <a:gdLst>
                <a:gd name="connsiteX0" fmla="*/ 0 w 959161"/>
                <a:gd name="connsiteY0" fmla="*/ 0 h 108705"/>
                <a:gd name="connsiteX1" fmla="*/ 358087 w 959161"/>
                <a:gd name="connsiteY1" fmla="*/ 83127 h 108705"/>
                <a:gd name="connsiteX2" fmla="*/ 492369 w 959161"/>
                <a:gd name="connsiteY2" fmla="*/ 19183 h 108705"/>
                <a:gd name="connsiteX3" fmla="*/ 959161 w 959161"/>
                <a:gd name="connsiteY3" fmla="*/ 108705 h 108705"/>
                <a:gd name="connsiteX4" fmla="*/ 959161 w 959161"/>
                <a:gd name="connsiteY4" fmla="*/ 108705 h 108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9161" h="108705">
                  <a:moveTo>
                    <a:pt x="0" y="0"/>
                  </a:moveTo>
                  <a:cubicBezTo>
                    <a:pt x="138013" y="39965"/>
                    <a:pt x="276026" y="79930"/>
                    <a:pt x="358087" y="83127"/>
                  </a:cubicBezTo>
                  <a:cubicBezTo>
                    <a:pt x="440148" y="86324"/>
                    <a:pt x="392190" y="14920"/>
                    <a:pt x="492369" y="19183"/>
                  </a:cubicBezTo>
                  <a:cubicBezTo>
                    <a:pt x="592548" y="23446"/>
                    <a:pt x="959161" y="108705"/>
                    <a:pt x="959161" y="108705"/>
                  </a:cubicBezTo>
                  <a:lnTo>
                    <a:pt x="959161" y="108705"/>
                  </a:lnTo>
                </a:path>
              </a:pathLst>
            </a:custGeom>
            <a:noFill/>
            <a:ln w="6350" cap="rnd" cmpd="sng" algn="ctr">
              <a:solidFill>
                <a:srgbClr val="B01513">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97" name="Cylinder 96">
              <a:extLst>
                <a:ext uri="{FF2B5EF4-FFF2-40B4-BE49-F238E27FC236}">
                  <a16:creationId xmlns:a16="http://schemas.microsoft.com/office/drawing/2014/main" id="{1487353A-325A-4736-BDDD-9DC6EC017F87}"/>
                </a:ext>
              </a:extLst>
            </p:cNvPr>
            <p:cNvSpPr/>
            <p:nvPr/>
          </p:nvSpPr>
          <p:spPr>
            <a:xfrm rot="5400000">
              <a:off x="494525" y="3998885"/>
              <a:ext cx="78862" cy="164727"/>
            </a:xfrm>
            <a:prstGeom prst="can">
              <a:avLst/>
            </a:prstGeom>
            <a:gradFill rotWithShape="1">
              <a:gsLst>
                <a:gs pos="0">
                  <a:sysClr val="windowText" lastClr="000000">
                    <a:tint val="64000"/>
                    <a:lumMod val="118000"/>
                  </a:sysClr>
                </a:gs>
                <a:gs pos="100000">
                  <a:sysClr val="windowText" lastClr="000000">
                    <a:tint val="92000"/>
                    <a:alpha val="100000"/>
                    <a:lumMod val="110000"/>
                  </a:sysClr>
                </a:gs>
              </a:gsLst>
              <a:lin ang="5400000" scaled="0"/>
            </a:gradFill>
            <a:ln w="9525" cap="rnd" cmpd="sng" algn="ctr">
              <a:solidFill>
                <a:sysClr val="windowText" lastClr="000000"/>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entury Gothic" panose="020B0502020202020204"/>
                <a:ea typeface="+mn-ea"/>
                <a:cs typeface="+mn-cs"/>
              </a:endParaRPr>
            </a:p>
          </p:txBody>
        </p:sp>
        <p:cxnSp>
          <p:nvCxnSpPr>
            <p:cNvPr id="98" name="Straight Arrow Connector 97">
              <a:extLst>
                <a:ext uri="{FF2B5EF4-FFF2-40B4-BE49-F238E27FC236}">
                  <a16:creationId xmlns:a16="http://schemas.microsoft.com/office/drawing/2014/main" id="{D027E146-5222-4762-A81D-C199250E350F}"/>
                </a:ext>
              </a:extLst>
            </p:cNvPr>
            <p:cNvCxnSpPr/>
            <p:nvPr/>
          </p:nvCxnSpPr>
          <p:spPr>
            <a:xfrm flipH="1" flipV="1">
              <a:off x="565450" y="4133431"/>
              <a:ext cx="87381" cy="573168"/>
            </a:xfrm>
            <a:prstGeom prst="straightConnector1">
              <a:avLst/>
            </a:prstGeom>
            <a:noFill/>
            <a:ln w="9525" cap="rnd" cmpd="sng" algn="ctr">
              <a:solidFill>
                <a:srgbClr val="E6B729"/>
              </a:solidFill>
              <a:prstDash val="solid"/>
              <a:tailEnd type="triangle"/>
            </a:ln>
            <a:effectLst/>
          </p:spPr>
        </p:cxnSp>
        <p:sp>
          <p:nvSpPr>
            <p:cNvPr id="99" name="TextBox 98">
              <a:extLst>
                <a:ext uri="{FF2B5EF4-FFF2-40B4-BE49-F238E27FC236}">
                  <a16:creationId xmlns:a16="http://schemas.microsoft.com/office/drawing/2014/main" id="{BCB472AE-C40B-4F89-BF70-0D43CCB2D7B0}"/>
                </a:ext>
              </a:extLst>
            </p:cNvPr>
            <p:cNvSpPr txBox="1"/>
            <p:nvPr/>
          </p:nvSpPr>
          <p:spPr>
            <a:xfrm>
              <a:off x="327270" y="4646600"/>
              <a:ext cx="720069" cy="830997"/>
            </a:xfrm>
            <a:prstGeom prst="rect">
              <a:avLst/>
            </a:prstGeom>
            <a:noFill/>
          </p:spPr>
          <p:txBody>
            <a:bodyPr wrap="none" rtlCol="0">
              <a:spAutoFit/>
            </a:bodyPr>
            <a:lstStyle/>
            <a:p>
              <a:pPr defTabSz="457200"/>
              <a:r>
                <a:rPr lang="en-US" sz="1600" dirty="0">
                  <a:solidFill>
                    <a:prstClr val="white"/>
                  </a:solidFill>
                  <a:latin typeface="Century Gothic" panose="020B0502020202020204"/>
                </a:rPr>
                <a:t>Black</a:t>
              </a:r>
            </a:p>
            <a:p>
              <a:pPr defTabSz="457200"/>
              <a:r>
                <a:rPr lang="en-US" sz="1600" dirty="0">
                  <a:solidFill>
                    <a:prstClr val="white"/>
                  </a:solidFill>
                  <a:latin typeface="Century Gothic" panose="020B0502020202020204"/>
                </a:rPr>
                <a:t>Hole</a:t>
              </a:r>
            </a:p>
            <a:p>
              <a:pPr defTabSz="457200"/>
              <a:r>
                <a:rPr lang="en-US" sz="1600" dirty="0">
                  <a:solidFill>
                    <a:prstClr val="white"/>
                  </a:solidFill>
                  <a:latin typeface="Century Gothic" panose="020B0502020202020204"/>
                </a:rPr>
                <a:t>Term.</a:t>
              </a:r>
            </a:p>
          </p:txBody>
        </p:sp>
        <p:sp>
          <p:nvSpPr>
            <p:cNvPr id="100" name="Trapezoid 99">
              <a:extLst>
                <a:ext uri="{FF2B5EF4-FFF2-40B4-BE49-F238E27FC236}">
                  <a16:creationId xmlns:a16="http://schemas.microsoft.com/office/drawing/2014/main" id="{B0E1D338-6701-4906-BA12-7D778DF6098A}"/>
                </a:ext>
              </a:extLst>
            </p:cNvPr>
            <p:cNvSpPr/>
            <p:nvPr/>
          </p:nvSpPr>
          <p:spPr>
            <a:xfrm rot="5400000" flipH="1">
              <a:off x="1242535" y="3816596"/>
              <a:ext cx="455326" cy="490234"/>
            </a:xfrm>
            <a:prstGeom prst="trapezoid">
              <a:avLst/>
            </a:prstGeom>
            <a:gradFill rotWithShape="1">
              <a:gsLst>
                <a:gs pos="0">
                  <a:sysClr val="windowText" lastClr="000000">
                    <a:tint val="64000"/>
                    <a:lumMod val="118000"/>
                  </a:sysClr>
                </a:gs>
                <a:gs pos="100000">
                  <a:sysClr val="windowText" lastClr="000000">
                    <a:tint val="92000"/>
                    <a:alpha val="100000"/>
                    <a:lumMod val="110000"/>
                  </a:sysClr>
                </a:gs>
              </a:gsLst>
              <a:lin ang="5400000" scaled="0"/>
            </a:gradFill>
            <a:ln w="9525" cap="rnd"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entury Gothic" panose="020B0502020202020204"/>
                <a:ea typeface="+mn-ea"/>
                <a:cs typeface="+mn-cs"/>
              </a:endParaRPr>
            </a:p>
          </p:txBody>
        </p:sp>
      </p:grpSp>
    </p:spTree>
    <p:extLst>
      <p:ext uri="{BB962C8B-B14F-4D97-AF65-F5344CB8AC3E}">
        <p14:creationId xmlns:p14="http://schemas.microsoft.com/office/powerpoint/2010/main" val="2926795460"/>
      </p:ext>
    </p:extLst>
  </p:cSld>
  <p:clrMapOvr>
    <a:masterClrMapping/>
  </p:clrMapOvr>
  <mc:AlternateContent xmlns:mc="http://schemas.openxmlformats.org/markup-compatibility/2006" xmlns:p14="http://schemas.microsoft.com/office/powerpoint/2010/main">
    <mc:Choice Requires="p14">
      <p:transition spd="slow" p14:dur="2000" advTm="54910"/>
    </mc:Choice>
    <mc:Fallback xmlns="">
      <p:transition spd="slow" advTm="5491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5F84B-4220-4DCF-AB4F-8CC4DA2F9806}"/>
              </a:ext>
            </a:extLst>
          </p:cNvPr>
          <p:cNvSpPr>
            <a:spLocks noGrp="1"/>
          </p:cNvSpPr>
          <p:nvPr>
            <p:ph type="title"/>
          </p:nvPr>
        </p:nvSpPr>
        <p:spPr/>
        <p:txBody>
          <a:bodyPr/>
          <a:lstStyle/>
          <a:p>
            <a:r>
              <a:rPr lang="en-US" dirty="0"/>
              <a:t>Mob day – Jan 23 – 1 day until deployment </a:t>
            </a:r>
          </a:p>
        </p:txBody>
      </p:sp>
      <p:pic>
        <p:nvPicPr>
          <p:cNvPr id="5" name="Content Placeholder 4">
            <a:extLst>
              <a:ext uri="{FF2B5EF4-FFF2-40B4-BE49-F238E27FC236}">
                <a16:creationId xmlns:a16="http://schemas.microsoft.com/office/drawing/2014/main" id="{8C4524C6-C091-4512-89E1-9C38D543E00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0800000">
            <a:off x="573931" y="1391846"/>
            <a:ext cx="6498076" cy="4873557"/>
          </a:xfrm>
        </p:spPr>
      </p:pic>
      <p:sp>
        <p:nvSpPr>
          <p:cNvPr id="6" name="TextBox 5">
            <a:extLst>
              <a:ext uri="{FF2B5EF4-FFF2-40B4-BE49-F238E27FC236}">
                <a16:creationId xmlns:a16="http://schemas.microsoft.com/office/drawing/2014/main" id="{04626E72-6828-4D41-BC6B-416531D79315}"/>
              </a:ext>
            </a:extLst>
          </p:cNvPr>
          <p:cNvSpPr txBox="1"/>
          <p:nvPr/>
        </p:nvSpPr>
        <p:spPr>
          <a:xfrm>
            <a:off x="7928043" y="1690688"/>
            <a:ext cx="3852153" cy="3416320"/>
          </a:xfrm>
          <a:prstGeom prst="rect">
            <a:avLst/>
          </a:prstGeom>
          <a:noFill/>
        </p:spPr>
        <p:txBody>
          <a:bodyPr wrap="square" rtlCol="0">
            <a:spAutoFit/>
          </a:bodyPr>
          <a:lstStyle/>
          <a:p>
            <a:r>
              <a:rPr lang="en-US" sz="3600" dirty="0"/>
              <a:t>Strain relief is a little sticky… but the instrument is working</a:t>
            </a:r>
          </a:p>
          <a:p>
            <a:endParaRPr lang="en-US" sz="3600" dirty="0"/>
          </a:p>
          <a:p>
            <a:r>
              <a:rPr lang="en-US" sz="3600" dirty="0"/>
              <a:t>We are ready to go!</a:t>
            </a:r>
          </a:p>
        </p:txBody>
      </p:sp>
    </p:spTree>
    <p:extLst>
      <p:ext uri="{BB962C8B-B14F-4D97-AF65-F5344CB8AC3E}">
        <p14:creationId xmlns:p14="http://schemas.microsoft.com/office/powerpoint/2010/main" val="1786850536"/>
      </p:ext>
    </p:extLst>
  </p:cSld>
  <p:clrMapOvr>
    <a:masterClrMapping/>
  </p:clrMapOvr>
  <mc:AlternateContent xmlns:mc="http://schemas.openxmlformats.org/markup-compatibility/2006" xmlns:p14="http://schemas.microsoft.com/office/powerpoint/2010/main">
    <mc:Choice Requires="p14">
      <p:transition spd="slow" p14:dur="2000" advTm="15983"/>
    </mc:Choice>
    <mc:Fallback xmlns="">
      <p:transition spd="slow" advTm="15983"/>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5C0D67-CC39-4D98-B0AC-6CFFE2EC7E3B}"/>
              </a:ext>
            </a:extLst>
          </p:cNvPr>
          <p:cNvPicPr>
            <a:picLocks noChangeAspect="1"/>
          </p:cNvPicPr>
          <p:nvPr/>
        </p:nvPicPr>
        <p:blipFill rotWithShape="1">
          <a:blip r:embed="rId2"/>
          <a:srcRect l="15220" r="17039" b="8175"/>
          <a:stretch/>
        </p:blipFill>
        <p:spPr>
          <a:xfrm>
            <a:off x="7230979" y="0"/>
            <a:ext cx="4961022" cy="6885218"/>
          </a:xfrm>
          <a:prstGeom prst="rect">
            <a:avLst/>
          </a:prstGeom>
        </p:spPr>
      </p:pic>
      <p:sp>
        <p:nvSpPr>
          <p:cNvPr id="2" name="Title 1">
            <a:extLst>
              <a:ext uri="{FF2B5EF4-FFF2-40B4-BE49-F238E27FC236}">
                <a16:creationId xmlns:a16="http://schemas.microsoft.com/office/drawing/2014/main" id="{1374D255-4B13-4106-A981-43443E30C895}"/>
              </a:ext>
            </a:extLst>
          </p:cNvPr>
          <p:cNvSpPr>
            <a:spLocks noGrp="1"/>
          </p:cNvSpPr>
          <p:nvPr>
            <p:ph type="title"/>
          </p:nvPr>
        </p:nvSpPr>
        <p:spPr>
          <a:xfrm>
            <a:off x="214010" y="365125"/>
            <a:ext cx="4659548" cy="5179641"/>
          </a:xfrm>
        </p:spPr>
        <p:txBody>
          <a:bodyPr/>
          <a:lstStyle/>
          <a:p>
            <a:r>
              <a:rPr lang="en-US" dirty="0"/>
              <a:t>Also that morning…</a:t>
            </a:r>
            <a:br>
              <a:rPr lang="en-US" dirty="0"/>
            </a:br>
            <a:br>
              <a:rPr lang="en-US" dirty="0"/>
            </a:br>
            <a:r>
              <a:rPr lang="en-US" dirty="0"/>
              <a:t>Strain Relief Part 2:</a:t>
            </a:r>
            <a:br>
              <a:rPr lang="en-US" dirty="0"/>
            </a:br>
            <a:r>
              <a:rPr lang="en-US" dirty="0"/>
              <a:t>Revenge of the Potting Compound</a:t>
            </a:r>
          </a:p>
        </p:txBody>
      </p:sp>
    </p:spTree>
    <p:extLst>
      <p:ext uri="{BB962C8B-B14F-4D97-AF65-F5344CB8AC3E}">
        <p14:creationId xmlns:p14="http://schemas.microsoft.com/office/powerpoint/2010/main" val="260089314"/>
      </p:ext>
    </p:extLst>
  </p:cSld>
  <p:clrMapOvr>
    <a:masterClrMapping/>
  </p:clrMapOvr>
  <mc:AlternateContent xmlns:mc="http://schemas.openxmlformats.org/markup-compatibility/2006" xmlns:p14="http://schemas.microsoft.com/office/powerpoint/2010/main">
    <mc:Choice Requires="p14">
      <p:transition spd="slow" p14:dur="2000" advTm="24854"/>
    </mc:Choice>
    <mc:Fallback xmlns="">
      <p:transition spd="slow" advTm="24854"/>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9DF8D10-83BA-45CC-BB1E-9D04513778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6314" y="1366736"/>
            <a:ext cx="7321685" cy="5491264"/>
          </a:xfrm>
          <a:prstGeom prst="rect">
            <a:avLst/>
          </a:prstGeom>
        </p:spPr>
      </p:pic>
      <p:pic>
        <p:nvPicPr>
          <p:cNvPr id="7" name="Picture 6">
            <a:extLst>
              <a:ext uri="{FF2B5EF4-FFF2-40B4-BE49-F238E27FC236}">
                <a16:creationId xmlns:a16="http://schemas.microsoft.com/office/drawing/2014/main" id="{74EB31EF-7488-4142-8265-2D912E66F034}"/>
              </a:ext>
            </a:extLst>
          </p:cNvPr>
          <p:cNvPicPr>
            <a:picLocks noChangeAspect="1"/>
          </p:cNvPicPr>
          <p:nvPr/>
        </p:nvPicPr>
        <p:blipFill rotWithShape="1">
          <a:blip r:embed="rId4">
            <a:extLst>
              <a:ext uri="{28A0092B-C50C-407E-A947-70E740481C1C}">
                <a14:useLocalDpi xmlns:a14="http://schemas.microsoft.com/office/drawing/2010/main" val="0"/>
              </a:ext>
            </a:extLst>
          </a:blip>
          <a:srcRect l="23971" b="13146"/>
          <a:stretch/>
        </p:blipFill>
        <p:spPr>
          <a:xfrm>
            <a:off x="3346312" y="1366734"/>
            <a:ext cx="7321688" cy="6273089"/>
          </a:xfrm>
          <a:prstGeom prst="rect">
            <a:avLst/>
          </a:prstGeom>
        </p:spPr>
      </p:pic>
      <p:pic>
        <p:nvPicPr>
          <p:cNvPr id="9" name="Picture 8">
            <a:extLst>
              <a:ext uri="{FF2B5EF4-FFF2-40B4-BE49-F238E27FC236}">
                <a16:creationId xmlns:a16="http://schemas.microsoft.com/office/drawing/2014/main" id="{1C82177E-F165-4135-AD6B-24439B5F0D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46314" y="1366734"/>
            <a:ext cx="7321686" cy="5491265"/>
          </a:xfrm>
          <a:prstGeom prst="rect">
            <a:avLst/>
          </a:prstGeom>
        </p:spPr>
      </p:pic>
      <p:pic>
        <p:nvPicPr>
          <p:cNvPr id="11" name="Picture 10">
            <a:extLst>
              <a:ext uri="{FF2B5EF4-FFF2-40B4-BE49-F238E27FC236}">
                <a16:creationId xmlns:a16="http://schemas.microsoft.com/office/drawing/2014/main" id="{0A347D9F-220F-427E-B67F-19D3AFAE1E1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46313" y="1366732"/>
            <a:ext cx="7321685" cy="5491263"/>
          </a:xfrm>
          <a:prstGeom prst="rect">
            <a:avLst/>
          </a:prstGeom>
        </p:spPr>
      </p:pic>
      <p:sp>
        <p:nvSpPr>
          <p:cNvPr id="2" name="Title 1">
            <a:extLst>
              <a:ext uri="{FF2B5EF4-FFF2-40B4-BE49-F238E27FC236}">
                <a16:creationId xmlns:a16="http://schemas.microsoft.com/office/drawing/2014/main" id="{29288A19-69B1-497B-8A92-B2A6EE52AB3C}"/>
              </a:ext>
            </a:extLst>
          </p:cNvPr>
          <p:cNvSpPr>
            <a:spLocks noGrp="1"/>
          </p:cNvSpPr>
          <p:nvPr>
            <p:ph type="title"/>
          </p:nvPr>
        </p:nvSpPr>
        <p:spPr/>
        <p:txBody>
          <a:bodyPr/>
          <a:lstStyle/>
          <a:p>
            <a:r>
              <a:rPr lang="en-US" dirty="0"/>
              <a:t>Chipping away at the problem</a:t>
            </a:r>
          </a:p>
        </p:txBody>
      </p:sp>
    </p:spTree>
    <p:custDataLst>
      <p:tags r:id="rId1"/>
    </p:custDataLst>
    <p:extLst>
      <p:ext uri="{BB962C8B-B14F-4D97-AF65-F5344CB8AC3E}">
        <p14:creationId xmlns:p14="http://schemas.microsoft.com/office/powerpoint/2010/main" val="284354114"/>
      </p:ext>
    </p:extLst>
  </p:cSld>
  <p:clrMapOvr>
    <a:masterClrMapping/>
  </p:clrMapOvr>
  <mc:AlternateContent xmlns:mc="http://schemas.openxmlformats.org/markup-compatibility/2006" xmlns:p14="http://schemas.microsoft.com/office/powerpoint/2010/main">
    <mc:Choice Requires="p14">
      <p:transition spd="slow" p14:dur="2000" advTm="37934"/>
    </mc:Choice>
    <mc:Fallback xmlns="">
      <p:transition spd="slow" advTm="3793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0BAD2-A1F0-4DD7-9896-82B6474BEAC7}"/>
              </a:ext>
            </a:extLst>
          </p:cNvPr>
          <p:cNvSpPr>
            <a:spLocks noGrp="1"/>
          </p:cNvSpPr>
          <p:nvPr>
            <p:ph type="title"/>
          </p:nvPr>
        </p:nvSpPr>
        <p:spPr/>
        <p:txBody>
          <a:bodyPr/>
          <a:lstStyle/>
          <a:p>
            <a:r>
              <a:rPr lang="en-US" dirty="0"/>
              <a:t>Morale…</a:t>
            </a:r>
          </a:p>
        </p:txBody>
      </p:sp>
      <p:pic>
        <p:nvPicPr>
          <p:cNvPr id="7" name="Content Placeholder 6">
            <a:extLst>
              <a:ext uri="{FF2B5EF4-FFF2-40B4-BE49-F238E27FC236}">
                <a16:creationId xmlns:a16="http://schemas.microsoft.com/office/drawing/2014/main" id="{57090CB4-3C6F-496A-BD68-5F31B4D3951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48341" y="-42354"/>
            <a:ext cx="6920122" cy="6920122"/>
          </a:xfrm>
        </p:spPr>
      </p:pic>
    </p:spTree>
    <p:extLst>
      <p:ext uri="{BB962C8B-B14F-4D97-AF65-F5344CB8AC3E}">
        <p14:creationId xmlns:p14="http://schemas.microsoft.com/office/powerpoint/2010/main" val="16458711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F95CD-3241-4928-AADF-D723CA661DFC}"/>
              </a:ext>
            </a:extLst>
          </p:cNvPr>
          <p:cNvSpPr>
            <a:spLocks noGrp="1"/>
          </p:cNvSpPr>
          <p:nvPr>
            <p:ph type="title"/>
          </p:nvPr>
        </p:nvSpPr>
        <p:spPr/>
        <p:txBody>
          <a:bodyPr/>
          <a:lstStyle/>
          <a:p>
            <a:r>
              <a:rPr lang="en-US" dirty="0"/>
              <a:t>Monday, Jan 27</a:t>
            </a:r>
            <a:br>
              <a:rPr lang="en-US" dirty="0"/>
            </a:br>
            <a:r>
              <a:rPr lang="en-US" dirty="0"/>
              <a:t>Mob Day	</a:t>
            </a:r>
          </a:p>
        </p:txBody>
      </p:sp>
      <p:pic>
        <p:nvPicPr>
          <p:cNvPr id="4" name="Picture 3">
            <a:extLst>
              <a:ext uri="{FF2B5EF4-FFF2-40B4-BE49-F238E27FC236}">
                <a16:creationId xmlns:a16="http://schemas.microsoft.com/office/drawing/2014/main" id="{69F64D5A-054C-4AE5-8ECE-F3A3DF3F19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600200"/>
            <a:ext cx="5348288" cy="4011216"/>
          </a:xfrm>
          <a:prstGeom prst="rect">
            <a:avLst/>
          </a:prstGeom>
        </p:spPr>
      </p:pic>
    </p:spTree>
    <p:extLst>
      <p:ext uri="{BB962C8B-B14F-4D97-AF65-F5344CB8AC3E}">
        <p14:creationId xmlns:p14="http://schemas.microsoft.com/office/powerpoint/2010/main" val="287228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BD87E-8FF0-455E-8B9A-09AC3FF0CAEC}"/>
              </a:ext>
            </a:extLst>
          </p:cNvPr>
          <p:cNvSpPr>
            <a:spLocks noGrp="1"/>
          </p:cNvSpPr>
          <p:nvPr>
            <p:ph type="title"/>
          </p:nvPr>
        </p:nvSpPr>
        <p:spPr/>
        <p:txBody>
          <a:bodyPr/>
          <a:lstStyle/>
          <a:p>
            <a:r>
              <a:rPr lang="en-US" dirty="0"/>
              <a:t>Recovery – Feb 28 </a:t>
            </a:r>
          </a:p>
        </p:txBody>
      </p:sp>
      <p:pic>
        <p:nvPicPr>
          <p:cNvPr id="5" name="Content Placeholder 4">
            <a:extLst>
              <a:ext uri="{FF2B5EF4-FFF2-40B4-BE49-F238E27FC236}">
                <a16:creationId xmlns:a16="http://schemas.microsoft.com/office/drawing/2014/main" id="{0F334BF0-BBD7-41CA-9A7A-72C13194A1D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94522" y="1825625"/>
            <a:ext cx="5802955" cy="4351338"/>
          </a:xfrm>
        </p:spPr>
      </p:pic>
    </p:spTree>
    <p:extLst>
      <p:ext uri="{BB962C8B-B14F-4D97-AF65-F5344CB8AC3E}">
        <p14:creationId xmlns:p14="http://schemas.microsoft.com/office/powerpoint/2010/main" val="5717309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C9CFA-D6DA-4ABF-9D1C-53210342EFD5}"/>
              </a:ext>
            </a:extLst>
          </p:cNvPr>
          <p:cNvSpPr>
            <a:spLocks noGrp="1"/>
          </p:cNvSpPr>
          <p:nvPr>
            <p:ph type="title"/>
          </p:nvPr>
        </p:nvSpPr>
        <p:spPr/>
        <p:txBody>
          <a:bodyPr/>
          <a:lstStyle/>
          <a:p>
            <a:r>
              <a:rPr lang="en-US" dirty="0"/>
              <a:t>Deployment Method</a:t>
            </a:r>
          </a:p>
        </p:txBody>
      </p:sp>
      <p:pic>
        <p:nvPicPr>
          <p:cNvPr id="3" name="Picture 2">
            <a:extLst>
              <a:ext uri="{FF2B5EF4-FFF2-40B4-BE49-F238E27FC236}">
                <a16:creationId xmlns:a16="http://schemas.microsoft.com/office/drawing/2014/main" id="{3B920D3E-8D40-41DD-A36B-1C6335977EAB}"/>
              </a:ext>
            </a:extLst>
          </p:cNvPr>
          <p:cNvPicPr>
            <a:picLocks noChangeAspect="1"/>
          </p:cNvPicPr>
          <p:nvPr/>
        </p:nvPicPr>
        <p:blipFill rotWithShape="1">
          <a:blip r:embed="rId2"/>
          <a:srcRect l="6113" t="7441" r="6271" b="10683"/>
          <a:stretch/>
        </p:blipFill>
        <p:spPr>
          <a:xfrm>
            <a:off x="6524030" y="0"/>
            <a:ext cx="5667970" cy="6858000"/>
          </a:xfrm>
          <a:prstGeom prst="rect">
            <a:avLst/>
          </a:prstGeom>
        </p:spPr>
      </p:pic>
      <p:pic>
        <p:nvPicPr>
          <p:cNvPr id="4" name="image3.jpg">
            <a:extLst>
              <a:ext uri="{FF2B5EF4-FFF2-40B4-BE49-F238E27FC236}">
                <a16:creationId xmlns:a16="http://schemas.microsoft.com/office/drawing/2014/main" id="{9899BCA4-A51B-43E1-A54F-924BB3ADFA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229881"/>
            <a:ext cx="5848797" cy="5524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B71DF1CC-A034-4867-A617-1E78A3A1686B}"/>
              </a:ext>
            </a:extLst>
          </p:cNvPr>
          <p:cNvPicPr>
            <a:picLocks noChangeAspect="1"/>
          </p:cNvPicPr>
          <p:nvPr/>
        </p:nvPicPr>
        <p:blipFill>
          <a:blip r:embed="rId4"/>
          <a:stretch>
            <a:fillRect/>
          </a:stretch>
        </p:blipFill>
        <p:spPr>
          <a:xfrm>
            <a:off x="646111" y="1833282"/>
            <a:ext cx="4838700" cy="4572000"/>
          </a:xfrm>
          <a:prstGeom prst="rect">
            <a:avLst/>
          </a:prstGeom>
        </p:spPr>
      </p:pic>
    </p:spTree>
    <p:extLst>
      <p:ext uri="{BB962C8B-B14F-4D97-AF65-F5344CB8AC3E}">
        <p14:creationId xmlns:p14="http://schemas.microsoft.com/office/powerpoint/2010/main" val="2894236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xit" presetSubtype="0" fill="hold" nodeType="with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2C822-ADE6-4497-8FC8-F336BD0F75E0}"/>
              </a:ext>
            </a:extLst>
          </p:cNvPr>
          <p:cNvSpPr>
            <a:spLocks noGrp="1"/>
          </p:cNvSpPr>
          <p:nvPr>
            <p:ph type="title"/>
          </p:nvPr>
        </p:nvSpPr>
        <p:spPr/>
        <p:txBody>
          <a:bodyPr/>
          <a:lstStyle/>
          <a:p>
            <a:r>
              <a:rPr lang="en-US" dirty="0"/>
              <a:t>Where is that other DAS…</a:t>
            </a:r>
          </a:p>
        </p:txBody>
      </p:sp>
      <p:pic>
        <p:nvPicPr>
          <p:cNvPr id="5" name="Content Placeholder 4">
            <a:extLst>
              <a:ext uri="{FF2B5EF4-FFF2-40B4-BE49-F238E27FC236}">
                <a16:creationId xmlns:a16="http://schemas.microsoft.com/office/drawing/2014/main" id="{5496DDF3-7316-452A-BDA7-1C8A42BDCAD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02020" y="1815022"/>
            <a:ext cx="7787960" cy="4879299"/>
          </a:xfrm>
        </p:spPr>
      </p:pic>
    </p:spTree>
    <p:extLst>
      <p:ext uri="{BB962C8B-B14F-4D97-AF65-F5344CB8AC3E}">
        <p14:creationId xmlns:p14="http://schemas.microsoft.com/office/powerpoint/2010/main" val="652779965"/>
      </p:ext>
    </p:extLst>
  </p:cSld>
  <p:clrMapOvr>
    <a:masterClrMapping/>
  </p:clrMapOvr>
  <mc:AlternateContent xmlns:mc="http://schemas.openxmlformats.org/markup-compatibility/2006" xmlns:p14="http://schemas.microsoft.com/office/powerpoint/2010/main">
    <mc:Choice Requires="p14">
      <p:transition spd="slow" p14:dur="2000" advTm="48607"/>
    </mc:Choice>
    <mc:Fallback xmlns="">
      <p:transition spd="slow" advTm="48607"/>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64B10-EC4F-02EB-A5F1-80DAFC63E3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824F1E-3BE3-0B1C-63F9-C3538E67B189}"/>
              </a:ext>
            </a:extLst>
          </p:cNvPr>
          <p:cNvSpPr>
            <a:spLocks noGrp="1"/>
          </p:cNvSpPr>
          <p:nvPr>
            <p:ph type="title"/>
          </p:nvPr>
        </p:nvSpPr>
        <p:spPr>
          <a:xfrm>
            <a:off x="610791" y="136654"/>
            <a:ext cx="10970417" cy="715962"/>
          </a:xfrm>
          <a:effectLst/>
        </p:spPr>
        <p:txBody>
          <a:bodyPr>
            <a:noAutofit/>
          </a:bodyPr>
          <a:lstStyle/>
          <a:p>
            <a:r>
              <a:rPr lang="en-US" sz="2800" dirty="0"/>
              <a:t>Spectrograms and sounds: On deck</a:t>
            </a:r>
          </a:p>
        </p:txBody>
      </p:sp>
      <p:pic>
        <p:nvPicPr>
          <p:cNvPr id="9" name="Picture 8">
            <a:extLst>
              <a:ext uri="{FF2B5EF4-FFF2-40B4-BE49-F238E27FC236}">
                <a16:creationId xmlns:a16="http://schemas.microsoft.com/office/drawing/2014/main" id="{275D5092-C2A9-05CF-7D15-C42730612575}"/>
              </a:ext>
            </a:extLst>
          </p:cNvPr>
          <p:cNvPicPr>
            <a:picLocks noChangeAspect="1"/>
          </p:cNvPicPr>
          <p:nvPr/>
        </p:nvPicPr>
        <p:blipFill>
          <a:blip r:embed="rId5"/>
          <a:stretch>
            <a:fillRect/>
          </a:stretch>
        </p:blipFill>
        <p:spPr>
          <a:xfrm>
            <a:off x="723899" y="1419486"/>
            <a:ext cx="10744200" cy="4019027"/>
          </a:xfrm>
          <a:prstGeom prst="rect">
            <a:avLst/>
          </a:prstGeom>
        </p:spPr>
      </p:pic>
      <p:pic>
        <p:nvPicPr>
          <p:cNvPr id="10" name="Just a Drill">
            <a:hlinkClick r:id="" action="ppaction://media"/>
            <a:extLst>
              <a:ext uri="{FF2B5EF4-FFF2-40B4-BE49-F238E27FC236}">
                <a16:creationId xmlns:a16="http://schemas.microsoft.com/office/drawing/2014/main" id="{65AEF1E6-FD15-F28C-90FB-38F8A7268C0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689599" y="5320905"/>
            <a:ext cx="812800" cy="812800"/>
          </a:xfrm>
          <a:prstGeom prst="rect">
            <a:avLst/>
          </a:prstGeom>
        </p:spPr>
      </p:pic>
    </p:spTree>
    <p:extLst>
      <p:ext uri="{BB962C8B-B14F-4D97-AF65-F5344CB8AC3E}">
        <p14:creationId xmlns:p14="http://schemas.microsoft.com/office/powerpoint/2010/main" val="1318723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73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F61CF57-5D00-4EEE-8DAB-F77035E7F88A}"/>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rot="10800000">
            <a:off x="0" y="-2108200"/>
            <a:ext cx="12471400" cy="9353550"/>
          </a:xfrm>
        </p:spPr>
      </p:pic>
      <p:sp>
        <p:nvSpPr>
          <p:cNvPr id="7" name="Title 6">
            <a:extLst>
              <a:ext uri="{FF2B5EF4-FFF2-40B4-BE49-F238E27FC236}">
                <a16:creationId xmlns:a16="http://schemas.microsoft.com/office/drawing/2014/main" id="{BC5D45E0-6E17-461E-B7F6-61CF7E5E8B36}"/>
              </a:ext>
            </a:extLst>
          </p:cNvPr>
          <p:cNvSpPr>
            <a:spLocks noGrp="1"/>
          </p:cNvSpPr>
          <p:nvPr>
            <p:ph type="title"/>
          </p:nvPr>
        </p:nvSpPr>
        <p:spPr>
          <a:xfrm>
            <a:off x="0" y="-101803"/>
            <a:ext cx="10515600" cy="1325563"/>
          </a:xfrm>
        </p:spPr>
        <p:txBody>
          <a:bodyPr>
            <a:normAutofit/>
          </a:bodyPr>
          <a:lstStyle/>
          <a:p>
            <a:r>
              <a:rPr lang="en-US" sz="3200" dirty="0"/>
              <a:t>Jan 16 – 8 days until deployment</a:t>
            </a:r>
          </a:p>
        </p:txBody>
      </p:sp>
      <p:sp>
        <p:nvSpPr>
          <p:cNvPr id="6" name="TextBox 5">
            <a:extLst>
              <a:ext uri="{FF2B5EF4-FFF2-40B4-BE49-F238E27FC236}">
                <a16:creationId xmlns:a16="http://schemas.microsoft.com/office/drawing/2014/main" id="{F7B56F5E-EB5D-431B-923B-EEBCFFC250BD}"/>
              </a:ext>
            </a:extLst>
          </p:cNvPr>
          <p:cNvSpPr txBox="1"/>
          <p:nvPr/>
        </p:nvSpPr>
        <p:spPr>
          <a:xfrm>
            <a:off x="8258783" y="5428034"/>
            <a:ext cx="3745149" cy="584775"/>
          </a:xfrm>
          <a:prstGeom prst="rect">
            <a:avLst/>
          </a:prstGeom>
          <a:noFill/>
        </p:spPr>
        <p:txBody>
          <a:bodyPr wrap="square" rtlCol="0">
            <a:spAutoFit/>
          </a:bodyPr>
          <a:lstStyle/>
          <a:p>
            <a:r>
              <a:rPr lang="en-US" sz="3200" dirty="0"/>
              <a:t>Slight Delay….</a:t>
            </a:r>
          </a:p>
        </p:txBody>
      </p:sp>
    </p:spTree>
    <p:extLst>
      <p:ext uri="{BB962C8B-B14F-4D97-AF65-F5344CB8AC3E}">
        <p14:creationId xmlns:p14="http://schemas.microsoft.com/office/powerpoint/2010/main" val="447359206"/>
      </p:ext>
    </p:extLst>
  </p:cSld>
  <p:clrMapOvr>
    <a:masterClrMapping/>
  </p:clrMapOvr>
  <mc:AlternateContent xmlns:mc="http://schemas.openxmlformats.org/markup-compatibility/2006" xmlns:p14="http://schemas.microsoft.com/office/powerpoint/2010/main">
    <mc:Choice Requires="p14">
      <p:transition spd="slow" p14:dur="2000" advTm="1167"/>
    </mc:Choice>
    <mc:Fallback xmlns="">
      <p:transition spd="slow" advTm="1167"/>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911E2-6CEE-4771-8239-8647DB916346}"/>
              </a:ext>
            </a:extLst>
          </p:cNvPr>
          <p:cNvSpPr>
            <a:spLocks noGrp="1"/>
          </p:cNvSpPr>
          <p:nvPr>
            <p:ph type="title"/>
          </p:nvPr>
        </p:nvSpPr>
        <p:spPr/>
        <p:txBody>
          <a:bodyPr/>
          <a:lstStyle/>
          <a:p>
            <a:r>
              <a:rPr lang="en-US" dirty="0"/>
              <a:t>Early Sunday…Collateral Damage</a:t>
            </a:r>
          </a:p>
        </p:txBody>
      </p:sp>
      <p:pic>
        <p:nvPicPr>
          <p:cNvPr id="6" name="Content Placeholder 4">
            <a:extLst>
              <a:ext uri="{FF2B5EF4-FFF2-40B4-BE49-F238E27FC236}">
                <a16:creationId xmlns:a16="http://schemas.microsoft.com/office/drawing/2014/main" id="{8EEF04EA-093A-4334-B212-1266C17D2E35}"/>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18469" r="22003"/>
          <a:stretch/>
        </p:blipFill>
        <p:spPr>
          <a:xfrm>
            <a:off x="622142" y="1590045"/>
            <a:ext cx="6130350" cy="4805133"/>
          </a:xfrm>
        </p:spPr>
      </p:pic>
      <p:pic>
        <p:nvPicPr>
          <p:cNvPr id="8" name="Picture 7">
            <a:extLst>
              <a:ext uri="{FF2B5EF4-FFF2-40B4-BE49-F238E27FC236}">
                <a16:creationId xmlns:a16="http://schemas.microsoft.com/office/drawing/2014/main" id="{003953D4-4899-4D68-B55E-565403FF81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6926787" y="1799026"/>
            <a:ext cx="5549660" cy="4162245"/>
          </a:xfrm>
          <a:prstGeom prst="rect">
            <a:avLst/>
          </a:prstGeom>
        </p:spPr>
      </p:pic>
    </p:spTree>
    <p:extLst>
      <p:ext uri="{BB962C8B-B14F-4D97-AF65-F5344CB8AC3E}">
        <p14:creationId xmlns:p14="http://schemas.microsoft.com/office/powerpoint/2010/main" val="12341987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5BA562-0D19-4555-BA58-15980E1BE55C}"/>
              </a:ext>
            </a:extLst>
          </p:cNvPr>
          <p:cNvSpPr>
            <a:spLocks noGrp="1"/>
          </p:cNvSpPr>
          <p:nvPr>
            <p:ph type="title"/>
          </p:nvPr>
        </p:nvSpPr>
        <p:spPr/>
        <p:txBody>
          <a:bodyPr/>
          <a:lstStyle/>
          <a:p>
            <a:r>
              <a:rPr lang="en-US" dirty="0"/>
              <a:t>Tuesday, Jan 28 </a:t>
            </a:r>
            <a:br>
              <a:rPr lang="en-US" dirty="0"/>
            </a:br>
            <a:r>
              <a:rPr lang="en-US" dirty="0"/>
              <a:t>Deployment Day</a:t>
            </a:r>
          </a:p>
        </p:txBody>
      </p:sp>
    </p:spTree>
    <p:extLst>
      <p:ext uri="{BB962C8B-B14F-4D97-AF65-F5344CB8AC3E}">
        <p14:creationId xmlns:p14="http://schemas.microsoft.com/office/powerpoint/2010/main" val="31645399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0F788-AD40-4391-AE55-6244B56D58AB}"/>
              </a:ext>
            </a:extLst>
          </p:cNvPr>
          <p:cNvSpPr>
            <a:spLocks noGrp="1"/>
          </p:cNvSpPr>
          <p:nvPr>
            <p:ph type="title"/>
          </p:nvPr>
        </p:nvSpPr>
        <p:spPr/>
        <p:txBody>
          <a:bodyPr/>
          <a:lstStyle/>
          <a:p>
            <a:r>
              <a:rPr lang="en-US" dirty="0"/>
              <a:t>And we got the new DAS</a:t>
            </a:r>
          </a:p>
        </p:txBody>
      </p:sp>
      <p:pic>
        <p:nvPicPr>
          <p:cNvPr id="4" name="Picture 3">
            <a:extLst>
              <a:ext uri="{FF2B5EF4-FFF2-40B4-BE49-F238E27FC236}">
                <a16:creationId xmlns:a16="http://schemas.microsoft.com/office/drawing/2014/main" id="{8F5AA7BC-CA1C-49CA-9E02-4500B67138A1}"/>
              </a:ext>
            </a:extLst>
          </p:cNvPr>
          <p:cNvPicPr>
            <a:picLocks noChangeAspect="1"/>
          </p:cNvPicPr>
          <p:nvPr/>
        </p:nvPicPr>
        <p:blipFill>
          <a:blip r:embed="rId2"/>
          <a:stretch>
            <a:fillRect/>
          </a:stretch>
        </p:blipFill>
        <p:spPr>
          <a:xfrm>
            <a:off x="3125677" y="1451744"/>
            <a:ext cx="5940645" cy="4880962"/>
          </a:xfrm>
          <a:prstGeom prst="rect">
            <a:avLst/>
          </a:prstGeom>
          <a:ln w="12700">
            <a:solidFill>
              <a:schemeClr val="tx1"/>
            </a:solidFill>
          </a:ln>
        </p:spPr>
      </p:pic>
    </p:spTree>
    <p:extLst>
      <p:ext uri="{BB962C8B-B14F-4D97-AF65-F5344CB8AC3E}">
        <p14:creationId xmlns:p14="http://schemas.microsoft.com/office/powerpoint/2010/main" val="3487426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A462262-9E02-4E3F-BAEA-386E3650122E}"/>
              </a:ext>
            </a:extLst>
          </p:cNvPr>
          <p:cNvSpPr>
            <a:spLocks noChangeArrowheads="1"/>
          </p:cNvSpPr>
          <p:nvPr/>
        </p:nvSpPr>
        <p:spPr bwMode="auto">
          <a:xfrm>
            <a:off x="4029038" y="4736062"/>
            <a:ext cx="31019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anose="020B0602020104020603" pitchFamily="34" charset="0"/>
                <a:cs typeface="Arial" panose="020B0604020202020204" pitchFamily="34" charset="0"/>
              </a:defRPr>
            </a:lvl1pPr>
            <a:lvl2pPr marL="742950" indent="-285750">
              <a:defRPr>
                <a:solidFill>
                  <a:schemeClr val="tx1"/>
                </a:solidFill>
                <a:latin typeface="Tw Cen MT" panose="020B0602020104020603" pitchFamily="34" charset="0"/>
                <a:cs typeface="Arial" panose="020B0604020202020204" pitchFamily="34" charset="0"/>
              </a:defRPr>
            </a:lvl2pPr>
            <a:lvl3pPr marL="1143000" indent="-228600">
              <a:defRPr>
                <a:solidFill>
                  <a:schemeClr val="tx1"/>
                </a:solidFill>
                <a:latin typeface="Tw Cen MT" panose="020B0602020104020603" pitchFamily="34" charset="0"/>
                <a:cs typeface="Arial" panose="020B0604020202020204" pitchFamily="34" charset="0"/>
              </a:defRPr>
            </a:lvl3pPr>
            <a:lvl4pPr marL="1600200" indent="-228600">
              <a:defRPr>
                <a:solidFill>
                  <a:schemeClr val="tx1"/>
                </a:solidFill>
                <a:latin typeface="Tw Cen MT" panose="020B0602020104020603" pitchFamily="34" charset="0"/>
                <a:cs typeface="Arial" panose="020B0604020202020204" pitchFamily="34" charset="0"/>
              </a:defRPr>
            </a:lvl4pPr>
            <a:lvl5pPr marL="2057400" indent="-228600">
              <a:defRPr>
                <a:solidFill>
                  <a:schemeClr val="tx1"/>
                </a:solidFill>
                <a:latin typeface="Tw Cen MT" panose="020B0602020104020603"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w Cen MT" panose="020B0602020104020603"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w Cen MT" panose="020B0602020104020603"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w Cen MT" panose="020B0602020104020603"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w Cen MT" panose="020B0602020104020603" pitchFamily="34" charset="0"/>
                <a:cs typeface="Arial" panose="020B0604020202020204" pitchFamily="34" charset="0"/>
              </a:defRPr>
            </a:lvl9pPr>
          </a:lstStyle>
          <a:p>
            <a:r>
              <a:rPr lang="en-GB" altLang="en-MT" sz="1200" b="1" dirty="0">
                <a:solidFill>
                  <a:schemeClr val="bg1"/>
                </a:solidFill>
                <a:latin typeface="Tahoma" panose="020B0604030504040204" pitchFamily="34" charset="0"/>
                <a:cs typeface="Tahoma" panose="020B0604030504040204" pitchFamily="34" charset="0"/>
              </a:rPr>
              <a:t>Monterey</a:t>
            </a:r>
            <a:endParaRPr lang="en-MT" altLang="en-MT" sz="1200" b="1" dirty="0">
              <a:solidFill>
                <a:schemeClr val="bg1"/>
              </a:solidFill>
              <a:latin typeface="Tahoma" panose="020B0604030504040204" pitchFamily="34" charset="0"/>
              <a:cs typeface="Tahoma" panose="020B0604030504040204" pitchFamily="34" charset="0"/>
            </a:endParaRPr>
          </a:p>
        </p:txBody>
      </p:sp>
      <p:grpSp>
        <p:nvGrpSpPr>
          <p:cNvPr id="8" name="Group 7">
            <a:extLst>
              <a:ext uri="{FF2B5EF4-FFF2-40B4-BE49-F238E27FC236}">
                <a16:creationId xmlns:a16="http://schemas.microsoft.com/office/drawing/2014/main" id="{C4D21036-42F4-4072-B1D7-91ACF124254A}"/>
              </a:ext>
            </a:extLst>
          </p:cNvPr>
          <p:cNvGrpSpPr/>
          <p:nvPr/>
        </p:nvGrpSpPr>
        <p:grpSpPr>
          <a:xfrm>
            <a:off x="1700539" y="1417638"/>
            <a:ext cx="8369930" cy="5054756"/>
            <a:chOff x="457201" y="1417638"/>
            <a:chExt cx="8369930" cy="5054756"/>
          </a:xfrm>
        </p:grpSpPr>
        <p:pic>
          <p:nvPicPr>
            <p:cNvPr id="9" name="Picture 8">
              <a:extLst>
                <a:ext uri="{FF2B5EF4-FFF2-40B4-BE49-F238E27FC236}">
                  <a16:creationId xmlns:a16="http://schemas.microsoft.com/office/drawing/2014/main" id="{FB23DD3D-E12A-4472-84A9-F69C6BEF0DF1}"/>
                </a:ext>
              </a:extLst>
            </p:cNvPr>
            <p:cNvPicPr/>
            <p:nvPr/>
          </p:nvPicPr>
          <p:blipFill rotWithShape="1">
            <a:blip r:embed="rId2"/>
            <a:srcRect t="3129"/>
            <a:stretch/>
          </p:blipFill>
          <p:spPr bwMode="auto">
            <a:xfrm>
              <a:off x="457201" y="1417638"/>
              <a:ext cx="8369930" cy="5054756"/>
            </a:xfrm>
            <a:prstGeom prst="rect">
              <a:avLst/>
            </a:prstGeom>
            <a:noFill/>
            <a:ln>
              <a:noFill/>
            </a:ln>
          </p:spPr>
        </p:pic>
        <p:sp>
          <p:nvSpPr>
            <p:cNvPr id="12" name="Rectangle 11">
              <a:extLst>
                <a:ext uri="{FF2B5EF4-FFF2-40B4-BE49-F238E27FC236}">
                  <a16:creationId xmlns:a16="http://schemas.microsoft.com/office/drawing/2014/main" id="{B7767F42-CCD3-4E17-943B-892CDC0ED2F7}"/>
                </a:ext>
              </a:extLst>
            </p:cNvPr>
            <p:cNvSpPr/>
            <p:nvPr/>
          </p:nvSpPr>
          <p:spPr>
            <a:xfrm>
              <a:off x="457201" y="1677750"/>
              <a:ext cx="8369930" cy="3465260"/>
            </a:xfrm>
            <a:prstGeom prst="rect">
              <a:avLst/>
            </a:prstGeom>
            <a:gradFill flip="none" rotWithShape="1">
              <a:gsLst>
                <a:gs pos="0">
                  <a:srgbClr val="4F81BD">
                    <a:tint val="100000"/>
                    <a:shade val="100000"/>
                    <a:satMod val="130000"/>
                    <a:alpha val="23000"/>
                  </a:srgbClr>
                </a:gs>
                <a:gs pos="100000">
                  <a:srgbClr val="4F81BD">
                    <a:tint val="50000"/>
                    <a:shade val="100000"/>
                    <a:satMod val="350000"/>
                    <a:alpha val="23000"/>
                  </a:srgbClr>
                </a:gs>
              </a:gsLst>
              <a:lin ang="16200000" scaled="0"/>
              <a:tileRect/>
            </a:gra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sp>
        <p:nvSpPr>
          <p:cNvPr id="2" name="Title 1">
            <a:extLst>
              <a:ext uri="{FF2B5EF4-FFF2-40B4-BE49-F238E27FC236}">
                <a16:creationId xmlns:a16="http://schemas.microsoft.com/office/drawing/2014/main" id="{11B0EDE1-B810-474E-A888-C343755767D0}"/>
              </a:ext>
            </a:extLst>
          </p:cNvPr>
          <p:cNvSpPr>
            <a:spLocks noGrp="1"/>
          </p:cNvSpPr>
          <p:nvPr>
            <p:ph type="title"/>
          </p:nvPr>
        </p:nvSpPr>
        <p:spPr/>
        <p:txBody>
          <a:bodyPr/>
          <a:lstStyle/>
          <a:p>
            <a:r>
              <a:rPr lang="en-US" dirty="0"/>
              <a:t>Initial Geo-Sense Concept</a:t>
            </a:r>
          </a:p>
        </p:txBody>
      </p:sp>
    </p:spTree>
    <p:extLst>
      <p:ext uri="{BB962C8B-B14F-4D97-AF65-F5344CB8AC3E}">
        <p14:creationId xmlns:p14="http://schemas.microsoft.com/office/powerpoint/2010/main" val="1382465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C9CFA-D6DA-4ABF-9D1C-53210342EFD5}"/>
              </a:ext>
            </a:extLst>
          </p:cNvPr>
          <p:cNvSpPr>
            <a:spLocks noGrp="1"/>
          </p:cNvSpPr>
          <p:nvPr>
            <p:ph type="title"/>
          </p:nvPr>
        </p:nvSpPr>
        <p:spPr/>
        <p:txBody>
          <a:bodyPr/>
          <a:lstStyle/>
          <a:p>
            <a:r>
              <a:rPr lang="en-US" dirty="0"/>
              <a:t>Deployment Method</a:t>
            </a:r>
          </a:p>
        </p:txBody>
      </p:sp>
      <p:pic>
        <p:nvPicPr>
          <p:cNvPr id="3" name="Picture 2">
            <a:extLst>
              <a:ext uri="{FF2B5EF4-FFF2-40B4-BE49-F238E27FC236}">
                <a16:creationId xmlns:a16="http://schemas.microsoft.com/office/drawing/2014/main" id="{3B920D3E-8D40-41DD-A36B-1C6335977EAB}"/>
              </a:ext>
            </a:extLst>
          </p:cNvPr>
          <p:cNvPicPr>
            <a:picLocks noChangeAspect="1"/>
          </p:cNvPicPr>
          <p:nvPr/>
        </p:nvPicPr>
        <p:blipFill rotWithShape="1">
          <a:blip r:embed="rId2"/>
          <a:srcRect l="6113" t="7441" r="6271" b="10683"/>
          <a:stretch/>
        </p:blipFill>
        <p:spPr>
          <a:xfrm>
            <a:off x="6524030" y="0"/>
            <a:ext cx="5667970" cy="6858000"/>
          </a:xfrm>
          <a:prstGeom prst="rect">
            <a:avLst/>
          </a:prstGeom>
        </p:spPr>
      </p:pic>
      <p:pic>
        <p:nvPicPr>
          <p:cNvPr id="4" name="image3.jpg">
            <a:extLst>
              <a:ext uri="{FF2B5EF4-FFF2-40B4-BE49-F238E27FC236}">
                <a16:creationId xmlns:a16="http://schemas.microsoft.com/office/drawing/2014/main" id="{9899BCA4-A51B-43E1-A54F-924BB3ADFA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229881"/>
            <a:ext cx="5848797" cy="5524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B71DF1CC-A034-4867-A617-1E78A3A1686B}"/>
              </a:ext>
            </a:extLst>
          </p:cNvPr>
          <p:cNvPicPr>
            <a:picLocks noChangeAspect="1"/>
          </p:cNvPicPr>
          <p:nvPr/>
        </p:nvPicPr>
        <p:blipFill>
          <a:blip r:embed="rId4"/>
          <a:stretch>
            <a:fillRect/>
          </a:stretch>
        </p:blipFill>
        <p:spPr>
          <a:xfrm>
            <a:off x="646111" y="1833282"/>
            <a:ext cx="4838700" cy="4572000"/>
          </a:xfrm>
          <a:prstGeom prst="rect">
            <a:avLst/>
          </a:prstGeom>
        </p:spPr>
      </p:pic>
    </p:spTree>
    <p:extLst>
      <p:ext uri="{BB962C8B-B14F-4D97-AF65-F5344CB8AC3E}">
        <p14:creationId xmlns:p14="http://schemas.microsoft.com/office/powerpoint/2010/main" val="3389302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xit" presetSubtype="0" fill="hold" nodeType="with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0D6C2-F1B6-4855-80C8-DEB2DDE73350}"/>
              </a:ext>
            </a:extLst>
          </p:cNvPr>
          <p:cNvSpPr>
            <a:spLocks noGrp="1"/>
          </p:cNvSpPr>
          <p:nvPr>
            <p:ph type="title"/>
          </p:nvPr>
        </p:nvSpPr>
        <p:spPr/>
        <p:txBody>
          <a:bodyPr/>
          <a:lstStyle/>
          <a:p>
            <a:r>
              <a:rPr lang="en-US" dirty="0"/>
              <a:t>There is a problem with the cable</a:t>
            </a:r>
          </a:p>
        </p:txBody>
      </p:sp>
      <p:pic>
        <p:nvPicPr>
          <p:cNvPr id="5" name="Content Placeholder 4">
            <a:extLst>
              <a:ext uri="{FF2B5EF4-FFF2-40B4-BE49-F238E27FC236}">
                <a16:creationId xmlns:a16="http://schemas.microsoft.com/office/drawing/2014/main" id="{330D71F6-1187-4396-B7A8-CD2B3548049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4216" y="1690688"/>
            <a:ext cx="5801784" cy="4351338"/>
          </a:xfrm>
        </p:spPr>
      </p:pic>
      <p:pic>
        <p:nvPicPr>
          <p:cNvPr id="7" name="Picture 6">
            <a:extLst>
              <a:ext uri="{FF2B5EF4-FFF2-40B4-BE49-F238E27FC236}">
                <a16:creationId xmlns:a16="http://schemas.microsoft.com/office/drawing/2014/main" id="{1D8DA37B-6C54-4862-83DF-2319288CEC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9632" y="1690688"/>
            <a:ext cx="5434519" cy="4075889"/>
          </a:xfrm>
          <a:prstGeom prst="rect">
            <a:avLst/>
          </a:prstGeom>
        </p:spPr>
      </p:pic>
    </p:spTree>
    <p:extLst>
      <p:ext uri="{BB962C8B-B14F-4D97-AF65-F5344CB8AC3E}">
        <p14:creationId xmlns:p14="http://schemas.microsoft.com/office/powerpoint/2010/main" val="266267334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14.4"/>
</p:tagLst>
</file>

<file path=ppt/tags/tag2.xml><?xml version="1.0" encoding="utf-8"?>
<p:tagLst xmlns:a="http://schemas.openxmlformats.org/drawingml/2006/main" xmlns:r="http://schemas.openxmlformats.org/officeDocument/2006/relationships" xmlns:p="http://schemas.openxmlformats.org/presentationml/2006/main">
  <p:tag name="TIMING" val="|3.9|3.4|15.8|8.2"/>
</p:tagLst>
</file>

<file path=ppt/tags/tag3.xml><?xml version="1.0" encoding="utf-8"?>
<p:tagLst xmlns:a="http://schemas.openxmlformats.org/drawingml/2006/main" xmlns:r="http://schemas.openxmlformats.org/officeDocument/2006/relationships" xmlns:p="http://schemas.openxmlformats.org/presentationml/2006/main">
  <p:tag name="TIMING" val="|18.3|5.3|7.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6923</TotalTime>
  <Words>719</Words>
  <Application>Microsoft Office PowerPoint</Application>
  <PresentationFormat>Widescreen</PresentationFormat>
  <Paragraphs>106</Paragraphs>
  <Slides>35</Slides>
  <Notes>8</Notes>
  <HiddenSlides>0</HiddenSlides>
  <MMClips>1</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35</vt:i4>
      </vt:variant>
    </vt:vector>
  </HeadingPairs>
  <TitlesOfParts>
    <vt:vector size="42" baseType="lpstr">
      <vt:lpstr>Arial</vt:lpstr>
      <vt:lpstr>Calibri</vt:lpstr>
      <vt:lpstr>Calibri Light</vt:lpstr>
      <vt:lpstr>Century Gothic</vt:lpstr>
      <vt:lpstr>Tahoma</vt:lpstr>
      <vt:lpstr>Office Theme</vt:lpstr>
      <vt:lpstr>Custom Design</vt:lpstr>
      <vt:lpstr>PowerPoint Presentation</vt:lpstr>
      <vt:lpstr>Strain Relief Part 2</vt:lpstr>
      <vt:lpstr>Morale…</vt:lpstr>
      <vt:lpstr>Early Sunday…Collateral Damage</vt:lpstr>
      <vt:lpstr>Tuesday, Jan 28  Deployment Day</vt:lpstr>
      <vt:lpstr>And we got the new DAS</vt:lpstr>
      <vt:lpstr>Initial Geo-Sense Concept</vt:lpstr>
      <vt:lpstr>Deployment Method</vt:lpstr>
      <vt:lpstr>There is a problem with the cable</vt:lpstr>
      <vt:lpstr>There is a problem with the cable</vt:lpstr>
      <vt:lpstr>PowerPoint Presentation</vt:lpstr>
      <vt:lpstr>Key Elements: DAS, Cable, Deployment Scheme</vt:lpstr>
      <vt:lpstr>Sunday, Jan 19, begin potting strain relief</vt:lpstr>
      <vt:lpstr>Enabling Technology: Distributed Acoustic Sensing (DAS)</vt:lpstr>
      <vt:lpstr>Mob Night –  until 11 p.m. Jan 23</vt:lpstr>
      <vt:lpstr>PowerPoint Presentation</vt:lpstr>
      <vt:lpstr>Ice cream Time</vt:lpstr>
      <vt:lpstr>Saturday mid-morning  Calling in the pros!</vt:lpstr>
      <vt:lpstr>Data are dominated by big waves</vt:lpstr>
      <vt:lpstr>We removed the bad part but …</vt:lpstr>
      <vt:lpstr>Tuesday, Jan 28  Deployment Day (Again!)</vt:lpstr>
      <vt:lpstr>Thanks!!</vt:lpstr>
      <vt:lpstr>Geo-Sense Timeline by Summer 2024 </vt:lpstr>
      <vt:lpstr>Geo-Sense Timeline by Dec 31, 2024 </vt:lpstr>
      <vt:lpstr>Strain Relief – Jan 16 8  days until deployment</vt:lpstr>
      <vt:lpstr>DAS</vt:lpstr>
      <vt:lpstr>Mob day – Jan 23 – 1 day until deployment </vt:lpstr>
      <vt:lpstr>Also that morning…  Strain Relief Part 2: Revenge of the Potting Compound</vt:lpstr>
      <vt:lpstr>Chipping away at the problem</vt:lpstr>
      <vt:lpstr>Monday, Jan 27 Mob Day </vt:lpstr>
      <vt:lpstr>Recovery – Feb 28 </vt:lpstr>
      <vt:lpstr>Deployment Method</vt:lpstr>
      <vt:lpstr>Where is that other DAS…</vt:lpstr>
      <vt:lpstr>Spectrograms and sounds: On deck</vt:lpstr>
      <vt:lpstr>Jan 16 – 8 days until deployment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Alana Sherman</dc:creator>
  <cp:lastModifiedBy>Alana Sherman</cp:lastModifiedBy>
  <cp:revision>5</cp:revision>
  <dcterms:created xsi:type="dcterms:W3CDTF">2025-05-23T22:36:00Z</dcterms:created>
  <dcterms:modified xsi:type="dcterms:W3CDTF">2025-06-02T15:25:49Z</dcterms:modified>
</cp:coreProperties>
</file>