
<file path=[Content_Types].xml><?xml version="1.0" encoding="utf-8"?>
<Types xmlns="http://schemas.openxmlformats.org/package/2006/content-types">
  <Default Extension="png" ContentType="image/png"/>
  <Default Extension="tmp" ContentType="image/png"/>
  <Default Extension="jpeg" ContentType="image/jpeg"/>
  <Default Extension="MOV" ContentType="video/quicktime"/>
  <Default Extension="rels" ContentType="application/vnd.openxmlformats-package.relationships+xml"/>
  <Default Extension="xml" ContentType="application/xml"/>
  <Default Extension="wav" ContentType="audio/x-wav"/>
  <Default Extension="tif" ContentType="image/tif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notesMasterIdLst>
    <p:notesMasterId r:id="rId32"/>
  </p:notesMasterIdLst>
  <p:sldIdLst>
    <p:sldId id="256" r:id="rId2"/>
    <p:sldId id="257" r:id="rId3"/>
    <p:sldId id="963" r:id="rId4"/>
    <p:sldId id="1026" r:id="rId5"/>
    <p:sldId id="946" r:id="rId6"/>
    <p:sldId id="947" r:id="rId7"/>
    <p:sldId id="966" r:id="rId8"/>
    <p:sldId id="1027" r:id="rId9"/>
    <p:sldId id="967" r:id="rId10"/>
    <p:sldId id="976" r:id="rId11"/>
    <p:sldId id="972" r:id="rId12"/>
    <p:sldId id="978" r:id="rId13"/>
    <p:sldId id="981" r:id="rId14"/>
    <p:sldId id="983" r:id="rId15"/>
    <p:sldId id="984" r:id="rId16"/>
    <p:sldId id="987" r:id="rId17"/>
    <p:sldId id="988" r:id="rId18"/>
    <p:sldId id="990" r:id="rId19"/>
    <p:sldId id="992" r:id="rId20"/>
    <p:sldId id="1011" r:id="rId21"/>
    <p:sldId id="998" r:id="rId22"/>
    <p:sldId id="999" r:id="rId23"/>
    <p:sldId id="1002" r:id="rId24"/>
    <p:sldId id="736" r:id="rId25"/>
    <p:sldId id="735" r:id="rId26"/>
    <p:sldId id="739" r:id="rId27"/>
    <p:sldId id="1023" r:id="rId28"/>
    <p:sldId id="1004" r:id="rId29"/>
    <p:sldId id="1021" r:id="rId30"/>
    <p:sldId id="738"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0679" autoAdjust="0"/>
  </p:normalViewPr>
  <p:slideViewPr>
    <p:cSldViewPr snapToGrid="0">
      <p:cViewPr varScale="1">
        <p:scale>
          <a:sx n="143" d="100"/>
          <a:sy n="143" d="100"/>
        </p:scale>
        <p:origin x="3042" y="120"/>
      </p:cViewPr>
      <p:guideLst/>
    </p:cSldViewPr>
  </p:slid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B61DFF-53DA-4DE0-94AD-870B3AF5D780}" type="datetimeFigureOut">
              <a:rPr lang="en-US" smtClean="0"/>
              <a:t>6/2/2025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43E6E6-A7DF-40DC-A809-3A44EDF04145}" type="slidenum">
              <a:rPr lang="en-US" smtClean="0"/>
              <a:t>‹#›</a:t>
            </a:fld>
            <a:endParaRPr lang="en-US"/>
          </a:p>
        </p:txBody>
      </p:sp>
    </p:spTree>
    <p:extLst>
      <p:ext uri="{BB962C8B-B14F-4D97-AF65-F5344CB8AC3E}">
        <p14:creationId xmlns:p14="http://schemas.microsoft.com/office/powerpoint/2010/main" val="3210073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Randy, </a:t>
            </a:r>
            <a:r>
              <a:rPr lang="en-US" dirty="0" err="1"/>
              <a:t>kavi</a:t>
            </a:r>
            <a:r>
              <a:rPr lang="en-US" dirty="0"/>
              <a:t>, josh </a:t>
            </a:r>
            <a:r>
              <a:rPr lang="en-US" dirty="0" err="1"/>
              <a:t>carson</a:t>
            </a:r>
            <a:r>
              <a:rPr lang="en-US" dirty="0"/>
              <a:t>, </a:t>
            </a:r>
            <a:r>
              <a:rPr lang="en-US" dirty="0" err="1"/>
              <a:t>andy</a:t>
            </a:r>
            <a:r>
              <a:rPr lang="en-US" dirty="0"/>
              <a:t>, ben </a:t>
            </a:r>
            <a:r>
              <a:rPr lang="en-US" dirty="0" err="1"/>
              <a:t>dmo</a:t>
            </a:r>
            <a:r>
              <a:rPr lang="en-US" dirty="0"/>
              <a:t>, Andrew </a:t>
            </a:r>
            <a:r>
              <a:rPr lang="en-US" dirty="0" err="1"/>
              <a:t>mckee</a:t>
            </a:r>
            <a:r>
              <a:rPr lang="en-US" dirty="0"/>
              <a:t>,  </a:t>
            </a:r>
            <a:r>
              <a:rPr lang="en-US" dirty="0" err="1"/>
              <a:t>knute</a:t>
            </a:r>
            <a:r>
              <a:rPr lang="en-US" dirty="0"/>
              <a:t>, </a:t>
            </a:r>
            <a:r>
              <a:rPr lang="en-US" dirty="0" err="1"/>
              <a:t>carson</a:t>
            </a:r>
            <a:r>
              <a:rPr lang="en-US" dirty="0"/>
              <a:t> crew, </a:t>
            </a:r>
            <a:r>
              <a:rPr lang="en-US" dirty="0" err="1"/>
              <a:t>charlie</a:t>
            </a:r>
            <a:endParaRPr lang="en-US" dirty="0"/>
          </a:p>
        </p:txBody>
      </p:sp>
      <p:sp>
        <p:nvSpPr>
          <p:cNvPr id="4" name="Slide Number Placeholder 3"/>
          <p:cNvSpPr>
            <a:spLocks noGrp="1"/>
          </p:cNvSpPr>
          <p:nvPr>
            <p:ph type="sldNum" sz="quarter" idx="5"/>
          </p:nvPr>
        </p:nvSpPr>
        <p:spPr/>
        <p:txBody>
          <a:bodyPr/>
          <a:lstStyle/>
          <a:p>
            <a:fld id="{0743E6E6-A7DF-40DC-A809-3A44EDF04145}" type="slidenum">
              <a:rPr lang="en-US" smtClean="0"/>
              <a:t>2</a:t>
            </a:fld>
            <a:endParaRPr lang="en-US"/>
          </a:p>
        </p:txBody>
      </p:sp>
    </p:spTree>
    <p:extLst>
      <p:ext uri="{BB962C8B-B14F-4D97-AF65-F5344CB8AC3E}">
        <p14:creationId xmlns:p14="http://schemas.microsoft.com/office/powerpoint/2010/main" val="26810475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Thanks for the email Alana. In Norway we are trying to understand how effective surface DAS is at detecting and quantifying sub-seafloor gas flow. We plan to deploy our system at a CO2 injection site and try to measure gas flow rates and pressures. To calibrate our measurements, we plan to use electrical resistivity tomography (at surface and in four boreholes), DAS and DTS, and pressures sensors, all in four boreholes. </a:t>
            </a:r>
            <a:endParaRPr lang="en-US" dirty="0"/>
          </a:p>
        </p:txBody>
      </p:sp>
      <p:sp>
        <p:nvSpPr>
          <p:cNvPr id="4" name="Slide Number Placeholder 3"/>
          <p:cNvSpPr>
            <a:spLocks noGrp="1"/>
          </p:cNvSpPr>
          <p:nvPr>
            <p:ph type="sldNum" sz="quarter" idx="5"/>
          </p:nvPr>
        </p:nvSpPr>
        <p:spPr/>
        <p:txBody>
          <a:bodyPr/>
          <a:lstStyle/>
          <a:p>
            <a:fld id="{0743E6E6-A7DF-40DC-A809-3A44EDF04145}" type="slidenum">
              <a:rPr lang="en-US" smtClean="0"/>
              <a:t>28</a:t>
            </a:fld>
            <a:endParaRPr lang="en-US"/>
          </a:p>
        </p:txBody>
      </p:sp>
    </p:spTree>
    <p:extLst>
      <p:ext uri="{BB962C8B-B14F-4D97-AF65-F5344CB8AC3E}">
        <p14:creationId xmlns:p14="http://schemas.microsoft.com/office/powerpoint/2010/main" val="36928401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MARS DAS</a:t>
            </a:r>
          </a:p>
        </p:txBody>
      </p:sp>
      <p:sp>
        <p:nvSpPr>
          <p:cNvPr id="4" name="Slide Number Placeholder 3"/>
          <p:cNvSpPr>
            <a:spLocks noGrp="1"/>
          </p:cNvSpPr>
          <p:nvPr>
            <p:ph type="sldNum" sz="quarter" idx="5"/>
          </p:nvPr>
        </p:nvSpPr>
        <p:spPr/>
        <p:txBody>
          <a:bodyPr/>
          <a:lstStyle/>
          <a:p>
            <a:fld id="{0743E6E6-A7DF-40DC-A809-3A44EDF04145}" type="slidenum">
              <a:rPr lang="en-US" smtClean="0"/>
              <a:t>7</a:t>
            </a:fld>
            <a:endParaRPr lang="en-US"/>
          </a:p>
        </p:txBody>
      </p:sp>
    </p:spTree>
    <p:extLst>
      <p:ext uri="{BB962C8B-B14F-4D97-AF65-F5344CB8AC3E}">
        <p14:creationId xmlns:p14="http://schemas.microsoft.com/office/powerpoint/2010/main" val="827537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NoroVirus</a:t>
            </a:r>
            <a:r>
              <a:rPr lang="en-US" dirty="0"/>
              <a:t>, smell</a:t>
            </a:r>
          </a:p>
        </p:txBody>
      </p:sp>
      <p:sp>
        <p:nvSpPr>
          <p:cNvPr id="4" name="Slide Number Placeholder 3"/>
          <p:cNvSpPr>
            <a:spLocks noGrp="1"/>
          </p:cNvSpPr>
          <p:nvPr>
            <p:ph type="sldNum" sz="quarter" idx="5"/>
          </p:nvPr>
        </p:nvSpPr>
        <p:spPr/>
        <p:txBody>
          <a:bodyPr/>
          <a:lstStyle/>
          <a:p>
            <a:fld id="{0743E6E6-A7DF-40DC-A809-3A44EDF04145}" type="slidenum">
              <a:rPr lang="en-US" smtClean="0"/>
              <a:t>13</a:t>
            </a:fld>
            <a:endParaRPr lang="en-US"/>
          </a:p>
        </p:txBody>
      </p:sp>
    </p:spTree>
    <p:extLst>
      <p:ext uri="{BB962C8B-B14F-4D97-AF65-F5344CB8AC3E}">
        <p14:creationId xmlns:p14="http://schemas.microsoft.com/office/powerpoint/2010/main" val="42885601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Zoom with </a:t>
            </a:r>
            <a:r>
              <a:rPr lang="en-US" dirty="0" err="1"/>
              <a:t>Sintela</a:t>
            </a:r>
            <a:r>
              <a:rPr lang="en-US" dirty="0"/>
              <a:t> was 11 am</a:t>
            </a:r>
          </a:p>
        </p:txBody>
      </p:sp>
      <p:sp>
        <p:nvSpPr>
          <p:cNvPr id="4" name="Slide Number Placeholder 3"/>
          <p:cNvSpPr>
            <a:spLocks noGrp="1"/>
          </p:cNvSpPr>
          <p:nvPr>
            <p:ph type="sldNum" sz="quarter" idx="5"/>
          </p:nvPr>
        </p:nvSpPr>
        <p:spPr/>
        <p:txBody>
          <a:bodyPr/>
          <a:lstStyle/>
          <a:p>
            <a:fld id="{0743E6E6-A7DF-40DC-A809-3A44EDF04145}" type="slidenum">
              <a:rPr lang="en-US" smtClean="0"/>
              <a:t>14</a:t>
            </a:fld>
            <a:endParaRPr lang="en-US"/>
          </a:p>
        </p:txBody>
      </p:sp>
    </p:spTree>
    <p:extLst>
      <p:ext uri="{BB962C8B-B14F-4D97-AF65-F5344CB8AC3E}">
        <p14:creationId xmlns:p14="http://schemas.microsoft.com/office/powerpoint/2010/main" val="594467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Sintela</a:t>
            </a:r>
            <a:r>
              <a:rPr lang="en-US" dirty="0"/>
              <a:t> sent us a rework schedule with things to remove and where to attach wires, but each time we powered up the board, it was still shorted (-5V and +12V shorted to ground). We kept taking off more parts until the whole section was empty. Then we realized the problem was somewhere else on the board. We used a thermal camera to find the problem. Video. We then started to use Denis’ dental drill to excavate into the board until we could clear the short. This board would normally be trash, but that was not an option </a:t>
            </a:r>
          </a:p>
        </p:txBody>
      </p:sp>
      <p:sp>
        <p:nvSpPr>
          <p:cNvPr id="4" name="Slide Number Placeholder 3"/>
          <p:cNvSpPr>
            <a:spLocks noGrp="1"/>
          </p:cNvSpPr>
          <p:nvPr>
            <p:ph type="sldNum" sz="quarter" idx="5"/>
          </p:nvPr>
        </p:nvSpPr>
        <p:spPr/>
        <p:txBody>
          <a:bodyPr/>
          <a:lstStyle/>
          <a:p>
            <a:fld id="{0743E6E6-A7DF-40DC-A809-3A44EDF04145}" type="slidenum">
              <a:rPr lang="en-US" smtClean="0"/>
              <a:t>19</a:t>
            </a:fld>
            <a:endParaRPr lang="en-US"/>
          </a:p>
        </p:txBody>
      </p:sp>
    </p:spTree>
    <p:extLst>
      <p:ext uri="{BB962C8B-B14F-4D97-AF65-F5344CB8AC3E}">
        <p14:creationId xmlns:p14="http://schemas.microsoft.com/office/powerpoint/2010/main" val="3183072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Telepresence and deep sea connect  - productively involved</a:t>
            </a:r>
          </a:p>
        </p:txBody>
      </p:sp>
      <p:sp>
        <p:nvSpPr>
          <p:cNvPr id="4" name="Slide Number Placeholder 3"/>
          <p:cNvSpPr>
            <a:spLocks noGrp="1"/>
          </p:cNvSpPr>
          <p:nvPr>
            <p:ph type="sldNum" sz="quarter" idx="5"/>
          </p:nvPr>
        </p:nvSpPr>
        <p:spPr/>
        <p:txBody>
          <a:bodyPr/>
          <a:lstStyle/>
          <a:p>
            <a:fld id="{0743E6E6-A7DF-40DC-A809-3A44EDF04145}" type="slidenum">
              <a:rPr lang="en-US" smtClean="0"/>
              <a:t>21</a:t>
            </a:fld>
            <a:endParaRPr lang="en-US"/>
          </a:p>
        </p:txBody>
      </p:sp>
    </p:spTree>
    <p:extLst>
      <p:ext uri="{BB962C8B-B14F-4D97-AF65-F5344CB8AC3E}">
        <p14:creationId xmlns:p14="http://schemas.microsoft.com/office/powerpoint/2010/main" val="30343457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60 GB</a:t>
            </a:r>
          </a:p>
        </p:txBody>
      </p:sp>
      <p:sp>
        <p:nvSpPr>
          <p:cNvPr id="4" name="Slide Number Placeholder 3"/>
          <p:cNvSpPr>
            <a:spLocks noGrp="1"/>
          </p:cNvSpPr>
          <p:nvPr>
            <p:ph type="sldNum" sz="quarter" idx="5"/>
          </p:nvPr>
        </p:nvSpPr>
        <p:spPr/>
        <p:txBody>
          <a:bodyPr/>
          <a:lstStyle/>
          <a:p>
            <a:fld id="{0743E6E6-A7DF-40DC-A809-3A44EDF04145}" type="slidenum">
              <a:rPr lang="en-US" smtClean="0"/>
              <a:t>23</a:t>
            </a:fld>
            <a:endParaRPr lang="en-US"/>
          </a:p>
        </p:txBody>
      </p:sp>
    </p:spTree>
    <p:extLst>
      <p:ext uri="{BB962C8B-B14F-4D97-AF65-F5344CB8AC3E}">
        <p14:creationId xmlns:p14="http://schemas.microsoft.com/office/powerpoint/2010/main" val="2543753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the right filtering, we can hone in on more interesting signals like earthquakes. This data is high-pass filtered. Earthquakes have a characteristic  (</a:t>
            </a:r>
            <a:r>
              <a:rPr lang="en-US" dirty="0" err="1"/>
              <a:t>pWave</a:t>
            </a:r>
            <a:r>
              <a:rPr lang="en-US" dirty="0"/>
              <a:t> – pressure wave going through the body of the earth, and the s wave is a surface wave that is like an ocean wave. The p-wave travels faster. Because these waves travel at different velocities, you can determine the distance to the source by measuring the time between p-wave and s-wave arrivals. By making this measurement at multiple locations, you can determine the location of the epicenter.</a:t>
            </a:r>
          </a:p>
        </p:txBody>
      </p:sp>
      <p:sp>
        <p:nvSpPr>
          <p:cNvPr id="4" name="Slide Number Placeholder 3"/>
          <p:cNvSpPr>
            <a:spLocks noGrp="1"/>
          </p:cNvSpPr>
          <p:nvPr>
            <p:ph type="sldNum" sz="quarter" idx="5"/>
          </p:nvPr>
        </p:nvSpPr>
        <p:spPr/>
        <p:txBody>
          <a:bodyPr/>
          <a:lstStyle/>
          <a:p>
            <a:fld id="{0743E6E6-A7DF-40DC-A809-3A44EDF04145}" type="slidenum">
              <a:rPr lang="en-US" smtClean="0"/>
              <a:t>24</a:t>
            </a:fld>
            <a:endParaRPr lang="en-US"/>
          </a:p>
        </p:txBody>
      </p:sp>
    </p:spTree>
    <p:extLst>
      <p:ext uri="{BB962C8B-B14F-4D97-AF65-F5344CB8AC3E}">
        <p14:creationId xmlns:p14="http://schemas.microsoft.com/office/powerpoint/2010/main" val="6160394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close that we repeated this with a different earth quake and it matched</a:t>
            </a:r>
          </a:p>
        </p:txBody>
      </p:sp>
      <p:sp>
        <p:nvSpPr>
          <p:cNvPr id="4" name="Slide Number Placeholder 3"/>
          <p:cNvSpPr>
            <a:spLocks noGrp="1"/>
          </p:cNvSpPr>
          <p:nvPr>
            <p:ph type="sldNum" sz="quarter" idx="5"/>
          </p:nvPr>
        </p:nvSpPr>
        <p:spPr/>
        <p:txBody>
          <a:bodyPr/>
          <a:lstStyle/>
          <a:p>
            <a:fld id="{0743E6E6-A7DF-40DC-A809-3A44EDF04145}" type="slidenum">
              <a:rPr lang="en-US" smtClean="0"/>
              <a:t>25</a:t>
            </a:fld>
            <a:endParaRPr lang="en-US"/>
          </a:p>
        </p:txBody>
      </p:sp>
    </p:spTree>
    <p:extLst>
      <p:ext uri="{BB962C8B-B14F-4D97-AF65-F5344CB8AC3E}">
        <p14:creationId xmlns:p14="http://schemas.microsoft.com/office/powerpoint/2010/main" val="3839921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4B34A-462A-45CD-81E4-41749EFCD4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33F00A1-B5B6-4D10-AD32-94399B94B3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FB312C1-97FD-4C98-80CB-7E01887FBF9B}"/>
              </a:ext>
            </a:extLst>
          </p:cNvPr>
          <p:cNvSpPr>
            <a:spLocks noGrp="1"/>
          </p:cNvSpPr>
          <p:nvPr>
            <p:ph type="dt" sz="half" idx="10"/>
          </p:nvPr>
        </p:nvSpPr>
        <p:spPr/>
        <p:txBody>
          <a:bodyPr/>
          <a:lstStyle/>
          <a:p>
            <a:fld id="{7F3A27D7-6342-4393-91C9-D3778DA73850}" type="datetimeFigureOut">
              <a:rPr lang="en-US" smtClean="0"/>
              <a:t>6/2/2025</a:t>
            </a:fld>
            <a:endParaRPr lang="en-US"/>
          </a:p>
        </p:txBody>
      </p:sp>
      <p:sp>
        <p:nvSpPr>
          <p:cNvPr id="5" name="Footer Placeholder 4">
            <a:extLst>
              <a:ext uri="{FF2B5EF4-FFF2-40B4-BE49-F238E27FC236}">
                <a16:creationId xmlns:a16="http://schemas.microsoft.com/office/drawing/2014/main" id="{26CA57B5-7F39-4740-B3CA-DC8594369A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783469-4026-4BAE-92F7-95999D4652F7}"/>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3179669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FA00C-7E73-4E82-B495-3BD9C3830E1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26B45A1-E88C-4D55-B5B5-A893D795E44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FF28CA-B9C2-4EE5-B6CC-F155FE3B9BDD}"/>
              </a:ext>
            </a:extLst>
          </p:cNvPr>
          <p:cNvSpPr>
            <a:spLocks noGrp="1"/>
          </p:cNvSpPr>
          <p:nvPr>
            <p:ph type="dt" sz="half" idx="10"/>
          </p:nvPr>
        </p:nvSpPr>
        <p:spPr/>
        <p:txBody>
          <a:bodyPr/>
          <a:lstStyle/>
          <a:p>
            <a:fld id="{7F3A27D7-6342-4393-91C9-D3778DA73850}" type="datetimeFigureOut">
              <a:rPr lang="en-US" smtClean="0"/>
              <a:t>6/2/2025</a:t>
            </a:fld>
            <a:endParaRPr lang="en-US"/>
          </a:p>
        </p:txBody>
      </p:sp>
      <p:sp>
        <p:nvSpPr>
          <p:cNvPr id="5" name="Footer Placeholder 4">
            <a:extLst>
              <a:ext uri="{FF2B5EF4-FFF2-40B4-BE49-F238E27FC236}">
                <a16:creationId xmlns:a16="http://schemas.microsoft.com/office/drawing/2014/main" id="{23E94822-CF29-43E8-9AF6-728DB58662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F25EC9-E950-4BE4-8254-92FC38290ED5}"/>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961082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7EDE3F-DA9F-4622-8986-2E62791F0AA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2B02AAA-EBC2-4CFA-B8EE-98A7F5E2D6D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AC2A97-F921-4816-A174-5142C0C6D592}"/>
              </a:ext>
            </a:extLst>
          </p:cNvPr>
          <p:cNvSpPr>
            <a:spLocks noGrp="1"/>
          </p:cNvSpPr>
          <p:nvPr>
            <p:ph type="dt" sz="half" idx="10"/>
          </p:nvPr>
        </p:nvSpPr>
        <p:spPr/>
        <p:txBody>
          <a:bodyPr/>
          <a:lstStyle/>
          <a:p>
            <a:fld id="{7F3A27D7-6342-4393-91C9-D3778DA73850}" type="datetimeFigureOut">
              <a:rPr lang="en-US" smtClean="0"/>
              <a:t>6/2/2025</a:t>
            </a:fld>
            <a:endParaRPr lang="en-US"/>
          </a:p>
        </p:txBody>
      </p:sp>
      <p:sp>
        <p:nvSpPr>
          <p:cNvPr id="5" name="Footer Placeholder 4">
            <a:extLst>
              <a:ext uri="{FF2B5EF4-FFF2-40B4-BE49-F238E27FC236}">
                <a16:creationId xmlns:a16="http://schemas.microsoft.com/office/drawing/2014/main" id="{F32D35A6-D938-4044-8E91-34CA255584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D3AD60-F942-46A3-81A6-C2C9775B4328}"/>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30385747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50087-7F35-C149-8CCC-868895653B11}"/>
              </a:ext>
            </a:extLst>
          </p:cNvPr>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43EA0183-F42B-9642-B6B4-7CE8D4E316BA}"/>
              </a:ext>
            </a:extLst>
          </p:cNvPr>
          <p:cNvSpPr>
            <a:spLocks noGrp="1"/>
          </p:cNvSpPr>
          <p:nvPr>
            <p:ph idx="1"/>
          </p:nvPr>
        </p:nvSpPr>
        <p:spPr>
          <a:xfrm>
            <a:off x="838200" y="1202637"/>
            <a:ext cx="10515600" cy="4795827"/>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ubtitle 2">
            <a:extLst>
              <a:ext uri="{FF2B5EF4-FFF2-40B4-BE49-F238E27FC236}">
                <a16:creationId xmlns:a16="http://schemas.microsoft.com/office/drawing/2014/main" id="{5B18710F-5752-3041-ABB0-70AAF289D0C6}"/>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8456895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50087-7F35-C149-8CCC-868895653B11}"/>
              </a:ext>
            </a:extLst>
          </p:cNvPr>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43EA0183-F42B-9642-B6B4-7CE8D4E316BA}"/>
              </a:ext>
            </a:extLst>
          </p:cNvPr>
          <p:cNvSpPr>
            <a:spLocks noGrp="1"/>
          </p:cNvSpPr>
          <p:nvPr>
            <p:ph idx="1"/>
          </p:nvPr>
        </p:nvSpPr>
        <p:spPr>
          <a:xfrm>
            <a:off x="838200" y="1202637"/>
            <a:ext cx="10515600" cy="4795827"/>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ubtitle 2">
            <a:extLst>
              <a:ext uri="{FF2B5EF4-FFF2-40B4-BE49-F238E27FC236}">
                <a16:creationId xmlns:a16="http://schemas.microsoft.com/office/drawing/2014/main" id="{5B18710F-5752-3041-ABB0-70AAF289D0C6}"/>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0255907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50087-7F35-C149-8CCC-868895653B11}"/>
              </a:ext>
            </a:extLst>
          </p:cNvPr>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43EA0183-F42B-9642-B6B4-7CE8D4E316BA}"/>
              </a:ext>
            </a:extLst>
          </p:cNvPr>
          <p:cNvSpPr>
            <a:spLocks noGrp="1"/>
          </p:cNvSpPr>
          <p:nvPr>
            <p:ph idx="1"/>
          </p:nvPr>
        </p:nvSpPr>
        <p:spPr>
          <a:xfrm>
            <a:off x="838200" y="1202637"/>
            <a:ext cx="10515600" cy="4795827"/>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ubtitle 2">
            <a:extLst>
              <a:ext uri="{FF2B5EF4-FFF2-40B4-BE49-F238E27FC236}">
                <a16:creationId xmlns:a16="http://schemas.microsoft.com/office/drawing/2014/main" id="{5B18710F-5752-3041-ABB0-70AAF289D0C6}"/>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7758302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50087-7F35-C149-8CCC-868895653B11}"/>
              </a:ext>
            </a:extLst>
          </p:cNvPr>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43EA0183-F42B-9642-B6B4-7CE8D4E316BA}"/>
              </a:ext>
            </a:extLst>
          </p:cNvPr>
          <p:cNvSpPr>
            <a:spLocks noGrp="1"/>
          </p:cNvSpPr>
          <p:nvPr>
            <p:ph idx="1"/>
          </p:nvPr>
        </p:nvSpPr>
        <p:spPr>
          <a:xfrm>
            <a:off x="838200" y="1202637"/>
            <a:ext cx="10515600" cy="4795827"/>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ubtitle 2">
            <a:extLst>
              <a:ext uri="{FF2B5EF4-FFF2-40B4-BE49-F238E27FC236}">
                <a16:creationId xmlns:a16="http://schemas.microsoft.com/office/drawing/2014/main" id="{5B18710F-5752-3041-ABB0-70AAF289D0C6}"/>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80765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553A1-D0E6-4B82-AFA3-A6F1B4A9A2CF}"/>
              </a:ext>
            </a:extLst>
          </p:cNvPr>
          <p:cNvSpPr>
            <a:spLocks noGrp="1"/>
          </p:cNvSpPr>
          <p:nvPr>
            <p:ph type="title"/>
          </p:nvPr>
        </p:nvSpPr>
        <p:spPr>
          <a:xfrm>
            <a:off x="838200" y="52296"/>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23EC2157-BFCF-42BB-9A46-4AEC72753D2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59A589-E61E-4744-953E-F13F5A58D16F}"/>
              </a:ext>
            </a:extLst>
          </p:cNvPr>
          <p:cNvSpPr>
            <a:spLocks noGrp="1"/>
          </p:cNvSpPr>
          <p:nvPr>
            <p:ph type="dt" sz="half" idx="10"/>
          </p:nvPr>
        </p:nvSpPr>
        <p:spPr/>
        <p:txBody>
          <a:bodyPr/>
          <a:lstStyle/>
          <a:p>
            <a:fld id="{7F3A27D7-6342-4393-91C9-D3778DA73850}" type="datetimeFigureOut">
              <a:rPr lang="en-US" smtClean="0"/>
              <a:t>6/2/2025</a:t>
            </a:fld>
            <a:endParaRPr lang="en-US"/>
          </a:p>
        </p:txBody>
      </p:sp>
      <p:sp>
        <p:nvSpPr>
          <p:cNvPr id="5" name="Footer Placeholder 4">
            <a:extLst>
              <a:ext uri="{FF2B5EF4-FFF2-40B4-BE49-F238E27FC236}">
                <a16:creationId xmlns:a16="http://schemas.microsoft.com/office/drawing/2014/main" id="{2809DB0E-2921-40F7-BF88-DAF1B9840E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D7F7C8-3703-41C7-9E24-14EF320E26C6}"/>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3792124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3A769-1671-44D1-A731-EF9BD3BABF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46C1ABE-DF9F-4C6D-964A-CADA489E9E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A62C6B3-36CC-4348-89F0-EACAB21D24BE}"/>
              </a:ext>
            </a:extLst>
          </p:cNvPr>
          <p:cNvSpPr>
            <a:spLocks noGrp="1"/>
          </p:cNvSpPr>
          <p:nvPr>
            <p:ph type="dt" sz="half" idx="10"/>
          </p:nvPr>
        </p:nvSpPr>
        <p:spPr/>
        <p:txBody>
          <a:bodyPr/>
          <a:lstStyle/>
          <a:p>
            <a:fld id="{7F3A27D7-6342-4393-91C9-D3778DA73850}" type="datetimeFigureOut">
              <a:rPr lang="en-US" smtClean="0"/>
              <a:t>6/2/2025</a:t>
            </a:fld>
            <a:endParaRPr lang="en-US"/>
          </a:p>
        </p:txBody>
      </p:sp>
      <p:sp>
        <p:nvSpPr>
          <p:cNvPr id="5" name="Footer Placeholder 4">
            <a:extLst>
              <a:ext uri="{FF2B5EF4-FFF2-40B4-BE49-F238E27FC236}">
                <a16:creationId xmlns:a16="http://schemas.microsoft.com/office/drawing/2014/main" id="{0DD4160A-D432-4BE1-9CA3-723310D12D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2F9827-B963-45A9-9582-1DB2904069F3}"/>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1974437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21F47-364E-4F49-BBF1-5C71CF95F3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08AA22-D046-4279-A909-E5A02424EBF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22545C5-3EDF-44E4-875D-E596D479405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3A37A27-D21E-4EB6-AADC-009BE82480CC}"/>
              </a:ext>
            </a:extLst>
          </p:cNvPr>
          <p:cNvSpPr>
            <a:spLocks noGrp="1"/>
          </p:cNvSpPr>
          <p:nvPr>
            <p:ph type="dt" sz="half" idx="10"/>
          </p:nvPr>
        </p:nvSpPr>
        <p:spPr/>
        <p:txBody>
          <a:bodyPr/>
          <a:lstStyle/>
          <a:p>
            <a:fld id="{7F3A27D7-6342-4393-91C9-D3778DA73850}" type="datetimeFigureOut">
              <a:rPr lang="en-US" smtClean="0"/>
              <a:t>6/2/2025</a:t>
            </a:fld>
            <a:endParaRPr lang="en-US"/>
          </a:p>
        </p:txBody>
      </p:sp>
      <p:sp>
        <p:nvSpPr>
          <p:cNvPr id="6" name="Footer Placeholder 5">
            <a:extLst>
              <a:ext uri="{FF2B5EF4-FFF2-40B4-BE49-F238E27FC236}">
                <a16:creationId xmlns:a16="http://schemas.microsoft.com/office/drawing/2014/main" id="{08A103F7-AE29-46C9-8F21-CB7AC2682D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42D7DF-32B0-4C73-973F-33FA851E3991}"/>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3629916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6B03A-E9B0-4C78-94E5-5855920DD16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693A9AD-1AD6-4BC5-B519-724C0456A9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767419E-2DED-47FD-8E32-7F4EAE5C9DF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20A7454-3D6B-46F0-BBD3-DACB323E0E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E19BEB3-D90B-4C3F-A1A9-FF43079BE99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2BA7D86-5EC9-4B66-84F0-1FF74314E404}"/>
              </a:ext>
            </a:extLst>
          </p:cNvPr>
          <p:cNvSpPr>
            <a:spLocks noGrp="1"/>
          </p:cNvSpPr>
          <p:nvPr>
            <p:ph type="dt" sz="half" idx="10"/>
          </p:nvPr>
        </p:nvSpPr>
        <p:spPr/>
        <p:txBody>
          <a:bodyPr/>
          <a:lstStyle/>
          <a:p>
            <a:fld id="{7F3A27D7-6342-4393-91C9-D3778DA73850}" type="datetimeFigureOut">
              <a:rPr lang="en-US" smtClean="0"/>
              <a:t>6/2/2025</a:t>
            </a:fld>
            <a:endParaRPr lang="en-US"/>
          </a:p>
        </p:txBody>
      </p:sp>
      <p:sp>
        <p:nvSpPr>
          <p:cNvPr id="8" name="Footer Placeholder 7">
            <a:extLst>
              <a:ext uri="{FF2B5EF4-FFF2-40B4-BE49-F238E27FC236}">
                <a16:creationId xmlns:a16="http://schemas.microsoft.com/office/drawing/2014/main" id="{B8892928-D778-45ED-AD83-F8B347AD601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3272E92-02F8-47EF-880A-0058CC934DAC}"/>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3501736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6DC42-EE6D-4261-BBAB-75CE2BFD83E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138D2B6-600D-4B5C-90A9-693938A5578F}"/>
              </a:ext>
            </a:extLst>
          </p:cNvPr>
          <p:cNvSpPr>
            <a:spLocks noGrp="1"/>
          </p:cNvSpPr>
          <p:nvPr>
            <p:ph type="dt" sz="half" idx="10"/>
          </p:nvPr>
        </p:nvSpPr>
        <p:spPr/>
        <p:txBody>
          <a:bodyPr/>
          <a:lstStyle/>
          <a:p>
            <a:fld id="{7F3A27D7-6342-4393-91C9-D3778DA73850}" type="datetimeFigureOut">
              <a:rPr lang="en-US" smtClean="0"/>
              <a:t>6/2/2025</a:t>
            </a:fld>
            <a:endParaRPr lang="en-US"/>
          </a:p>
        </p:txBody>
      </p:sp>
      <p:sp>
        <p:nvSpPr>
          <p:cNvPr id="4" name="Footer Placeholder 3">
            <a:extLst>
              <a:ext uri="{FF2B5EF4-FFF2-40B4-BE49-F238E27FC236}">
                <a16:creationId xmlns:a16="http://schemas.microsoft.com/office/drawing/2014/main" id="{16FD4A47-C0D2-48DF-9FC1-93EDD572FEB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21199BF-6165-4B8B-81E0-AE3FE9181323}"/>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2298066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08E526-7715-4545-A378-D8A75907A97D}"/>
              </a:ext>
            </a:extLst>
          </p:cNvPr>
          <p:cNvSpPr>
            <a:spLocks noGrp="1"/>
          </p:cNvSpPr>
          <p:nvPr>
            <p:ph type="dt" sz="half" idx="10"/>
          </p:nvPr>
        </p:nvSpPr>
        <p:spPr/>
        <p:txBody>
          <a:bodyPr/>
          <a:lstStyle/>
          <a:p>
            <a:fld id="{7F3A27D7-6342-4393-91C9-D3778DA73850}" type="datetimeFigureOut">
              <a:rPr lang="en-US" smtClean="0"/>
              <a:t>6/2/2025</a:t>
            </a:fld>
            <a:endParaRPr lang="en-US"/>
          </a:p>
        </p:txBody>
      </p:sp>
      <p:sp>
        <p:nvSpPr>
          <p:cNvPr id="3" name="Footer Placeholder 2">
            <a:extLst>
              <a:ext uri="{FF2B5EF4-FFF2-40B4-BE49-F238E27FC236}">
                <a16:creationId xmlns:a16="http://schemas.microsoft.com/office/drawing/2014/main" id="{CD173AA7-4F55-4875-853F-84F1CE28D8F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5AA9716-4FD7-4CCD-BAB2-ECFF73AEF8F5}"/>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1707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67945-354F-4F25-A6AE-9995B36BA7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57190BF-5B7B-4A13-BDAA-35AC8F5540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8529578-3C75-4C4B-AEEB-D577054600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C77989D-B449-4420-8BBF-D6EE3A350C25}"/>
              </a:ext>
            </a:extLst>
          </p:cNvPr>
          <p:cNvSpPr>
            <a:spLocks noGrp="1"/>
          </p:cNvSpPr>
          <p:nvPr>
            <p:ph type="dt" sz="half" idx="10"/>
          </p:nvPr>
        </p:nvSpPr>
        <p:spPr/>
        <p:txBody>
          <a:bodyPr/>
          <a:lstStyle/>
          <a:p>
            <a:fld id="{7F3A27D7-6342-4393-91C9-D3778DA73850}" type="datetimeFigureOut">
              <a:rPr lang="en-US" smtClean="0"/>
              <a:t>6/2/2025</a:t>
            </a:fld>
            <a:endParaRPr lang="en-US"/>
          </a:p>
        </p:txBody>
      </p:sp>
      <p:sp>
        <p:nvSpPr>
          <p:cNvPr id="6" name="Footer Placeholder 5">
            <a:extLst>
              <a:ext uri="{FF2B5EF4-FFF2-40B4-BE49-F238E27FC236}">
                <a16:creationId xmlns:a16="http://schemas.microsoft.com/office/drawing/2014/main" id="{7FC8D5B7-8A5B-4F46-94F1-707AC24578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6A957A-857A-47F2-BA10-907B71BBAA8F}"/>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2566101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EDD99-B1C7-4BF8-89EC-3244A16965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A867293-E736-406A-9904-C8C736D6C6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780A783-7A7E-4110-BD80-E1225F2F47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3F68AFA-2039-47BF-A306-1E2C31ACD3CB}"/>
              </a:ext>
            </a:extLst>
          </p:cNvPr>
          <p:cNvSpPr>
            <a:spLocks noGrp="1"/>
          </p:cNvSpPr>
          <p:nvPr>
            <p:ph type="dt" sz="half" idx="10"/>
          </p:nvPr>
        </p:nvSpPr>
        <p:spPr/>
        <p:txBody>
          <a:bodyPr/>
          <a:lstStyle/>
          <a:p>
            <a:fld id="{7F3A27D7-6342-4393-91C9-D3778DA73850}" type="datetimeFigureOut">
              <a:rPr lang="en-US" smtClean="0"/>
              <a:t>6/2/2025</a:t>
            </a:fld>
            <a:endParaRPr lang="en-US"/>
          </a:p>
        </p:txBody>
      </p:sp>
      <p:sp>
        <p:nvSpPr>
          <p:cNvPr id="6" name="Footer Placeholder 5">
            <a:extLst>
              <a:ext uri="{FF2B5EF4-FFF2-40B4-BE49-F238E27FC236}">
                <a16:creationId xmlns:a16="http://schemas.microsoft.com/office/drawing/2014/main" id="{FE86D414-39C4-467C-B0BA-6EA553B725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D24668-50E0-4A7C-92AB-00556B7D4D81}"/>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3648654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22A1C4B-BDA8-421F-805A-ED57CB081E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5DF1C3A-7A96-4BD1-A54A-31A970CCD9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5F0E72-D4D6-49E7-9BB9-DEC00530B1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3A27D7-6342-4393-91C9-D3778DA73850}" type="datetimeFigureOut">
              <a:rPr lang="en-US" smtClean="0"/>
              <a:t>6/2/2025</a:t>
            </a:fld>
            <a:endParaRPr lang="en-US"/>
          </a:p>
        </p:txBody>
      </p:sp>
      <p:sp>
        <p:nvSpPr>
          <p:cNvPr id="5" name="Footer Placeholder 4">
            <a:extLst>
              <a:ext uri="{FF2B5EF4-FFF2-40B4-BE49-F238E27FC236}">
                <a16:creationId xmlns:a16="http://schemas.microsoft.com/office/drawing/2014/main" id="{D7160216-CC1A-4E49-A4A5-01EFD43846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61FFB30-5579-4AC3-B086-071E6A5F90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FF2645-836E-4437-8176-E40D0276A46F}" type="slidenum">
              <a:rPr lang="en-US" smtClean="0"/>
              <a:t>‹#›</a:t>
            </a:fld>
            <a:endParaRPr lang="en-US"/>
          </a:p>
        </p:txBody>
      </p:sp>
    </p:spTree>
    <p:extLst>
      <p:ext uri="{BB962C8B-B14F-4D97-AF65-F5344CB8AC3E}">
        <p14:creationId xmlns:p14="http://schemas.microsoft.com/office/powerpoint/2010/main" val="1548081815"/>
      </p:ext>
    </p:extLst>
  </p:cSld>
  <p:clrMap bg1="dk1" tx1="lt1" bg2="dk2"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692" r:id="rId13"/>
    <p:sldLayoutId id="2147483693" r:id="rId14"/>
    <p:sldLayoutId id="2147483744"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video" Target="../media/media3.MOV"/><Relationship Id="rId7" Type="http://schemas.openxmlformats.org/officeDocument/2006/relationships/image" Target="../media/image33.jpeg"/><Relationship Id="rId2" Type="http://schemas.microsoft.com/office/2007/relationships/media" Target="../media/media3.MOV"/><Relationship Id="rId1" Type="http://schemas.openxmlformats.org/officeDocument/2006/relationships/tags" Target="../tags/tag4.xml"/><Relationship Id="rId6" Type="http://schemas.openxmlformats.org/officeDocument/2006/relationships/image" Target="../media/image32.pn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jpeg"/><Relationship Id="rId3" Type="http://schemas.openxmlformats.org/officeDocument/2006/relationships/notesSlide" Target="../notesSlides/notesSlide1.xml"/><Relationship Id="rId7" Type="http://schemas.openxmlformats.org/officeDocument/2006/relationships/image" Target="../media/image5.jpeg"/><Relationship Id="rId12" Type="http://schemas.openxmlformats.org/officeDocument/2006/relationships/image" Target="../media/image10.jpeg"/><Relationship Id="rId2" Type="http://schemas.openxmlformats.org/officeDocument/2006/relationships/slideLayout" Target="../slideLayouts/slideLayout12.xml"/><Relationship Id="rId16" Type="http://schemas.openxmlformats.org/officeDocument/2006/relationships/image" Target="../media/image14.jpeg"/><Relationship Id="rId1" Type="http://schemas.openxmlformats.org/officeDocument/2006/relationships/tags" Target="../tags/tag1.xml"/><Relationship Id="rId6" Type="http://schemas.openxmlformats.org/officeDocument/2006/relationships/image" Target="../media/image4.jpeg"/><Relationship Id="rId11" Type="http://schemas.openxmlformats.org/officeDocument/2006/relationships/image" Target="../media/image9.jpg"/><Relationship Id="rId5" Type="http://schemas.openxmlformats.org/officeDocument/2006/relationships/image" Target="../media/image3.jpeg"/><Relationship Id="rId15" Type="http://schemas.openxmlformats.org/officeDocument/2006/relationships/image" Target="../media/image13.jpg"/><Relationship Id="rId10" Type="http://schemas.openxmlformats.org/officeDocument/2006/relationships/image" Target="../media/image8.jpeg"/><Relationship Id="rId4" Type="http://schemas.openxmlformats.org/officeDocument/2006/relationships/image" Target="../media/image2.jpg"/><Relationship Id="rId9" Type="http://schemas.openxmlformats.org/officeDocument/2006/relationships/image" Target="../media/image7.png"/><Relationship Id="rId14" Type="http://schemas.openxmlformats.org/officeDocument/2006/relationships/image" Target="../media/image12.jpeg"/></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2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tif"/></Relationships>
</file>

<file path=ppt/slides/_rels/slide2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wav"/><Relationship Id="rId1" Type="http://schemas.microsoft.com/office/2007/relationships/media" Target="../media/media4.wav"/><Relationship Id="rId5" Type="http://schemas.openxmlformats.org/officeDocument/2006/relationships/image" Target="../media/image45.png"/><Relationship Id="rId4" Type="http://schemas.openxmlformats.org/officeDocument/2006/relationships/image" Target="../media/image44.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7.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5.t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wav"/><Relationship Id="rId1" Type="http://schemas.microsoft.com/office/2007/relationships/media" Target="../media/media5.wav"/><Relationship Id="rId5" Type="http://schemas.openxmlformats.org/officeDocument/2006/relationships/image" Target="../media/image45.png"/><Relationship Id="rId4" Type="http://schemas.openxmlformats.org/officeDocument/2006/relationships/image" Target="../media/image48.jpg"/></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3.xml"/><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tmp"/><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C81D21-17D2-4F04-AD7F-4B73A4B4DB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468" y="-2683200"/>
            <a:ext cx="12671906" cy="9541199"/>
          </a:xfrm>
          <a:prstGeom prst="rect">
            <a:avLst/>
          </a:prstGeom>
        </p:spPr>
      </p:pic>
      <p:sp>
        <p:nvSpPr>
          <p:cNvPr id="4" name="Title 3">
            <a:extLst>
              <a:ext uri="{FF2B5EF4-FFF2-40B4-BE49-F238E27FC236}">
                <a16:creationId xmlns:a16="http://schemas.microsoft.com/office/drawing/2014/main" id="{4F8D373C-8C13-4888-8E39-00A95724D670}"/>
              </a:ext>
            </a:extLst>
          </p:cNvPr>
          <p:cNvSpPr>
            <a:spLocks noGrp="1"/>
          </p:cNvSpPr>
          <p:nvPr>
            <p:ph type="ctrTitle"/>
          </p:nvPr>
        </p:nvSpPr>
        <p:spPr/>
        <p:txBody>
          <a:bodyPr>
            <a:normAutofit/>
          </a:bodyPr>
          <a:lstStyle/>
          <a:p>
            <a:r>
              <a:rPr lang="en-US" b="1" dirty="0"/>
              <a:t>Geo-Sense</a:t>
            </a:r>
            <a:br>
              <a:rPr lang="en-US" b="1" dirty="0"/>
            </a:br>
            <a:r>
              <a:rPr lang="en-US" b="1" dirty="0"/>
              <a:t>June 2025</a:t>
            </a:r>
          </a:p>
        </p:txBody>
      </p:sp>
      <p:sp>
        <p:nvSpPr>
          <p:cNvPr id="5" name="Text Placeholder 4">
            <a:extLst>
              <a:ext uri="{FF2B5EF4-FFF2-40B4-BE49-F238E27FC236}">
                <a16:creationId xmlns:a16="http://schemas.microsoft.com/office/drawing/2014/main" id="{3718E8F5-3530-472E-BBB3-2CBCB471B0C9}"/>
              </a:ext>
            </a:extLst>
          </p:cNvPr>
          <p:cNvSpPr>
            <a:spLocks noGrp="1"/>
          </p:cNvSpPr>
          <p:nvPr>
            <p:ph type="subTitle" idx="1"/>
          </p:nvPr>
        </p:nvSpPr>
        <p:spPr>
          <a:xfrm>
            <a:off x="749808" y="5671565"/>
            <a:ext cx="10680192" cy="719709"/>
          </a:xfrm>
        </p:spPr>
        <p:txBody>
          <a:bodyPr>
            <a:noAutofit/>
          </a:bodyPr>
          <a:lstStyle/>
          <a:p>
            <a:r>
              <a:rPr lang="en-US" sz="2400" dirty="0"/>
              <a:t>Alana Sherman, Aaron Micallef, Aaron Schnittger, Paul McGill, Denis </a:t>
            </a:r>
            <a:r>
              <a:rPr lang="en-US" sz="2400" dirty="0" err="1"/>
              <a:t>Klimov</a:t>
            </a:r>
            <a:r>
              <a:rPr lang="en-US" sz="2400" dirty="0"/>
              <a:t>, Bryan </a:t>
            </a:r>
            <a:r>
              <a:rPr lang="en-US" sz="2400" dirty="0" err="1"/>
              <a:t>Touryan</a:t>
            </a:r>
            <a:r>
              <a:rPr lang="en-US" sz="2400" dirty="0"/>
              <a:t>-Schaefer, Rich Henthorn, and Rebecca Englert</a:t>
            </a:r>
          </a:p>
        </p:txBody>
      </p:sp>
    </p:spTree>
    <p:extLst>
      <p:ext uri="{BB962C8B-B14F-4D97-AF65-F5344CB8AC3E}">
        <p14:creationId xmlns:p14="http://schemas.microsoft.com/office/powerpoint/2010/main" val="1374791532"/>
      </p:ext>
    </p:extLst>
  </p:cSld>
  <p:clrMapOvr>
    <a:masterClrMapping/>
  </p:clrMapOvr>
  <mc:AlternateContent xmlns:mc="http://schemas.openxmlformats.org/markup-compatibility/2006" xmlns:p14="http://schemas.microsoft.com/office/powerpoint/2010/main">
    <mc:Choice Requires="p14">
      <p:transition spd="slow" p14:dur="2000" advTm="22475"/>
    </mc:Choice>
    <mc:Fallback xmlns="">
      <p:transition spd="slow" advTm="2247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orterDeployment">
            <a:hlinkClick r:id="" action="ppaction://media"/>
            <a:extLst>
              <a:ext uri="{FF2B5EF4-FFF2-40B4-BE49-F238E27FC236}">
                <a16:creationId xmlns:a16="http://schemas.microsoft.com/office/drawing/2014/main" id="{D9BBF9DD-46B5-412B-8EF6-90EBBE52006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93F9A1E-2857-4043-B1D7-C3F1AA687BE6}"/>
              </a:ext>
            </a:extLst>
          </p:cNvPr>
          <p:cNvSpPr>
            <a:spLocks noGrp="1"/>
          </p:cNvSpPr>
          <p:nvPr>
            <p:ph type="title"/>
          </p:nvPr>
        </p:nvSpPr>
        <p:spPr/>
        <p:txBody>
          <a:bodyPr/>
          <a:lstStyle/>
          <a:p>
            <a:r>
              <a:rPr lang="en-US" dirty="0"/>
              <a:t>Technical and Operational Challenges</a:t>
            </a:r>
          </a:p>
        </p:txBody>
      </p:sp>
    </p:spTree>
    <p:extLst>
      <p:ext uri="{BB962C8B-B14F-4D97-AF65-F5344CB8AC3E}">
        <p14:creationId xmlns:p14="http://schemas.microsoft.com/office/powerpoint/2010/main" val="2095376427"/>
      </p:ext>
    </p:extLst>
  </p:cSld>
  <p:clrMapOvr>
    <a:masterClrMapping/>
  </p:clrMapOvr>
  <mc:AlternateContent xmlns:mc="http://schemas.openxmlformats.org/markup-compatibility/2006" xmlns:p14="http://schemas.microsoft.com/office/powerpoint/2010/main">
    <mc:Choice Requires="p14">
      <p:transition spd="slow" p14:dur="2000" advTm="80650"/>
    </mc:Choice>
    <mc:Fallback xmlns="">
      <p:transition spd="slow" advTm="8065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5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BCBAA-30AB-4C76-BED1-DE3DCDB9E1F8}"/>
              </a:ext>
            </a:extLst>
          </p:cNvPr>
          <p:cNvSpPr>
            <a:spLocks noGrp="1"/>
          </p:cNvSpPr>
          <p:nvPr>
            <p:ph type="title"/>
          </p:nvPr>
        </p:nvSpPr>
        <p:spPr>
          <a:xfrm>
            <a:off x="838200" y="52296"/>
            <a:ext cx="5257800" cy="1325563"/>
          </a:xfrm>
        </p:spPr>
        <p:txBody>
          <a:bodyPr/>
          <a:lstStyle/>
          <a:p>
            <a:r>
              <a:rPr lang="en-US" dirty="0"/>
              <a:t>Geo-Sense Timeline</a:t>
            </a:r>
          </a:p>
        </p:txBody>
      </p:sp>
      <p:sp>
        <p:nvSpPr>
          <p:cNvPr id="3" name="Content Placeholder 2">
            <a:extLst>
              <a:ext uri="{FF2B5EF4-FFF2-40B4-BE49-F238E27FC236}">
                <a16:creationId xmlns:a16="http://schemas.microsoft.com/office/drawing/2014/main" id="{2A7CDCD8-380B-4991-89E4-9A047CD61A6B}"/>
              </a:ext>
            </a:extLst>
          </p:cNvPr>
          <p:cNvSpPr>
            <a:spLocks noGrp="1"/>
          </p:cNvSpPr>
          <p:nvPr>
            <p:ph idx="1"/>
          </p:nvPr>
        </p:nvSpPr>
        <p:spPr/>
        <p:txBody>
          <a:bodyPr>
            <a:normAutofit fontScale="92500" lnSpcReduction="10000"/>
          </a:bodyPr>
          <a:lstStyle/>
          <a:p>
            <a:r>
              <a:rPr lang="en-US" sz="3600" dirty="0"/>
              <a:t>Components procured by June 2024</a:t>
            </a:r>
          </a:p>
          <a:p>
            <a:endParaRPr lang="en-US" sz="3600" dirty="0"/>
          </a:p>
          <a:p>
            <a:r>
              <a:rPr lang="en-US" sz="3600" dirty="0"/>
              <a:t>Prototype assembled during September 2024</a:t>
            </a:r>
          </a:p>
          <a:p>
            <a:endParaRPr lang="en-US" sz="3600" dirty="0"/>
          </a:p>
          <a:p>
            <a:r>
              <a:rPr lang="en-US" sz="3600" dirty="0"/>
              <a:t>2 days of operational testing on the R/V David Packard Fall 2024</a:t>
            </a:r>
          </a:p>
          <a:p>
            <a:endParaRPr lang="en-US" sz="3600" dirty="0"/>
          </a:p>
          <a:p>
            <a:r>
              <a:rPr lang="en-US" sz="3600" dirty="0"/>
              <a:t>Deployment on the R/V David Packard in February 2025</a:t>
            </a:r>
            <a:endParaRPr lang="en-US" dirty="0"/>
          </a:p>
          <a:p>
            <a:endParaRPr lang="en-US" dirty="0"/>
          </a:p>
        </p:txBody>
      </p:sp>
      <p:sp>
        <p:nvSpPr>
          <p:cNvPr id="5" name="Multiplication Sign 4">
            <a:extLst>
              <a:ext uri="{FF2B5EF4-FFF2-40B4-BE49-F238E27FC236}">
                <a16:creationId xmlns:a16="http://schemas.microsoft.com/office/drawing/2014/main" id="{433450F2-9811-4106-8EDA-96170A86C43B}"/>
              </a:ext>
            </a:extLst>
          </p:cNvPr>
          <p:cNvSpPr/>
          <p:nvPr/>
        </p:nvSpPr>
        <p:spPr>
          <a:xfrm>
            <a:off x="5462003" y="1714539"/>
            <a:ext cx="1075174" cy="693337"/>
          </a:xfrm>
          <a:prstGeom prst="mathMultiply">
            <a:avLst>
              <a:gd name="adj1" fmla="val 1390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Multiplication Sign 7">
            <a:extLst>
              <a:ext uri="{FF2B5EF4-FFF2-40B4-BE49-F238E27FC236}">
                <a16:creationId xmlns:a16="http://schemas.microsoft.com/office/drawing/2014/main" id="{8EA7F388-1185-49C0-BAD3-67F7D5B9BB1F}"/>
              </a:ext>
            </a:extLst>
          </p:cNvPr>
          <p:cNvSpPr/>
          <p:nvPr/>
        </p:nvSpPr>
        <p:spPr>
          <a:xfrm>
            <a:off x="6490358" y="2783454"/>
            <a:ext cx="1075174" cy="693337"/>
          </a:xfrm>
          <a:prstGeom prst="mathMultiply">
            <a:avLst>
              <a:gd name="adj1" fmla="val 1390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8F079BB3-5E20-43C7-A55F-3688B3FF9B0F}"/>
              </a:ext>
            </a:extLst>
          </p:cNvPr>
          <p:cNvSpPr txBox="1"/>
          <p:nvPr/>
        </p:nvSpPr>
        <p:spPr>
          <a:xfrm>
            <a:off x="4310122" y="4688918"/>
            <a:ext cx="3608761" cy="646331"/>
          </a:xfrm>
          <a:prstGeom prst="rect">
            <a:avLst/>
          </a:prstGeom>
          <a:noFill/>
        </p:spPr>
        <p:txBody>
          <a:bodyPr wrap="square" rtlCol="0">
            <a:spAutoFit/>
          </a:bodyPr>
          <a:lstStyle/>
          <a:p>
            <a:r>
              <a:rPr lang="en-US" sz="3600" dirty="0">
                <a:solidFill>
                  <a:srgbClr val="00B0F0"/>
                </a:solidFill>
              </a:rPr>
              <a:t>R/V Rachel Carson</a:t>
            </a:r>
          </a:p>
        </p:txBody>
      </p:sp>
      <p:sp>
        <p:nvSpPr>
          <p:cNvPr id="13" name="Multiplication Sign 12">
            <a:extLst>
              <a:ext uri="{FF2B5EF4-FFF2-40B4-BE49-F238E27FC236}">
                <a16:creationId xmlns:a16="http://schemas.microsoft.com/office/drawing/2014/main" id="{16881682-8675-413A-9C66-B55474AD31F3}"/>
              </a:ext>
            </a:extLst>
          </p:cNvPr>
          <p:cNvSpPr/>
          <p:nvPr/>
        </p:nvSpPr>
        <p:spPr>
          <a:xfrm>
            <a:off x="3154352" y="5087676"/>
            <a:ext cx="5920302" cy="1003601"/>
          </a:xfrm>
          <a:prstGeom prst="mathMultiply">
            <a:avLst>
              <a:gd name="adj1" fmla="val 1290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057D4F9E-FD96-48A3-85AA-BED96483B04A}"/>
              </a:ext>
            </a:extLst>
          </p:cNvPr>
          <p:cNvSpPr txBox="1"/>
          <p:nvPr/>
        </p:nvSpPr>
        <p:spPr>
          <a:xfrm>
            <a:off x="5148047" y="1262400"/>
            <a:ext cx="3553692" cy="646331"/>
          </a:xfrm>
          <a:prstGeom prst="rect">
            <a:avLst/>
          </a:prstGeom>
          <a:noFill/>
        </p:spPr>
        <p:txBody>
          <a:bodyPr wrap="square" rtlCol="0">
            <a:spAutoFit/>
          </a:bodyPr>
          <a:lstStyle/>
          <a:p>
            <a:r>
              <a:rPr lang="en-US" sz="3600" dirty="0">
                <a:solidFill>
                  <a:srgbClr val="00B0F0"/>
                </a:solidFill>
              </a:rPr>
              <a:t>December</a:t>
            </a:r>
          </a:p>
        </p:txBody>
      </p:sp>
      <p:sp>
        <p:nvSpPr>
          <p:cNvPr id="19" name="TextBox 18">
            <a:extLst>
              <a:ext uri="{FF2B5EF4-FFF2-40B4-BE49-F238E27FC236}">
                <a16:creationId xmlns:a16="http://schemas.microsoft.com/office/drawing/2014/main" id="{BB864BF5-0F7F-407E-A96B-C694A9CBEE42}"/>
              </a:ext>
            </a:extLst>
          </p:cNvPr>
          <p:cNvSpPr txBox="1"/>
          <p:nvPr/>
        </p:nvSpPr>
        <p:spPr>
          <a:xfrm>
            <a:off x="6343448" y="2349049"/>
            <a:ext cx="3150870" cy="646331"/>
          </a:xfrm>
          <a:prstGeom prst="rect">
            <a:avLst/>
          </a:prstGeom>
          <a:noFill/>
        </p:spPr>
        <p:txBody>
          <a:bodyPr wrap="square" rtlCol="0">
            <a:spAutoFit/>
          </a:bodyPr>
          <a:lstStyle/>
          <a:p>
            <a:r>
              <a:rPr lang="en-US" sz="3600" dirty="0">
                <a:solidFill>
                  <a:srgbClr val="00B0F0"/>
                </a:solidFill>
              </a:rPr>
              <a:t>January</a:t>
            </a:r>
          </a:p>
        </p:txBody>
      </p:sp>
      <p:sp>
        <p:nvSpPr>
          <p:cNvPr id="20" name="Multiplication Sign 19">
            <a:extLst>
              <a:ext uri="{FF2B5EF4-FFF2-40B4-BE49-F238E27FC236}">
                <a16:creationId xmlns:a16="http://schemas.microsoft.com/office/drawing/2014/main" id="{3E0986EE-5D6C-4760-BD0F-CB5AACA5AD12}"/>
              </a:ext>
            </a:extLst>
          </p:cNvPr>
          <p:cNvSpPr/>
          <p:nvPr/>
        </p:nvSpPr>
        <p:spPr>
          <a:xfrm>
            <a:off x="8346867" y="5252253"/>
            <a:ext cx="1075174" cy="693337"/>
          </a:xfrm>
          <a:prstGeom prst="mathMultiply">
            <a:avLst>
              <a:gd name="adj1" fmla="val 1390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262DA6C0-230E-4F79-85A4-A71F35B57A6D}"/>
              </a:ext>
            </a:extLst>
          </p:cNvPr>
          <p:cNvSpPr txBox="1"/>
          <p:nvPr/>
        </p:nvSpPr>
        <p:spPr>
          <a:xfrm>
            <a:off x="8010110" y="4703517"/>
            <a:ext cx="2259852" cy="646331"/>
          </a:xfrm>
          <a:prstGeom prst="rect">
            <a:avLst/>
          </a:prstGeom>
          <a:noFill/>
        </p:spPr>
        <p:txBody>
          <a:bodyPr wrap="square" rtlCol="0">
            <a:spAutoFit/>
          </a:bodyPr>
          <a:lstStyle/>
          <a:p>
            <a:r>
              <a:rPr lang="en-US" sz="3600" dirty="0">
                <a:solidFill>
                  <a:srgbClr val="00B0F0"/>
                </a:solidFill>
              </a:rPr>
              <a:t>January 24</a:t>
            </a:r>
          </a:p>
        </p:txBody>
      </p:sp>
    </p:spTree>
    <p:extLst>
      <p:ext uri="{BB962C8B-B14F-4D97-AF65-F5344CB8AC3E}">
        <p14:creationId xmlns:p14="http://schemas.microsoft.com/office/powerpoint/2010/main" val="491860379"/>
      </p:ext>
    </p:extLst>
  </p:cSld>
  <p:clrMapOvr>
    <a:masterClrMapping/>
  </p:clrMapOvr>
  <mc:AlternateContent xmlns:mc="http://schemas.openxmlformats.org/markup-compatibility/2006" xmlns:p14="http://schemas.microsoft.com/office/powerpoint/2010/main">
    <mc:Choice Requires="p14">
      <p:transition spd="slow" p14:dur="2000" advTm="5519"/>
    </mc:Choice>
    <mc:Fallback xmlns="">
      <p:transition spd="slow" advTm="551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1" grpId="0"/>
      <p:bldP spid="13" grpId="0" animBg="1"/>
      <p:bldP spid="17" grpId="0"/>
      <p:bldP spid="19" grpId="0"/>
      <p:bldP spid="20" grpId="0" animBg="1"/>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F61CF57-5D00-4EEE-8DAB-F77035E7F88A}"/>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rot="10800000">
            <a:off x="0" y="-2108200"/>
            <a:ext cx="12471400" cy="9353550"/>
          </a:xfrm>
        </p:spPr>
      </p:pic>
      <p:sp>
        <p:nvSpPr>
          <p:cNvPr id="7" name="Title 6">
            <a:extLst>
              <a:ext uri="{FF2B5EF4-FFF2-40B4-BE49-F238E27FC236}">
                <a16:creationId xmlns:a16="http://schemas.microsoft.com/office/drawing/2014/main" id="{BC5D45E0-6E17-461E-B7F6-61CF7E5E8B36}"/>
              </a:ext>
            </a:extLst>
          </p:cNvPr>
          <p:cNvSpPr>
            <a:spLocks noGrp="1"/>
          </p:cNvSpPr>
          <p:nvPr>
            <p:ph type="title"/>
          </p:nvPr>
        </p:nvSpPr>
        <p:spPr>
          <a:xfrm>
            <a:off x="0" y="-101803"/>
            <a:ext cx="10515600" cy="1325563"/>
          </a:xfrm>
        </p:spPr>
        <p:txBody>
          <a:bodyPr>
            <a:normAutofit/>
          </a:bodyPr>
          <a:lstStyle/>
          <a:p>
            <a:r>
              <a:rPr lang="en-US" sz="3200" dirty="0"/>
              <a:t>Jan 16 – 8 days until deployment</a:t>
            </a:r>
          </a:p>
        </p:txBody>
      </p:sp>
      <p:sp>
        <p:nvSpPr>
          <p:cNvPr id="6" name="TextBox 5">
            <a:extLst>
              <a:ext uri="{FF2B5EF4-FFF2-40B4-BE49-F238E27FC236}">
                <a16:creationId xmlns:a16="http://schemas.microsoft.com/office/drawing/2014/main" id="{F7B56F5E-EB5D-431B-923B-EEBCFFC250BD}"/>
              </a:ext>
            </a:extLst>
          </p:cNvPr>
          <p:cNvSpPr txBox="1"/>
          <p:nvPr/>
        </p:nvSpPr>
        <p:spPr>
          <a:xfrm>
            <a:off x="8258783" y="5428034"/>
            <a:ext cx="3745149" cy="584775"/>
          </a:xfrm>
          <a:prstGeom prst="rect">
            <a:avLst/>
          </a:prstGeom>
          <a:noFill/>
        </p:spPr>
        <p:txBody>
          <a:bodyPr wrap="square" rtlCol="0">
            <a:spAutoFit/>
          </a:bodyPr>
          <a:lstStyle/>
          <a:p>
            <a:r>
              <a:rPr lang="en-US" sz="3200" dirty="0"/>
              <a:t>Slight Delay….</a:t>
            </a:r>
          </a:p>
        </p:txBody>
      </p:sp>
    </p:spTree>
    <p:extLst>
      <p:ext uri="{BB962C8B-B14F-4D97-AF65-F5344CB8AC3E}">
        <p14:creationId xmlns:p14="http://schemas.microsoft.com/office/powerpoint/2010/main" val="447359206"/>
      </p:ext>
    </p:extLst>
  </p:cSld>
  <p:clrMapOvr>
    <a:masterClrMapping/>
  </p:clrMapOvr>
  <mc:AlternateContent xmlns:mc="http://schemas.openxmlformats.org/markup-compatibility/2006" xmlns:p14="http://schemas.microsoft.com/office/powerpoint/2010/main">
    <mc:Choice Requires="p14">
      <p:transition spd="slow" p14:dur="2000" advTm="1167"/>
    </mc:Choice>
    <mc:Fallback xmlns="">
      <p:transition spd="slow" advTm="1167"/>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8F4CA-04B7-4CBF-8201-F5019CC1092D}"/>
              </a:ext>
            </a:extLst>
          </p:cNvPr>
          <p:cNvSpPr>
            <a:spLocks noGrp="1"/>
          </p:cNvSpPr>
          <p:nvPr>
            <p:ph type="title"/>
          </p:nvPr>
        </p:nvSpPr>
        <p:spPr/>
        <p:txBody>
          <a:bodyPr/>
          <a:lstStyle/>
          <a:p>
            <a:r>
              <a:rPr lang="en-US" dirty="0"/>
              <a:t>6:30 am Pre-deployment Checks</a:t>
            </a:r>
          </a:p>
        </p:txBody>
      </p:sp>
      <p:pic>
        <p:nvPicPr>
          <p:cNvPr id="7" name="Picture 6">
            <a:extLst>
              <a:ext uri="{FF2B5EF4-FFF2-40B4-BE49-F238E27FC236}">
                <a16:creationId xmlns:a16="http://schemas.microsoft.com/office/drawing/2014/main" id="{C75BAE3F-1331-457A-A616-F63DD92026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0347" y="1583732"/>
            <a:ext cx="7911402" cy="5274268"/>
          </a:xfrm>
          <a:prstGeom prst="rect">
            <a:avLst/>
          </a:prstGeom>
        </p:spPr>
      </p:pic>
    </p:spTree>
    <p:extLst>
      <p:ext uri="{BB962C8B-B14F-4D97-AF65-F5344CB8AC3E}">
        <p14:creationId xmlns:p14="http://schemas.microsoft.com/office/powerpoint/2010/main" val="3841889411"/>
      </p:ext>
    </p:extLst>
  </p:cSld>
  <p:clrMapOvr>
    <a:masterClrMapping/>
  </p:clrMapOvr>
  <mc:AlternateContent xmlns:mc="http://schemas.openxmlformats.org/markup-compatibility/2006" xmlns:p14="http://schemas.microsoft.com/office/powerpoint/2010/main">
    <mc:Choice Requires="p14">
      <p:transition spd="slow" p14:dur="2000" advTm="59664"/>
    </mc:Choice>
    <mc:Fallback xmlns="">
      <p:transition spd="slow" advTm="59664"/>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95B97-5F59-47E5-826F-5C293B8392E0}"/>
              </a:ext>
            </a:extLst>
          </p:cNvPr>
          <p:cNvSpPr>
            <a:spLocks noGrp="1"/>
          </p:cNvSpPr>
          <p:nvPr>
            <p:ph type="title"/>
          </p:nvPr>
        </p:nvSpPr>
        <p:spPr/>
        <p:txBody>
          <a:bodyPr/>
          <a:lstStyle/>
          <a:p>
            <a:r>
              <a:rPr lang="en-US" dirty="0"/>
              <a:t>8 am Deployment Day… Something smells burnt</a:t>
            </a:r>
          </a:p>
        </p:txBody>
      </p:sp>
      <p:pic>
        <p:nvPicPr>
          <p:cNvPr id="5" name="Content Placeholder 4">
            <a:extLst>
              <a:ext uri="{FF2B5EF4-FFF2-40B4-BE49-F238E27FC236}">
                <a16:creationId xmlns:a16="http://schemas.microsoft.com/office/drawing/2014/main" id="{C0FA8981-A448-451E-98B7-8358F3F7471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773221" y="1491916"/>
            <a:ext cx="6669291" cy="5000959"/>
          </a:xfrm>
          <a:scene3d>
            <a:camera prst="orthographicFront">
              <a:rot lat="0" lon="0" rev="10799999"/>
            </a:camera>
            <a:lightRig rig="threePt" dir="t"/>
          </a:scene3d>
        </p:spPr>
      </p:pic>
    </p:spTree>
    <p:extLst>
      <p:ext uri="{BB962C8B-B14F-4D97-AF65-F5344CB8AC3E}">
        <p14:creationId xmlns:p14="http://schemas.microsoft.com/office/powerpoint/2010/main" val="1130811291"/>
      </p:ext>
    </p:extLst>
  </p:cSld>
  <p:clrMapOvr>
    <a:masterClrMapping/>
  </p:clrMapOvr>
  <mc:AlternateContent xmlns:mc="http://schemas.openxmlformats.org/markup-compatibility/2006" xmlns:p14="http://schemas.microsoft.com/office/powerpoint/2010/main">
    <mc:Choice Requires="p14">
      <p:transition spd="slow" p14:dur="2000" advTm="10123"/>
    </mc:Choice>
    <mc:Fallback xmlns="">
      <p:transition spd="slow" advTm="10123"/>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A08B6-A06A-4E0C-AA15-B1C7E91D046F}"/>
              </a:ext>
            </a:extLst>
          </p:cNvPr>
          <p:cNvSpPr>
            <a:spLocks noGrp="1"/>
          </p:cNvSpPr>
          <p:nvPr>
            <p:ph type="title"/>
          </p:nvPr>
        </p:nvSpPr>
        <p:spPr/>
        <p:txBody>
          <a:bodyPr/>
          <a:lstStyle/>
          <a:p>
            <a:r>
              <a:rPr lang="en-US" dirty="0"/>
              <a:t>Smoking Gun – Literally!</a:t>
            </a:r>
          </a:p>
        </p:txBody>
      </p:sp>
      <p:pic>
        <p:nvPicPr>
          <p:cNvPr id="7" name="Content Placeholder 6">
            <a:extLst>
              <a:ext uri="{FF2B5EF4-FFF2-40B4-BE49-F238E27FC236}">
                <a16:creationId xmlns:a16="http://schemas.microsoft.com/office/drawing/2014/main" id="{3876F2AC-2C0C-4B5D-815A-7D998579572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94522" y="1825625"/>
            <a:ext cx="5802955" cy="4351338"/>
          </a:xfrm>
        </p:spPr>
      </p:pic>
    </p:spTree>
    <p:extLst>
      <p:ext uri="{BB962C8B-B14F-4D97-AF65-F5344CB8AC3E}">
        <p14:creationId xmlns:p14="http://schemas.microsoft.com/office/powerpoint/2010/main" val="274653928"/>
      </p:ext>
    </p:extLst>
  </p:cSld>
  <p:clrMapOvr>
    <a:masterClrMapping/>
  </p:clrMapOvr>
  <mc:AlternateContent xmlns:mc="http://schemas.openxmlformats.org/markup-compatibility/2006" xmlns:p14="http://schemas.microsoft.com/office/powerpoint/2010/main">
    <mc:Choice Requires="p14">
      <p:transition spd="slow" p14:dur="2000" advTm="13664"/>
    </mc:Choice>
    <mc:Fallback xmlns="">
      <p:transition spd="slow" advTm="13664"/>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BE73B7B-216F-4BF0-BF61-EA45F4A18673}"/>
              </a:ext>
            </a:extLst>
          </p:cNvPr>
          <p:cNvGrpSpPr/>
          <p:nvPr/>
        </p:nvGrpSpPr>
        <p:grpSpPr>
          <a:xfrm>
            <a:off x="2085476" y="1564108"/>
            <a:ext cx="8033083" cy="5101389"/>
            <a:chOff x="1" y="-15794"/>
            <a:chExt cx="12191999" cy="6858000"/>
          </a:xfrm>
        </p:grpSpPr>
        <p:pic>
          <p:nvPicPr>
            <p:cNvPr id="4" name="Picture 3">
              <a:extLst>
                <a:ext uri="{FF2B5EF4-FFF2-40B4-BE49-F238E27FC236}">
                  <a16:creationId xmlns:a16="http://schemas.microsoft.com/office/drawing/2014/main" id="{F2C713F0-260D-42E9-BAE0-4559F40D3ED3}"/>
                </a:ext>
              </a:extLst>
            </p:cNvPr>
            <p:cNvPicPr>
              <a:picLocks noChangeAspect="1"/>
            </p:cNvPicPr>
            <p:nvPr/>
          </p:nvPicPr>
          <p:blipFill>
            <a:blip r:embed="rId2"/>
            <a:stretch>
              <a:fillRect/>
            </a:stretch>
          </p:blipFill>
          <p:spPr>
            <a:xfrm>
              <a:off x="1" y="-15794"/>
              <a:ext cx="12191999" cy="6858000"/>
            </a:xfrm>
            <a:prstGeom prst="rect">
              <a:avLst/>
            </a:prstGeom>
          </p:spPr>
        </p:pic>
        <p:sp>
          <p:nvSpPr>
            <p:cNvPr id="5" name="Rectangle 4">
              <a:extLst>
                <a:ext uri="{FF2B5EF4-FFF2-40B4-BE49-F238E27FC236}">
                  <a16:creationId xmlns:a16="http://schemas.microsoft.com/office/drawing/2014/main" id="{FAE40E4D-4114-4EED-A5E0-FA78CC7BEC96}"/>
                </a:ext>
              </a:extLst>
            </p:cNvPr>
            <p:cNvSpPr/>
            <p:nvPr/>
          </p:nvSpPr>
          <p:spPr>
            <a:xfrm>
              <a:off x="9766569" y="3511981"/>
              <a:ext cx="1050587" cy="136673"/>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ABBEF87-8DD1-4DFB-B01E-2627D43D5B45}"/>
                </a:ext>
              </a:extLst>
            </p:cNvPr>
            <p:cNvSpPr/>
            <p:nvPr/>
          </p:nvSpPr>
          <p:spPr>
            <a:xfrm>
              <a:off x="10817156" y="4332089"/>
              <a:ext cx="1138137" cy="21477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grpSp>
      <p:sp>
        <p:nvSpPr>
          <p:cNvPr id="2" name="Title 1">
            <a:extLst>
              <a:ext uri="{FF2B5EF4-FFF2-40B4-BE49-F238E27FC236}">
                <a16:creationId xmlns:a16="http://schemas.microsoft.com/office/drawing/2014/main" id="{7F2B4B12-D07F-4319-A489-58D1F6CE308E}"/>
              </a:ext>
            </a:extLst>
          </p:cNvPr>
          <p:cNvSpPr>
            <a:spLocks noGrp="1"/>
          </p:cNvSpPr>
          <p:nvPr>
            <p:ph type="title"/>
          </p:nvPr>
        </p:nvSpPr>
        <p:spPr/>
        <p:txBody>
          <a:bodyPr/>
          <a:lstStyle/>
          <a:p>
            <a:r>
              <a:rPr lang="en-US" dirty="0"/>
              <a:t>New part to the rescue</a:t>
            </a:r>
          </a:p>
        </p:txBody>
      </p:sp>
    </p:spTree>
    <p:extLst>
      <p:ext uri="{BB962C8B-B14F-4D97-AF65-F5344CB8AC3E}">
        <p14:creationId xmlns:p14="http://schemas.microsoft.com/office/powerpoint/2010/main" val="2723134477"/>
      </p:ext>
    </p:extLst>
  </p:cSld>
  <p:clrMapOvr>
    <a:masterClrMapping/>
  </p:clrMapOvr>
  <mc:AlternateContent xmlns:mc="http://schemas.openxmlformats.org/markup-compatibility/2006" xmlns:p14="http://schemas.microsoft.com/office/powerpoint/2010/main">
    <mc:Choice Requires="p14">
      <p:transition spd="slow" p14:dur="2000" advTm="13551"/>
    </mc:Choice>
    <mc:Fallback xmlns="">
      <p:transition spd="slow" advTm="13551"/>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4086A-36C6-45A0-9C81-8B12FBC42A1E}"/>
              </a:ext>
            </a:extLst>
          </p:cNvPr>
          <p:cNvSpPr>
            <a:spLocks noGrp="1"/>
          </p:cNvSpPr>
          <p:nvPr>
            <p:ph type="title"/>
          </p:nvPr>
        </p:nvSpPr>
        <p:spPr/>
        <p:txBody>
          <a:bodyPr/>
          <a:lstStyle/>
          <a:p>
            <a:r>
              <a:rPr lang="en-US" dirty="0"/>
              <a:t>Saturday Jan 25, 9 am… And our part is…</a:t>
            </a:r>
          </a:p>
        </p:txBody>
      </p:sp>
      <p:grpSp>
        <p:nvGrpSpPr>
          <p:cNvPr id="3" name="Group 2">
            <a:extLst>
              <a:ext uri="{FF2B5EF4-FFF2-40B4-BE49-F238E27FC236}">
                <a16:creationId xmlns:a16="http://schemas.microsoft.com/office/drawing/2014/main" id="{07EFF881-27D7-42AA-9756-E623A3923F5D}"/>
              </a:ext>
            </a:extLst>
          </p:cNvPr>
          <p:cNvGrpSpPr/>
          <p:nvPr/>
        </p:nvGrpSpPr>
        <p:grpSpPr>
          <a:xfrm>
            <a:off x="1455823" y="1287379"/>
            <a:ext cx="9288379" cy="5281863"/>
            <a:chOff x="1295860" y="2423143"/>
            <a:chExt cx="6487430" cy="3545641"/>
          </a:xfrm>
        </p:grpSpPr>
        <p:pic>
          <p:nvPicPr>
            <p:cNvPr id="4" name="Picture 3">
              <a:extLst>
                <a:ext uri="{FF2B5EF4-FFF2-40B4-BE49-F238E27FC236}">
                  <a16:creationId xmlns:a16="http://schemas.microsoft.com/office/drawing/2014/main" id="{28282F2B-AC03-4890-8CCC-D0EA79C811CE}"/>
                </a:ext>
              </a:extLst>
            </p:cNvPr>
            <p:cNvPicPr>
              <a:picLocks noChangeAspect="1"/>
            </p:cNvPicPr>
            <p:nvPr/>
          </p:nvPicPr>
          <p:blipFill rotWithShape="1">
            <a:blip r:embed="rId2"/>
            <a:srcRect t="15602"/>
            <a:stretch/>
          </p:blipFill>
          <p:spPr>
            <a:xfrm>
              <a:off x="1295860" y="2423143"/>
              <a:ext cx="6487430" cy="3545641"/>
            </a:xfrm>
            <a:prstGeom prst="rect">
              <a:avLst/>
            </a:prstGeom>
          </p:spPr>
        </p:pic>
        <p:cxnSp>
          <p:nvCxnSpPr>
            <p:cNvPr id="6" name="Straight Connector 5">
              <a:extLst>
                <a:ext uri="{FF2B5EF4-FFF2-40B4-BE49-F238E27FC236}">
                  <a16:creationId xmlns:a16="http://schemas.microsoft.com/office/drawing/2014/main" id="{49B1A77C-2DB7-4CAA-945E-DAA300557AB1}"/>
                </a:ext>
              </a:extLst>
            </p:cNvPr>
            <p:cNvCxnSpPr/>
            <p:nvPr/>
          </p:nvCxnSpPr>
          <p:spPr>
            <a:xfrm>
              <a:off x="2500009" y="2944666"/>
              <a:ext cx="129377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2C434065-39A1-4AE9-B5BC-5EEBBB68DBD4}"/>
                </a:ext>
              </a:extLst>
            </p:cNvPr>
            <p:cNvSpPr txBox="1"/>
            <p:nvPr/>
          </p:nvSpPr>
          <p:spPr>
            <a:xfrm>
              <a:off x="3752752" y="2723904"/>
              <a:ext cx="997389" cy="369332"/>
            </a:xfrm>
            <a:prstGeom prst="rect">
              <a:avLst/>
            </a:prstGeom>
            <a:noFill/>
          </p:spPr>
          <p:txBody>
            <a:bodyPr wrap="none" rtlCol="0">
              <a:spAutoFit/>
            </a:bodyPr>
            <a:lstStyle/>
            <a:p>
              <a:r>
                <a:rPr lang="en-US" dirty="0">
                  <a:solidFill>
                    <a:srgbClr val="FF0000"/>
                  </a:solidFill>
                </a:rPr>
                <a:t>!!?@#$#</a:t>
              </a:r>
            </a:p>
          </p:txBody>
        </p:sp>
      </p:grpSp>
    </p:spTree>
    <p:extLst>
      <p:ext uri="{BB962C8B-B14F-4D97-AF65-F5344CB8AC3E}">
        <p14:creationId xmlns:p14="http://schemas.microsoft.com/office/powerpoint/2010/main" val="1077543107"/>
      </p:ext>
    </p:extLst>
  </p:cSld>
  <p:clrMapOvr>
    <a:masterClrMapping/>
  </p:clrMapOvr>
  <mc:AlternateContent xmlns:mc="http://schemas.openxmlformats.org/markup-compatibility/2006" xmlns:p14="http://schemas.microsoft.com/office/powerpoint/2010/main">
    <mc:Choice Requires="p14">
      <p:transition spd="slow" p14:dur="2000" advTm="19734"/>
    </mc:Choice>
    <mc:Fallback xmlns="">
      <p:transition spd="slow" advTm="19734"/>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91E52-F90D-4A89-93FC-F2E1B41DE30F}"/>
              </a:ext>
            </a:extLst>
          </p:cNvPr>
          <p:cNvSpPr>
            <a:spLocks noGrp="1"/>
          </p:cNvSpPr>
          <p:nvPr>
            <p:ph type="title"/>
          </p:nvPr>
        </p:nvSpPr>
        <p:spPr/>
        <p:txBody>
          <a:bodyPr/>
          <a:lstStyle/>
          <a:p>
            <a:r>
              <a:rPr lang="en-US" dirty="0"/>
              <a:t>Let the Zoom begin – 8 hour time difference </a:t>
            </a:r>
          </a:p>
        </p:txBody>
      </p:sp>
      <p:pic>
        <p:nvPicPr>
          <p:cNvPr id="4" name="Picture 3">
            <a:extLst>
              <a:ext uri="{FF2B5EF4-FFF2-40B4-BE49-F238E27FC236}">
                <a16:creationId xmlns:a16="http://schemas.microsoft.com/office/drawing/2014/main" id="{1B1B7FD3-F6EF-4C6C-8FBE-452C15E176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4325" y="1469865"/>
            <a:ext cx="5617726" cy="4213295"/>
          </a:xfrm>
          <a:prstGeom prst="rect">
            <a:avLst/>
          </a:prstGeom>
        </p:spPr>
      </p:pic>
      <p:pic>
        <p:nvPicPr>
          <p:cNvPr id="6" name="Picture 5">
            <a:extLst>
              <a:ext uri="{FF2B5EF4-FFF2-40B4-BE49-F238E27FC236}">
                <a16:creationId xmlns:a16="http://schemas.microsoft.com/office/drawing/2014/main" id="{B6BBFC26-0803-4E33-B3EE-17B907694A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948" y="1469865"/>
            <a:ext cx="5617725" cy="4213294"/>
          </a:xfrm>
          <a:prstGeom prst="rect">
            <a:avLst/>
          </a:prstGeom>
        </p:spPr>
      </p:pic>
    </p:spTree>
    <p:extLst>
      <p:ext uri="{BB962C8B-B14F-4D97-AF65-F5344CB8AC3E}">
        <p14:creationId xmlns:p14="http://schemas.microsoft.com/office/powerpoint/2010/main" val="2639353688"/>
      </p:ext>
    </p:extLst>
  </p:cSld>
  <p:clrMapOvr>
    <a:masterClrMapping/>
  </p:clrMapOvr>
  <mc:AlternateContent xmlns:mc="http://schemas.openxmlformats.org/markup-compatibility/2006" xmlns:p14="http://schemas.microsoft.com/office/powerpoint/2010/main">
    <mc:Choice Requires="p14">
      <p:transition spd="slow" p14:dur="2000" advTm="29070"/>
    </mc:Choice>
    <mc:Fallback xmlns="">
      <p:transition spd="slow" advTm="2907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B150E-2B74-4B8D-A7F6-8492AF28C882}"/>
              </a:ext>
            </a:extLst>
          </p:cNvPr>
          <p:cNvSpPr>
            <a:spLocks noGrp="1"/>
          </p:cNvSpPr>
          <p:nvPr>
            <p:ph type="title"/>
          </p:nvPr>
        </p:nvSpPr>
        <p:spPr/>
        <p:txBody>
          <a:bodyPr/>
          <a:lstStyle/>
          <a:p>
            <a:r>
              <a:rPr lang="en-US" dirty="0"/>
              <a:t>We removed the bad part but …</a:t>
            </a:r>
          </a:p>
        </p:txBody>
      </p:sp>
      <p:pic>
        <p:nvPicPr>
          <p:cNvPr id="4" name="IMG_0088">
            <a:hlinkClick r:id="" action="ppaction://media"/>
            <a:extLst>
              <a:ext uri="{FF2B5EF4-FFF2-40B4-BE49-F238E27FC236}">
                <a16:creationId xmlns:a16="http://schemas.microsoft.com/office/drawing/2014/main" id="{6C545FA4-2B1F-4B26-B014-E606291C884C}"/>
              </a:ext>
            </a:extLst>
          </p:cNvPr>
          <p:cNvPicPr>
            <a:picLocks noGrp="1" noChangeAspect="1"/>
          </p:cNvPicPr>
          <p:nvPr>
            <p:ph idx="1"/>
            <a:videoFile r:link="rId3"/>
            <p:extLst>
              <p:ext uri="{DAA4B4D4-6D71-4841-9C94-3DE7FCFB9230}">
                <p14:media xmlns:p14="http://schemas.microsoft.com/office/powerpoint/2010/main" r:embed="rId2"/>
              </p:ext>
            </p:extLst>
          </p:nvPr>
        </p:nvPicPr>
        <p:blipFill>
          <a:blip r:embed="rId6"/>
          <a:stretch>
            <a:fillRect/>
          </a:stretch>
        </p:blipFill>
        <p:spPr>
          <a:xfrm>
            <a:off x="2228850" y="1825625"/>
            <a:ext cx="7734300" cy="4351338"/>
          </a:xfrm>
        </p:spPr>
      </p:pic>
      <p:pic>
        <p:nvPicPr>
          <p:cNvPr id="5" name="Picture 4">
            <a:extLst>
              <a:ext uri="{FF2B5EF4-FFF2-40B4-BE49-F238E27FC236}">
                <a16:creationId xmlns:a16="http://schemas.microsoft.com/office/drawing/2014/main" id="{0AD7906B-20B9-4E52-ACD3-4D436AF8502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61987" y="1321323"/>
            <a:ext cx="7146588" cy="5359941"/>
          </a:xfrm>
          <a:prstGeom prst="rect">
            <a:avLst/>
          </a:prstGeom>
        </p:spPr>
      </p:pic>
    </p:spTree>
    <p:custDataLst>
      <p:tags r:id="rId1"/>
    </p:custDataLst>
    <p:extLst>
      <p:ext uri="{BB962C8B-B14F-4D97-AF65-F5344CB8AC3E}">
        <p14:creationId xmlns:p14="http://schemas.microsoft.com/office/powerpoint/2010/main" val="2652440773"/>
      </p:ext>
    </p:extLst>
  </p:cSld>
  <p:clrMapOvr>
    <a:masterClrMapping/>
  </p:clrMapOvr>
  <mc:AlternateContent xmlns:mc="http://schemas.openxmlformats.org/markup-compatibility/2006" xmlns:p14="http://schemas.microsoft.com/office/powerpoint/2010/main">
    <mc:Choice Requires="p14">
      <p:transition spd="slow" p14:dur="2000" advTm="35654"/>
    </mc:Choice>
    <mc:Fallback xmlns="">
      <p:transition spd="slow" advTm="3565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4"/>
                </p:tgtEl>
              </p:cMediaNode>
            </p:video>
          </p:childTnLst>
        </p:cTn>
      </p:par>
    </p:tnLst>
  </p:timing>
  <p:extLst>
    <p:ext uri="{E180D4A7-C9FB-4DFB-919C-405C955672EB}">
      <p14:showEvtLst xmlns:p14="http://schemas.microsoft.com/office/powerpoint/2010/main">
        <p14:playEvt time="9231" objId="4"/>
        <p14:pauseEvt time="20963" objId="4"/>
        <p14:stopEvt time="35654" objId="4"/>
      </p14:showEvt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826A5F0-521B-4CDE-A683-1136AB50BE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98401" y="1361154"/>
            <a:ext cx="6995197" cy="4567132"/>
          </a:xfrm>
          <a:prstGeom prst="rect">
            <a:avLst/>
          </a:prstGeom>
        </p:spPr>
      </p:pic>
      <p:sp>
        <p:nvSpPr>
          <p:cNvPr id="6" name="Title 5">
            <a:extLst>
              <a:ext uri="{FF2B5EF4-FFF2-40B4-BE49-F238E27FC236}">
                <a16:creationId xmlns:a16="http://schemas.microsoft.com/office/drawing/2014/main" id="{ABFC2858-DA22-4F26-86DB-24C203EFA673}"/>
              </a:ext>
            </a:extLst>
          </p:cNvPr>
          <p:cNvSpPr>
            <a:spLocks noGrp="1"/>
          </p:cNvSpPr>
          <p:nvPr>
            <p:ph type="title"/>
          </p:nvPr>
        </p:nvSpPr>
        <p:spPr>
          <a:xfrm>
            <a:off x="760378" y="35591"/>
            <a:ext cx="10515600" cy="1325563"/>
          </a:xfrm>
        </p:spPr>
        <p:txBody>
          <a:bodyPr/>
          <a:lstStyle/>
          <a:p>
            <a:r>
              <a:rPr lang="en-US" dirty="0"/>
              <a:t>Many thanks to the team!!</a:t>
            </a:r>
          </a:p>
        </p:txBody>
      </p:sp>
      <p:grpSp>
        <p:nvGrpSpPr>
          <p:cNvPr id="7" name="Group 6">
            <a:extLst>
              <a:ext uri="{FF2B5EF4-FFF2-40B4-BE49-F238E27FC236}">
                <a16:creationId xmlns:a16="http://schemas.microsoft.com/office/drawing/2014/main" id="{9E98EFBE-EA57-4E7C-BD24-07EF894C55EC}"/>
              </a:ext>
            </a:extLst>
          </p:cNvPr>
          <p:cNvGrpSpPr/>
          <p:nvPr/>
        </p:nvGrpSpPr>
        <p:grpSpPr>
          <a:xfrm>
            <a:off x="186" y="-44647"/>
            <a:ext cx="12191814" cy="7032513"/>
            <a:chOff x="186" y="-44647"/>
            <a:chExt cx="12191814" cy="7032513"/>
          </a:xfrm>
        </p:grpSpPr>
        <p:pic>
          <p:nvPicPr>
            <p:cNvPr id="15" name="Picture 14">
              <a:extLst>
                <a:ext uri="{FF2B5EF4-FFF2-40B4-BE49-F238E27FC236}">
                  <a16:creationId xmlns:a16="http://schemas.microsoft.com/office/drawing/2014/main" id="{70CF0A46-82FD-4298-A4A5-4A564ECBFDFC}"/>
                </a:ext>
              </a:extLst>
            </p:cNvPr>
            <p:cNvPicPr>
              <a:picLocks noChangeAspect="1"/>
            </p:cNvPicPr>
            <p:nvPr/>
          </p:nvPicPr>
          <p:blipFill rotWithShape="1">
            <a:blip r:embed="rId5">
              <a:extLst>
                <a:ext uri="{28A0092B-C50C-407E-A947-70E740481C1C}">
                  <a14:useLocalDpi xmlns:a14="http://schemas.microsoft.com/office/drawing/2010/main" val="0"/>
                </a:ext>
              </a:extLst>
            </a:blip>
            <a:srcRect l="38334" t="16454" r="32943" b="28936"/>
            <a:stretch/>
          </p:blipFill>
          <p:spPr>
            <a:xfrm>
              <a:off x="1939373" y="0"/>
              <a:ext cx="1493330" cy="2129377"/>
            </a:xfrm>
            <a:prstGeom prst="rect">
              <a:avLst/>
            </a:prstGeom>
          </p:spPr>
        </p:pic>
        <p:pic>
          <p:nvPicPr>
            <p:cNvPr id="13" name="Picture 12">
              <a:extLst>
                <a:ext uri="{FF2B5EF4-FFF2-40B4-BE49-F238E27FC236}">
                  <a16:creationId xmlns:a16="http://schemas.microsoft.com/office/drawing/2014/main" id="{4BE299EE-C888-4ABD-83FF-0896548324DD}"/>
                </a:ext>
              </a:extLst>
            </p:cNvPr>
            <p:cNvPicPr>
              <a:picLocks noChangeAspect="1"/>
            </p:cNvPicPr>
            <p:nvPr/>
          </p:nvPicPr>
          <p:blipFill rotWithShape="1">
            <a:blip r:embed="rId6">
              <a:extLst>
                <a:ext uri="{28A0092B-C50C-407E-A947-70E740481C1C}">
                  <a14:useLocalDpi xmlns:a14="http://schemas.microsoft.com/office/drawing/2010/main" val="0"/>
                </a:ext>
              </a:extLst>
            </a:blip>
            <a:srcRect l="73584" t="8085" r="-1" b="41124"/>
            <a:stretch/>
          </p:blipFill>
          <p:spPr>
            <a:xfrm>
              <a:off x="2875540" y="3830256"/>
              <a:ext cx="2139798" cy="3085558"/>
            </a:xfrm>
            <a:prstGeom prst="rect">
              <a:avLst/>
            </a:prstGeom>
          </p:spPr>
        </p:pic>
        <p:pic>
          <p:nvPicPr>
            <p:cNvPr id="4" name="Picture 3">
              <a:extLst>
                <a:ext uri="{FF2B5EF4-FFF2-40B4-BE49-F238E27FC236}">
                  <a16:creationId xmlns:a16="http://schemas.microsoft.com/office/drawing/2014/main" id="{1670C0EF-FE36-4839-AB88-EE072B1907AA}"/>
                </a:ext>
              </a:extLst>
            </p:cNvPr>
            <p:cNvPicPr>
              <a:picLocks noChangeAspect="1"/>
            </p:cNvPicPr>
            <p:nvPr/>
          </p:nvPicPr>
          <p:blipFill rotWithShape="1">
            <a:blip r:embed="rId7">
              <a:extLst>
                <a:ext uri="{28A0092B-C50C-407E-A947-70E740481C1C}">
                  <a14:useLocalDpi xmlns:a14="http://schemas.microsoft.com/office/drawing/2010/main" val="0"/>
                </a:ext>
              </a:extLst>
            </a:blip>
            <a:srcRect t="10780" r="23499"/>
            <a:stretch/>
          </p:blipFill>
          <p:spPr>
            <a:xfrm>
              <a:off x="8122132" y="1390942"/>
              <a:ext cx="4062920" cy="3553835"/>
            </a:xfrm>
            <a:prstGeom prst="rect">
              <a:avLst/>
            </a:prstGeom>
          </p:spPr>
        </p:pic>
        <p:pic>
          <p:nvPicPr>
            <p:cNvPr id="8" name="Picture 7">
              <a:extLst>
                <a:ext uri="{FF2B5EF4-FFF2-40B4-BE49-F238E27FC236}">
                  <a16:creationId xmlns:a16="http://schemas.microsoft.com/office/drawing/2014/main" id="{A697CA40-C58E-48B4-A40F-C7D4CF3087C9}"/>
                </a:ext>
              </a:extLst>
            </p:cNvPr>
            <p:cNvPicPr>
              <a:picLocks noChangeAspect="1"/>
            </p:cNvPicPr>
            <p:nvPr/>
          </p:nvPicPr>
          <p:blipFill rotWithShape="1">
            <a:blip r:embed="rId8">
              <a:extLst>
                <a:ext uri="{28A0092B-C50C-407E-A947-70E740481C1C}">
                  <a14:useLocalDpi xmlns:a14="http://schemas.microsoft.com/office/drawing/2010/main" val="0"/>
                </a:ext>
              </a:extLst>
            </a:blip>
            <a:srcRect l="16245" t="21160" r="23499" b="12170"/>
            <a:stretch/>
          </p:blipFill>
          <p:spPr>
            <a:xfrm>
              <a:off x="4487480" y="3819112"/>
              <a:ext cx="3764758" cy="3124213"/>
            </a:xfrm>
            <a:prstGeom prst="rect">
              <a:avLst/>
            </a:prstGeom>
          </p:spPr>
        </p:pic>
        <p:pic>
          <p:nvPicPr>
            <p:cNvPr id="9" name="Picture 8">
              <a:extLst>
                <a:ext uri="{FF2B5EF4-FFF2-40B4-BE49-F238E27FC236}">
                  <a16:creationId xmlns:a16="http://schemas.microsoft.com/office/drawing/2014/main" id="{67DCCB04-3FE0-4E65-B0F1-41DFF968643A}"/>
                </a:ext>
              </a:extLst>
            </p:cNvPr>
            <p:cNvPicPr>
              <a:picLocks noChangeAspect="1"/>
            </p:cNvPicPr>
            <p:nvPr/>
          </p:nvPicPr>
          <p:blipFill rotWithShape="1">
            <a:blip r:embed="rId9"/>
            <a:srcRect l="5184" t="4097" r="-1"/>
            <a:stretch/>
          </p:blipFill>
          <p:spPr>
            <a:xfrm>
              <a:off x="6738024" y="-44647"/>
              <a:ext cx="1384108" cy="1405801"/>
            </a:xfrm>
            <a:prstGeom prst="rect">
              <a:avLst/>
            </a:prstGeom>
          </p:spPr>
        </p:pic>
        <p:pic>
          <p:nvPicPr>
            <p:cNvPr id="11" name="Picture 10">
              <a:extLst>
                <a:ext uri="{FF2B5EF4-FFF2-40B4-BE49-F238E27FC236}">
                  <a16:creationId xmlns:a16="http://schemas.microsoft.com/office/drawing/2014/main" id="{E67E5125-4C7A-410A-86B5-C9AED206AA6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81854" y="3830256"/>
              <a:ext cx="4210146" cy="3157610"/>
            </a:xfrm>
            <a:prstGeom prst="rect">
              <a:avLst/>
            </a:prstGeom>
          </p:spPr>
        </p:pic>
        <p:pic>
          <p:nvPicPr>
            <p:cNvPr id="3" name="Picture 2">
              <a:extLst>
                <a:ext uri="{FF2B5EF4-FFF2-40B4-BE49-F238E27FC236}">
                  <a16:creationId xmlns:a16="http://schemas.microsoft.com/office/drawing/2014/main" id="{712EB03D-84FB-4392-B51B-CAAD5EF537E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122132" y="0"/>
              <a:ext cx="4062920" cy="2031460"/>
            </a:xfrm>
            <a:prstGeom prst="rect">
              <a:avLst/>
            </a:prstGeom>
          </p:spPr>
        </p:pic>
        <p:pic>
          <p:nvPicPr>
            <p:cNvPr id="17" name="Picture 16">
              <a:extLst>
                <a:ext uri="{FF2B5EF4-FFF2-40B4-BE49-F238E27FC236}">
                  <a16:creationId xmlns:a16="http://schemas.microsoft.com/office/drawing/2014/main" id="{0D435C82-4697-4CD6-9237-32D954194120}"/>
                </a:ext>
              </a:extLst>
            </p:cNvPr>
            <p:cNvPicPr>
              <a:picLocks noChangeAspect="1"/>
            </p:cNvPicPr>
            <p:nvPr/>
          </p:nvPicPr>
          <p:blipFill rotWithShape="1">
            <a:blip r:embed="rId12">
              <a:extLst>
                <a:ext uri="{28A0092B-C50C-407E-A947-70E740481C1C}">
                  <a14:useLocalDpi xmlns:a14="http://schemas.microsoft.com/office/drawing/2010/main" val="0"/>
                </a:ext>
              </a:extLst>
            </a:blip>
            <a:srcRect t="22270" r="55567"/>
            <a:stretch/>
          </p:blipFill>
          <p:spPr>
            <a:xfrm>
              <a:off x="6947" y="0"/>
              <a:ext cx="1929320" cy="2531366"/>
            </a:xfrm>
            <a:prstGeom prst="rect">
              <a:avLst/>
            </a:prstGeom>
          </p:spPr>
        </p:pic>
        <p:pic>
          <p:nvPicPr>
            <p:cNvPr id="25" name="Picture 24">
              <a:extLst>
                <a:ext uri="{FF2B5EF4-FFF2-40B4-BE49-F238E27FC236}">
                  <a16:creationId xmlns:a16="http://schemas.microsoft.com/office/drawing/2014/main" id="{293CB564-116E-40A4-A7C8-160B57492F46}"/>
                </a:ext>
              </a:extLst>
            </p:cNvPr>
            <p:cNvPicPr>
              <a:picLocks noChangeAspect="1"/>
            </p:cNvPicPr>
            <p:nvPr/>
          </p:nvPicPr>
          <p:blipFill rotWithShape="1">
            <a:blip r:embed="rId13">
              <a:extLst>
                <a:ext uri="{28A0092B-C50C-407E-A947-70E740481C1C}">
                  <a14:useLocalDpi xmlns:a14="http://schemas.microsoft.com/office/drawing/2010/main" val="0"/>
                </a:ext>
              </a:extLst>
            </a:blip>
            <a:srcRect l="56795" t="54185" r="25880" b="24847"/>
            <a:stretch/>
          </p:blipFill>
          <p:spPr>
            <a:xfrm rot="10800000">
              <a:off x="186" y="4192621"/>
              <a:ext cx="2925843" cy="2655832"/>
            </a:xfrm>
            <a:prstGeom prst="rect">
              <a:avLst/>
            </a:prstGeom>
          </p:spPr>
        </p:pic>
        <p:pic>
          <p:nvPicPr>
            <p:cNvPr id="21" name="Picture 20">
              <a:extLst>
                <a:ext uri="{FF2B5EF4-FFF2-40B4-BE49-F238E27FC236}">
                  <a16:creationId xmlns:a16="http://schemas.microsoft.com/office/drawing/2014/main" id="{BEC179A1-9980-4539-A526-4011BB6AD5B1}"/>
                </a:ext>
              </a:extLst>
            </p:cNvPr>
            <p:cNvPicPr>
              <a:picLocks noChangeAspect="1"/>
            </p:cNvPicPr>
            <p:nvPr/>
          </p:nvPicPr>
          <p:blipFill rotWithShape="1">
            <a:blip r:embed="rId14">
              <a:extLst>
                <a:ext uri="{28A0092B-C50C-407E-A947-70E740481C1C}">
                  <a14:useLocalDpi xmlns:a14="http://schemas.microsoft.com/office/drawing/2010/main" val="0"/>
                </a:ext>
              </a:extLst>
            </a:blip>
            <a:srcRect l="45886" t="23262"/>
            <a:stretch/>
          </p:blipFill>
          <p:spPr>
            <a:xfrm rot="10800000">
              <a:off x="13895" y="2114695"/>
              <a:ext cx="2584506" cy="2748790"/>
            </a:xfrm>
            <a:prstGeom prst="rect">
              <a:avLst/>
            </a:prstGeom>
          </p:spPr>
        </p:pic>
        <p:pic>
          <p:nvPicPr>
            <p:cNvPr id="19" name="Picture 18">
              <a:extLst>
                <a:ext uri="{FF2B5EF4-FFF2-40B4-BE49-F238E27FC236}">
                  <a16:creationId xmlns:a16="http://schemas.microsoft.com/office/drawing/2014/main" id="{228A64CA-AD97-43C2-90B8-32C8EB06D8FC}"/>
                </a:ext>
              </a:extLst>
            </p:cNvPr>
            <p:cNvPicPr>
              <a:picLocks noChangeAspect="1"/>
            </p:cNvPicPr>
            <p:nvPr/>
          </p:nvPicPr>
          <p:blipFill rotWithShape="1">
            <a:blip r:embed="rId15">
              <a:extLst>
                <a:ext uri="{28A0092B-C50C-407E-A947-70E740481C1C}">
                  <a14:useLocalDpi xmlns:a14="http://schemas.microsoft.com/office/drawing/2010/main" val="0"/>
                </a:ext>
              </a:extLst>
            </a:blip>
            <a:srcRect l="13262"/>
            <a:stretch/>
          </p:blipFill>
          <p:spPr>
            <a:xfrm>
              <a:off x="5622587" y="-29183"/>
              <a:ext cx="1200554" cy="1384108"/>
            </a:xfrm>
            <a:prstGeom prst="rect">
              <a:avLst/>
            </a:prstGeom>
          </p:spPr>
        </p:pic>
      </p:grpSp>
      <p:pic>
        <p:nvPicPr>
          <p:cNvPr id="18" name="Picture 17">
            <a:extLst>
              <a:ext uri="{FF2B5EF4-FFF2-40B4-BE49-F238E27FC236}">
                <a16:creationId xmlns:a16="http://schemas.microsoft.com/office/drawing/2014/main" id="{473E4407-7E84-4F00-AD9B-1283BDBE4F53}"/>
              </a:ext>
            </a:extLst>
          </p:cNvPr>
          <p:cNvPicPr>
            <a:picLocks noChangeAspect="1"/>
          </p:cNvPicPr>
          <p:nvPr/>
        </p:nvPicPr>
        <p:blipFill rotWithShape="1">
          <a:blip r:embed="rId16">
            <a:extLst>
              <a:ext uri="{28A0092B-C50C-407E-A947-70E740481C1C}">
                <a14:useLocalDpi xmlns:a14="http://schemas.microsoft.com/office/drawing/2010/main" val="0"/>
              </a:ext>
            </a:extLst>
          </a:blip>
          <a:srcRect l="15469" t="13599" r="15732" b="33011"/>
          <a:stretch/>
        </p:blipFill>
        <p:spPr>
          <a:xfrm rot="10800000">
            <a:off x="3235258" y="-29113"/>
            <a:ext cx="2675961" cy="1557454"/>
          </a:xfrm>
          <a:prstGeom prst="rect">
            <a:avLst/>
          </a:prstGeom>
        </p:spPr>
      </p:pic>
    </p:spTree>
    <p:custDataLst>
      <p:tags r:id="rId1"/>
    </p:custDataLst>
    <p:extLst>
      <p:ext uri="{BB962C8B-B14F-4D97-AF65-F5344CB8AC3E}">
        <p14:creationId xmlns:p14="http://schemas.microsoft.com/office/powerpoint/2010/main" val="3172515828"/>
      </p:ext>
    </p:extLst>
  </p:cSld>
  <p:clrMapOvr>
    <a:masterClrMapping/>
  </p:clrMapOvr>
  <mc:AlternateContent xmlns:mc="http://schemas.openxmlformats.org/markup-compatibility/2006" xmlns:p14="http://schemas.microsoft.com/office/powerpoint/2010/main">
    <mc:Choice Requires="p14">
      <p:transition spd="slow" p14:dur="2000" advTm="29438"/>
    </mc:Choice>
    <mc:Fallback xmlns="">
      <p:transition spd="slow" advTm="2943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4FBB661-91C3-43EA-A88A-0D1FD2E4D0FC}"/>
              </a:ext>
            </a:extLst>
          </p:cNvPr>
          <p:cNvPicPr>
            <a:picLocks/>
          </p:cNvPicPr>
          <p:nvPr/>
        </p:nvPicPr>
        <p:blipFill rotWithShape="1">
          <a:blip r:embed="rId3">
            <a:extLst>
              <a:ext uri="{28A0092B-C50C-407E-A947-70E740481C1C}">
                <a14:useLocalDpi xmlns:a14="http://schemas.microsoft.com/office/drawing/2010/main" val="0"/>
              </a:ext>
            </a:extLst>
          </a:blip>
          <a:srcRect r="16076" b="19513"/>
          <a:stretch/>
        </p:blipFill>
        <p:spPr>
          <a:xfrm>
            <a:off x="3624602" y="1698584"/>
            <a:ext cx="6099048" cy="4572000"/>
          </a:xfrm>
          <a:prstGeom prst="rect">
            <a:avLst/>
          </a:prstGeom>
        </p:spPr>
      </p:pic>
      <p:pic>
        <p:nvPicPr>
          <p:cNvPr id="5" name="Content Placeholder 4">
            <a:extLst>
              <a:ext uri="{FF2B5EF4-FFF2-40B4-BE49-F238E27FC236}">
                <a16:creationId xmlns:a16="http://schemas.microsoft.com/office/drawing/2014/main" id="{44B5DC66-53F3-433C-919B-5B0475E8999E}"/>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625511" y="1698584"/>
            <a:ext cx="6097230" cy="4572000"/>
          </a:xfrm>
        </p:spPr>
      </p:pic>
      <p:sp>
        <p:nvSpPr>
          <p:cNvPr id="2" name="Title 1">
            <a:extLst>
              <a:ext uri="{FF2B5EF4-FFF2-40B4-BE49-F238E27FC236}">
                <a16:creationId xmlns:a16="http://schemas.microsoft.com/office/drawing/2014/main" id="{0A2826F3-2C5D-4563-81A5-69CFA17A89E3}"/>
              </a:ext>
            </a:extLst>
          </p:cNvPr>
          <p:cNvSpPr>
            <a:spLocks noGrp="1"/>
          </p:cNvSpPr>
          <p:nvPr>
            <p:ph type="title"/>
          </p:nvPr>
        </p:nvSpPr>
        <p:spPr>
          <a:xfrm>
            <a:off x="1284133" y="52296"/>
            <a:ext cx="10515600" cy="1325563"/>
          </a:xfrm>
        </p:spPr>
        <p:txBody>
          <a:bodyPr/>
          <a:lstStyle/>
          <a:p>
            <a:r>
              <a:rPr lang="en-US" dirty="0"/>
              <a:t>Grinding away at the problem</a:t>
            </a:r>
          </a:p>
        </p:txBody>
      </p:sp>
      <p:pic>
        <p:nvPicPr>
          <p:cNvPr id="11" name="Picture 10">
            <a:extLst>
              <a:ext uri="{FF2B5EF4-FFF2-40B4-BE49-F238E27FC236}">
                <a16:creationId xmlns:a16="http://schemas.microsoft.com/office/drawing/2014/main" id="{5DB8DA23-764C-40B7-AAB7-AA99B11EFA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26126" y="1698584"/>
            <a:ext cx="6096000" cy="4572000"/>
          </a:xfrm>
          <a:prstGeom prst="rect">
            <a:avLst/>
          </a:prstGeom>
        </p:spPr>
      </p:pic>
      <p:pic>
        <p:nvPicPr>
          <p:cNvPr id="7" name="Picture 6">
            <a:extLst>
              <a:ext uri="{FF2B5EF4-FFF2-40B4-BE49-F238E27FC236}">
                <a16:creationId xmlns:a16="http://schemas.microsoft.com/office/drawing/2014/main" id="{F87F3ABE-6B3B-4967-9AC3-9090C617C5D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26126" y="1698584"/>
            <a:ext cx="6096000" cy="4572000"/>
          </a:xfrm>
          <a:prstGeom prst="rect">
            <a:avLst/>
          </a:prstGeom>
        </p:spPr>
      </p:pic>
    </p:spTree>
    <p:custDataLst>
      <p:tags r:id="rId1"/>
    </p:custDataLst>
    <p:extLst>
      <p:ext uri="{BB962C8B-B14F-4D97-AF65-F5344CB8AC3E}">
        <p14:creationId xmlns:p14="http://schemas.microsoft.com/office/powerpoint/2010/main" val="2338833075"/>
      </p:ext>
    </p:extLst>
  </p:cSld>
  <p:clrMapOvr>
    <a:masterClrMapping/>
  </p:clrMapOvr>
  <mc:AlternateContent xmlns:mc="http://schemas.openxmlformats.org/markup-compatibility/2006" xmlns:p14="http://schemas.microsoft.com/office/powerpoint/2010/main">
    <mc:Choice Requires="p14">
      <p:transition spd="slow" p14:dur="2000" advTm="2071"/>
    </mc:Choice>
    <mc:Fallback xmlns="">
      <p:transition spd="slow" advTm="207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13"/>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1C04651-E167-4241-A839-9D0005055CCB}"/>
              </a:ext>
            </a:extLst>
          </p:cNvPr>
          <p:cNvPicPr>
            <a:picLocks noChangeAspect="1"/>
          </p:cNvPicPr>
          <p:nvPr/>
        </p:nvPicPr>
        <p:blipFill rotWithShape="1">
          <a:blip r:embed="rId3">
            <a:extLst>
              <a:ext uri="{28A0092B-C50C-407E-A947-70E740481C1C}">
                <a14:useLocalDpi xmlns:a14="http://schemas.microsoft.com/office/drawing/2010/main" val="0"/>
              </a:ext>
            </a:extLst>
          </a:blip>
          <a:srcRect l="1268" r="4629"/>
          <a:stretch/>
        </p:blipFill>
        <p:spPr>
          <a:xfrm>
            <a:off x="2280748" y="1135934"/>
            <a:ext cx="7630504" cy="5723758"/>
          </a:xfrm>
          <a:prstGeom prst="rect">
            <a:avLst/>
          </a:prstGeom>
        </p:spPr>
      </p:pic>
      <p:sp>
        <p:nvSpPr>
          <p:cNvPr id="2" name="Title 1">
            <a:extLst>
              <a:ext uri="{FF2B5EF4-FFF2-40B4-BE49-F238E27FC236}">
                <a16:creationId xmlns:a16="http://schemas.microsoft.com/office/drawing/2014/main" id="{ECAE4C01-8FA3-450A-AC66-58331A0B0B55}"/>
              </a:ext>
            </a:extLst>
          </p:cNvPr>
          <p:cNvSpPr>
            <a:spLocks noGrp="1"/>
          </p:cNvSpPr>
          <p:nvPr>
            <p:ph type="title"/>
          </p:nvPr>
        </p:nvSpPr>
        <p:spPr/>
        <p:txBody>
          <a:bodyPr/>
          <a:lstStyle/>
          <a:p>
            <a:r>
              <a:rPr lang="en-US" dirty="0"/>
              <a:t>Jan 28 – Deployment Date</a:t>
            </a:r>
          </a:p>
        </p:txBody>
      </p:sp>
      <p:pic>
        <p:nvPicPr>
          <p:cNvPr id="4" name="Content Placeholder 4">
            <a:extLst>
              <a:ext uri="{FF2B5EF4-FFF2-40B4-BE49-F238E27FC236}">
                <a16:creationId xmlns:a16="http://schemas.microsoft.com/office/drawing/2014/main" id="{BCD29AB0-BC47-4F62-8D32-AA856DF0C3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8825" y="1253330"/>
            <a:ext cx="9317310" cy="5240987"/>
          </a:xfrm>
          <a:prstGeom prst="rect">
            <a:avLst/>
          </a:prstGeom>
        </p:spPr>
      </p:pic>
      <p:pic>
        <p:nvPicPr>
          <p:cNvPr id="7" name="Content Placeholder 4">
            <a:extLst>
              <a:ext uri="{FF2B5EF4-FFF2-40B4-BE49-F238E27FC236}">
                <a16:creationId xmlns:a16="http://schemas.microsoft.com/office/drawing/2014/main" id="{F7697C06-EC3E-4748-B587-3FF6334A83A6}"/>
              </a:ext>
            </a:extLst>
          </p:cNvPr>
          <p:cNvPicPr>
            <a:picLocks noGrp="1" noChangeAspect="1"/>
          </p:cNvPicPr>
          <p:nvPr>
            <p:ph idx="1"/>
          </p:nvPr>
        </p:nvPicPr>
        <p:blipFill rotWithShape="1">
          <a:blip r:embed="rId5">
            <a:extLst>
              <a:ext uri="{28A0092B-C50C-407E-A947-70E740481C1C}">
                <a14:useLocalDpi xmlns:a14="http://schemas.microsoft.com/office/drawing/2010/main" val="0"/>
              </a:ext>
            </a:extLst>
          </a:blip>
          <a:srcRect b="5807"/>
          <a:stretch/>
        </p:blipFill>
        <p:spPr>
          <a:xfrm>
            <a:off x="2402612" y="1269424"/>
            <a:ext cx="7396017" cy="5224893"/>
          </a:xfrm>
        </p:spPr>
      </p:pic>
    </p:spTree>
    <p:extLst>
      <p:ext uri="{BB962C8B-B14F-4D97-AF65-F5344CB8AC3E}">
        <p14:creationId xmlns:p14="http://schemas.microsoft.com/office/powerpoint/2010/main" val="2920041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5"/>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7A1153A-713C-4A40-BB69-DB9373F7A98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94522" y="1825625"/>
            <a:ext cx="5802955" cy="4351338"/>
          </a:xfrm>
        </p:spPr>
      </p:pic>
      <p:sp>
        <p:nvSpPr>
          <p:cNvPr id="2" name="Title 1">
            <a:extLst>
              <a:ext uri="{FF2B5EF4-FFF2-40B4-BE49-F238E27FC236}">
                <a16:creationId xmlns:a16="http://schemas.microsoft.com/office/drawing/2014/main" id="{E336B4C6-BF5F-4592-A0A7-B370475E4EC8}"/>
              </a:ext>
            </a:extLst>
          </p:cNvPr>
          <p:cNvSpPr>
            <a:spLocks noGrp="1"/>
          </p:cNvSpPr>
          <p:nvPr>
            <p:ph type="title"/>
          </p:nvPr>
        </p:nvSpPr>
        <p:spPr/>
        <p:txBody>
          <a:bodyPr/>
          <a:lstStyle/>
          <a:p>
            <a:r>
              <a:rPr lang="en-US" dirty="0"/>
              <a:t>Feb 6 – 10 days later Check for Data</a:t>
            </a:r>
          </a:p>
        </p:txBody>
      </p:sp>
    </p:spTree>
    <p:extLst>
      <p:ext uri="{BB962C8B-B14F-4D97-AF65-F5344CB8AC3E}">
        <p14:creationId xmlns:p14="http://schemas.microsoft.com/office/powerpoint/2010/main" val="2783073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959C9-5FBF-4587-9716-21CEAEB2EDB8}"/>
              </a:ext>
            </a:extLst>
          </p:cNvPr>
          <p:cNvSpPr>
            <a:spLocks noGrp="1"/>
          </p:cNvSpPr>
          <p:nvPr>
            <p:ph type="title"/>
          </p:nvPr>
        </p:nvSpPr>
        <p:spPr/>
        <p:txBody>
          <a:bodyPr/>
          <a:lstStyle/>
          <a:p>
            <a:r>
              <a:rPr lang="en-US" dirty="0"/>
              <a:t>But we got data – 9 days worth!!</a:t>
            </a:r>
          </a:p>
        </p:txBody>
      </p:sp>
    </p:spTree>
    <p:extLst>
      <p:ext uri="{BB962C8B-B14F-4D97-AF65-F5344CB8AC3E}">
        <p14:creationId xmlns:p14="http://schemas.microsoft.com/office/powerpoint/2010/main" val="40459628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C47660-71E9-C482-C5A2-FC9F1F00CD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4A82AC-4762-D562-16B8-577C4659851A}"/>
              </a:ext>
            </a:extLst>
          </p:cNvPr>
          <p:cNvSpPr>
            <a:spLocks noGrp="1"/>
          </p:cNvSpPr>
          <p:nvPr>
            <p:ph type="title"/>
          </p:nvPr>
        </p:nvSpPr>
        <p:spPr>
          <a:xfrm>
            <a:off x="914995" y="150271"/>
            <a:ext cx="3911005" cy="715962"/>
          </a:xfrm>
          <a:effectLst/>
        </p:spPr>
        <p:txBody>
          <a:bodyPr>
            <a:noAutofit/>
          </a:bodyPr>
          <a:lstStyle/>
          <a:p>
            <a:r>
              <a:rPr lang="en-US" sz="2800" dirty="0"/>
              <a:t>Seismic wave picking</a:t>
            </a:r>
          </a:p>
        </p:txBody>
      </p:sp>
      <p:pic>
        <p:nvPicPr>
          <p:cNvPr id="12" name="Picture 11">
            <a:extLst>
              <a:ext uri="{FF2B5EF4-FFF2-40B4-BE49-F238E27FC236}">
                <a16:creationId xmlns:a16="http://schemas.microsoft.com/office/drawing/2014/main" id="{5126B271-06D8-AD70-722E-15FC846973E9}"/>
              </a:ext>
            </a:extLst>
          </p:cNvPr>
          <p:cNvPicPr>
            <a:picLocks noChangeAspect="1"/>
          </p:cNvPicPr>
          <p:nvPr/>
        </p:nvPicPr>
        <p:blipFill>
          <a:blip r:embed="rId3"/>
          <a:stretch>
            <a:fillRect/>
          </a:stretch>
        </p:blipFill>
        <p:spPr>
          <a:xfrm>
            <a:off x="1593956" y="705960"/>
            <a:ext cx="7032690" cy="5643788"/>
          </a:xfrm>
          <a:prstGeom prst="rect">
            <a:avLst/>
          </a:prstGeom>
        </p:spPr>
      </p:pic>
      <p:sp>
        <p:nvSpPr>
          <p:cNvPr id="19" name="TextBox 18">
            <a:extLst>
              <a:ext uri="{FF2B5EF4-FFF2-40B4-BE49-F238E27FC236}">
                <a16:creationId xmlns:a16="http://schemas.microsoft.com/office/drawing/2014/main" id="{3975FE91-2F24-1087-9FCA-8732B24E85C6}"/>
              </a:ext>
            </a:extLst>
          </p:cNvPr>
          <p:cNvSpPr txBox="1"/>
          <p:nvPr/>
        </p:nvSpPr>
        <p:spPr>
          <a:xfrm>
            <a:off x="8945605" y="3429000"/>
            <a:ext cx="2075935" cy="646331"/>
          </a:xfrm>
          <a:prstGeom prst="rect">
            <a:avLst/>
          </a:prstGeom>
          <a:noFill/>
        </p:spPr>
        <p:txBody>
          <a:bodyPr wrap="square">
            <a:spAutoFit/>
          </a:bodyPr>
          <a:lstStyle/>
          <a:p>
            <a:r>
              <a:rPr lang="en-US" dirty="0"/>
              <a:t>Predicted distance</a:t>
            </a:r>
          </a:p>
          <a:p>
            <a:r>
              <a:rPr lang="en-US" dirty="0"/>
              <a:t>49.6 km</a:t>
            </a:r>
          </a:p>
        </p:txBody>
      </p:sp>
      <p:sp>
        <p:nvSpPr>
          <p:cNvPr id="3" name="TextBox 2">
            <a:extLst>
              <a:ext uri="{FF2B5EF4-FFF2-40B4-BE49-F238E27FC236}">
                <a16:creationId xmlns:a16="http://schemas.microsoft.com/office/drawing/2014/main" id="{0EBF6320-33BA-4B66-95CF-49258C15FA47}"/>
              </a:ext>
            </a:extLst>
          </p:cNvPr>
          <p:cNvSpPr txBox="1"/>
          <p:nvPr/>
        </p:nvSpPr>
        <p:spPr>
          <a:xfrm>
            <a:off x="4252766" y="6349748"/>
            <a:ext cx="1146468" cy="369332"/>
          </a:xfrm>
          <a:prstGeom prst="rect">
            <a:avLst/>
          </a:prstGeom>
          <a:noFill/>
        </p:spPr>
        <p:txBody>
          <a:bodyPr wrap="none" rtlCol="0">
            <a:spAutoFit/>
          </a:bodyPr>
          <a:lstStyle/>
          <a:p>
            <a:r>
              <a:rPr lang="en-US" dirty="0"/>
              <a:t>Time (sec)</a:t>
            </a:r>
          </a:p>
        </p:txBody>
      </p:sp>
      <p:sp>
        <p:nvSpPr>
          <p:cNvPr id="4" name="TextBox 3">
            <a:extLst>
              <a:ext uri="{FF2B5EF4-FFF2-40B4-BE49-F238E27FC236}">
                <a16:creationId xmlns:a16="http://schemas.microsoft.com/office/drawing/2014/main" id="{44300FAB-3105-4802-B03D-F31C36793E30}"/>
              </a:ext>
            </a:extLst>
          </p:cNvPr>
          <p:cNvSpPr txBox="1"/>
          <p:nvPr/>
        </p:nvSpPr>
        <p:spPr>
          <a:xfrm rot="16200000">
            <a:off x="653641" y="3567499"/>
            <a:ext cx="1242712" cy="369332"/>
          </a:xfrm>
          <a:prstGeom prst="rect">
            <a:avLst/>
          </a:prstGeom>
          <a:noFill/>
        </p:spPr>
        <p:txBody>
          <a:bodyPr wrap="none" rtlCol="0">
            <a:spAutoFit/>
          </a:bodyPr>
          <a:lstStyle/>
          <a:p>
            <a:r>
              <a:rPr lang="en-US" dirty="0"/>
              <a:t>Phase (rad)</a:t>
            </a:r>
          </a:p>
        </p:txBody>
      </p:sp>
    </p:spTree>
    <p:extLst>
      <p:ext uri="{BB962C8B-B14F-4D97-AF65-F5344CB8AC3E}">
        <p14:creationId xmlns:p14="http://schemas.microsoft.com/office/powerpoint/2010/main" val="15677009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28258-374A-133A-9CAA-65508B1F5A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744938-9566-4A54-AEF0-C0BDC4D31D5A}"/>
              </a:ext>
            </a:extLst>
          </p:cNvPr>
          <p:cNvSpPr>
            <a:spLocks noGrp="1"/>
          </p:cNvSpPr>
          <p:nvPr>
            <p:ph type="title"/>
          </p:nvPr>
        </p:nvSpPr>
        <p:spPr>
          <a:xfrm>
            <a:off x="610791" y="136654"/>
            <a:ext cx="10970417" cy="715962"/>
          </a:xfrm>
          <a:effectLst/>
        </p:spPr>
        <p:txBody>
          <a:bodyPr>
            <a:noAutofit/>
          </a:bodyPr>
          <a:lstStyle/>
          <a:p>
            <a:r>
              <a:rPr lang="en-US" sz="2800" dirty="0"/>
              <a:t>Nailed it!</a:t>
            </a:r>
          </a:p>
        </p:txBody>
      </p:sp>
      <p:sp>
        <p:nvSpPr>
          <p:cNvPr id="19" name="TextBox 18">
            <a:extLst>
              <a:ext uri="{FF2B5EF4-FFF2-40B4-BE49-F238E27FC236}">
                <a16:creationId xmlns:a16="http://schemas.microsoft.com/office/drawing/2014/main" id="{0CE7C619-BCAA-E96C-F23E-3E94E4B4D1C4}"/>
              </a:ext>
            </a:extLst>
          </p:cNvPr>
          <p:cNvSpPr txBox="1"/>
          <p:nvPr/>
        </p:nvSpPr>
        <p:spPr>
          <a:xfrm>
            <a:off x="8983705" y="3427453"/>
            <a:ext cx="2075935" cy="646331"/>
          </a:xfrm>
          <a:prstGeom prst="rect">
            <a:avLst/>
          </a:prstGeom>
          <a:noFill/>
        </p:spPr>
        <p:txBody>
          <a:bodyPr wrap="square">
            <a:spAutoFit/>
          </a:bodyPr>
          <a:lstStyle/>
          <a:p>
            <a:r>
              <a:rPr lang="en-US" dirty="0"/>
              <a:t>Actual distance</a:t>
            </a:r>
          </a:p>
          <a:p>
            <a:r>
              <a:rPr lang="en-US" dirty="0"/>
              <a:t>49.5 km</a:t>
            </a:r>
          </a:p>
        </p:txBody>
      </p:sp>
      <p:pic>
        <p:nvPicPr>
          <p:cNvPr id="6" name="Picture 5">
            <a:extLst>
              <a:ext uri="{FF2B5EF4-FFF2-40B4-BE49-F238E27FC236}">
                <a16:creationId xmlns:a16="http://schemas.microsoft.com/office/drawing/2014/main" id="{C2565148-9B83-7879-2382-1063BC7EE2F0}"/>
              </a:ext>
            </a:extLst>
          </p:cNvPr>
          <p:cNvPicPr>
            <a:picLocks noChangeAspect="1"/>
          </p:cNvPicPr>
          <p:nvPr/>
        </p:nvPicPr>
        <p:blipFill>
          <a:blip r:embed="rId3"/>
          <a:stretch>
            <a:fillRect/>
          </a:stretch>
        </p:blipFill>
        <p:spPr>
          <a:xfrm>
            <a:off x="3075355" y="661086"/>
            <a:ext cx="5711899" cy="57335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116129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64B10-EC4F-02EB-A5F1-80DAFC63E3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824F1E-3BE3-0B1C-63F9-C3538E67B189}"/>
              </a:ext>
            </a:extLst>
          </p:cNvPr>
          <p:cNvSpPr>
            <a:spLocks noGrp="1"/>
          </p:cNvSpPr>
          <p:nvPr>
            <p:ph type="title"/>
          </p:nvPr>
        </p:nvSpPr>
        <p:spPr>
          <a:xfrm>
            <a:off x="610791" y="136654"/>
            <a:ext cx="10970417" cy="715962"/>
          </a:xfrm>
          <a:effectLst/>
        </p:spPr>
        <p:txBody>
          <a:bodyPr>
            <a:noAutofit/>
          </a:bodyPr>
          <a:lstStyle/>
          <a:p>
            <a:r>
              <a:rPr lang="en-US" sz="2800" dirty="0"/>
              <a:t>Spectrograms and sounds: M2.34 earthquake</a:t>
            </a:r>
          </a:p>
        </p:txBody>
      </p:sp>
      <p:pic>
        <p:nvPicPr>
          <p:cNvPr id="5" name="Picture 4">
            <a:extLst>
              <a:ext uri="{FF2B5EF4-FFF2-40B4-BE49-F238E27FC236}">
                <a16:creationId xmlns:a16="http://schemas.microsoft.com/office/drawing/2014/main" id="{F17C2CD9-B9C8-56B5-4E52-F2094AEA55D5}"/>
              </a:ext>
            </a:extLst>
          </p:cNvPr>
          <p:cNvPicPr>
            <a:picLocks noChangeAspect="1"/>
          </p:cNvPicPr>
          <p:nvPr/>
        </p:nvPicPr>
        <p:blipFill>
          <a:blip r:embed="rId4"/>
          <a:stretch>
            <a:fillRect/>
          </a:stretch>
        </p:blipFill>
        <p:spPr>
          <a:xfrm>
            <a:off x="927099" y="1324353"/>
            <a:ext cx="10337800" cy="3806386"/>
          </a:xfrm>
          <a:prstGeom prst="rect">
            <a:avLst/>
          </a:prstGeom>
        </p:spPr>
      </p:pic>
      <p:pic>
        <p:nvPicPr>
          <p:cNvPr id="6" name="M2.34 Earthquake">
            <a:hlinkClick r:id="" action="ppaction://media"/>
            <a:extLst>
              <a:ext uri="{FF2B5EF4-FFF2-40B4-BE49-F238E27FC236}">
                <a16:creationId xmlns:a16="http://schemas.microsoft.com/office/drawing/2014/main" id="{C795996C-DE64-192C-773F-FDFA99D1243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599" y="5272276"/>
            <a:ext cx="812800" cy="812800"/>
          </a:xfrm>
          <a:prstGeom prst="rect">
            <a:avLst/>
          </a:prstGeom>
        </p:spPr>
      </p:pic>
    </p:spTree>
    <p:extLst>
      <p:ext uri="{BB962C8B-B14F-4D97-AF65-F5344CB8AC3E}">
        <p14:creationId xmlns:p14="http://schemas.microsoft.com/office/powerpoint/2010/main" val="622129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2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AF9AD4-9C82-4E02-93B7-05BC889ACD84}"/>
              </a:ext>
            </a:extLst>
          </p:cNvPr>
          <p:cNvSpPr>
            <a:spLocks noGrp="1"/>
          </p:cNvSpPr>
          <p:nvPr>
            <p:ph type="title"/>
          </p:nvPr>
        </p:nvSpPr>
        <p:spPr/>
        <p:txBody>
          <a:bodyPr/>
          <a:lstStyle/>
          <a:p>
            <a:r>
              <a:rPr lang="en-US" dirty="0"/>
              <a:t>Much more data processing to go…</a:t>
            </a:r>
          </a:p>
        </p:txBody>
      </p:sp>
      <p:sp>
        <p:nvSpPr>
          <p:cNvPr id="4" name="Text Placeholder 3">
            <a:extLst>
              <a:ext uri="{FF2B5EF4-FFF2-40B4-BE49-F238E27FC236}">
                <a16:creationId xmlns:a16="http://schemas.microsoft.com/office/drawing/2014/main" id="{15AE698F-FB55-4328-9AE3-5750B8079B5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98799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8B038-73B6-4363-8B37-10076C6BDCA5}"/>
              </a:ext>
            </a:extLst>
          </p:cNvPr>
          <p:cNvSpPr>
            <a:spLocks noGrp="1"/>
          </p:cNvSpPr>
          <p:nvPr>
            <p:ph type="title"/>
          </p:nvPr>
        </p:nvSpPr>
        <p:spPr/>
        <p:txBody>
          <a:bodyPr/>
          <a:lstStyle/>
          <a:p>
            <a:r>
              <a:rPr lang="en-US" dirty="0"/>
              <a:t>Up Next</a:t>
            </a:r>
          </a:p>
        </p:txBody>
      </p:sp>
      <p:grpSp>
        <p:nvGrpSpPr>
          <p:cNvPr id="8" name="Group 7">
            <a:extLst>
              <a:ext uri="{FF2B5EF4-FFF2-40B4-BE49-F238E27FC236}">
                <a16:creationId xmlns:a16="http://schemas.microsoft.com/office/drawing/2014/main" id="{9458D6A8-85C2-490B-805E-B9350C33D82D}"/>
              </a:ext>
            </a:extLst>
          </p:cNvPr>
          <p:cNvGrpSpPr/>
          <p:nvPr/>
        </p:nvGrpSpPr>
        <p:grpSpPr>
          <a:xfrm>
            <a:off x="1344841" y="1563357"/>
            <a:ext cx="4429400" cy="4893987"/>
            <a:chOff x="3881300" y="1563357"/>
            <a:chExt cx="4429400" cy="4893987"/>
          </a:xfrm>
        </p:grpSpPr>
        <p:pic>
          <p:nvPicPr>
            <p:cNvPr id="3" name="Picture 2">
              <a:extLst>
                <a:ext uri="{FF2B5EF4-FFF2-40B4-BE49-F238E27FC236}">
                  <a16:creationId xmlns:a16="http://schemas.microsoft.com/office/drawing/2014/main" id="{C76B5BDB-F904-432B-8566-19D2FC6021CE}"/>
                </a:ext>
              </a:extLst>
            </p:cNvPr>
            <p:cNvPicPr>
              <a:picLocks noChangeAspect="1"/>
            </p:cNvPicPr>
            <p:nvPr/>
          </p:nvPicPr>
          <p:blipFill>
            <a:blip r:embed="rId3"/>
            <a:stretch>
              <a:fillRect/>
            </a:stretch>
          </p:blipFill>
          <p:spPr>
            <a:xfrm>
              <a:off x="3881300" y="1563357"/>
              <a:ext cx="4429400" cy="4429400"/>
            </a:xfrm>
            <a:prstGeom prst="rect">
              <a:avLst/>
            </a:prstGeom>
          </p:spPr>
        </p:pic>
        <p:sp>
          <p:nvSpPr>
            <p:cNvPr id="6" name="TextBox 5">
              <a:extLst>
                <a:ext uri="{FF2B5EF4-FFF2-40B4-BE49-F238E27FC236}">
                  <a16:creationId xmlns:a16="http://schemas.microsoft.com/office/drawing/2014/main" id="{FC492C34-5158-4F5B-9C3D-EAAB3ECA8D54}"/>
                </a:ext>
              </a:extLst>
            </p:cNvPr>
            <p:cNvSpPr txBox="1"/>
            <p:nvPr/>
          </p:nvSpPr>
          <p:spPr>
            <a:xfrm>
              <a:off x="4689974" y="6088012"/>
              <a:ext cx="2812052" cy="369332"/>
            </a:xfrm>
            <a:prstGeom prst="rect">
              <a:avLst/>
            </a:prstGeom>
            <a:noFill/>
          </p:spPr>
          <p:txBody>
            <a:bodyPr wrap="none" rtlCol="0">
              <a:spAutoFit/>
            </a:bodyPr>
            <a:lstStyle/>
            <a:p>
              <a:r>
                <a:rPr lang="en-US" dirty="0"/>
                <a:t>Bore hole test site, Norway</a:t>
              </a:r>
            </a:p>
          </p:txBody>
        </p:sp>
      </p:grpSp>
      <p:grpSp>
        <p:nvGrpSpPr>
          <p:cNvPr id="9" name="Group 8">
            <a:extLst>
              <a:ext uri="{FF2B5EF4-FFF2-40B4-BE49-F238E27FC236}">
                <a16:creationId xmlns:a16="http://schemas.microsoft.com/office/drawing/2014/main" id="{C5D1990D-710F-4443-8177-E920614E83EA}"/>
              </a:ext>
            </a:extLst>
          </p:cNvPr>
          <p:cNvGrpSpPr/>
          <p:nvPr/>
        </p:nvGrpSpPr>
        <p:grpSpPr>
          <a:xfrm>
            <a:off x="7119082" y="1563357"/>
            <a:ext cx="3728078" cy="4893987"/>
            <a:chOff x="7263667" y="1563357"/>
            <a:chExt cx="3728078" cy="4893987"/>
          </a:xfrm>
        </p:grpSpPr>
        <p:pic>
          <p:nvPicPr>
            <p:cNvPr id="5" name="Picture 4">
              <a:extLst>
                <a:ext uri="{FF2B5EF4-FFF2-40B4-BE49-F238E27FC236}">
                  <a16:creationId xmlns:a16="http://schemas.microsoft.com/office/drawing/2014/main" id="{841EF18E-2062-4DAB-959E-ACEEDB4FB0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63667" y="1563357"/>
              <a:ext cx="3728078" cy="4429400"/>
            </a:xfrm>
            <a:prstGeom prst="rect">
              <a:avLst/>
            </a:prstGeom>
          </p:spPr>
        </p:pic>
        <p:sp>
          <p:nvSpPr>
            <p:cNvPr id="7" name="TextBox 6">
              <a:extLst>
                <a:ext uri="{FF2B5EF4-FFF2-40B4-BE49-F238E27FC236}">
                  <a16:creationId xmlns:a16="http://schemas.microsoft.com/office/drawing/2014/main" id="{7B133481-0BB0-4F02-94F8-3FB563CCD94F}"/>
                </a:ext>
              </a:extLst>
            </p:cNvPr>
            <p:cNvSpPr txBox="1"/>
            <p:nvPr/>
          </p:nvSpPr>
          <p:spPr>
            <a:xfrm>
              <a:off x="7970018" y="6088012"/>
              <a:ext cx="1988429" cy="369332"/>
            </a:xfrm>
            <a:prstGeom prst="rect">
              <a:avLst/>
            </a:prstGeom>
            <a:noFill/>
          </p:spPr>
          <p:txBody>
            <a:bodyPr wrap="none" rtlCol="0">
              <a:spAutoFit/>
            </a:bodyPr>
            <a:lstStyle/>
            <a:p>
              <a:r>
                <a:rPr lang="en-US" dirty="0"/>
                <a:t>Back to the Canyon</a:t>
              </a:r>
            </a:p>
          </p:txBody>
        </p:sp>
      </p:grpSp>
    </p:spTree>
    <p:extLst>
      <p:ext uri="{BB962C8B-B14F-4D97-AF65-F5344CB8AC3E}">
        <p14:creationId xmlns:p14="http://schemas.microsoft.com/office/powerpoint/2010/main" val="27789135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00DB32-4585-480B-8BBF-C100E1C998AF}"/>
              </a:ext>
            </a:extLst>
          </p:cNvPr>
          <p:cNvSpPr>
            <a:spLocks noGrp="1"/>
          </p:cNvSpPr>
          <p:nvPr>
            <p:ph type="title"/>
          </p:nvPr>
        </p:nvSpPr>
        <p:spPr/>
        <p:txBody>
          <a:bodyPr/>
          <a:lstStyle/>
          <a:p>
            <a:r>
              <a:rPr lang="en-US" dirty="0"/>
              <a:t>Questions</a:t>
            </a:r>
          </a:p>
        </p:txBody>
      </p:sp>
      <p:sp>
        <p:nvSpPr>
          <p:cNvPr id="5" name="Text Placeholder 4">
            <a:extLst>
              <a:ext uri="{FF2B5EF4-FFF2-40B4-BE49-F238E27FC236}">
                <a16:creationId xmlns:a16="http://schemas.microsoft.com/office/drawing/2014/main" id="{E1538678-CED3-42D6-ADCB-BB8C1A6478B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71628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Geo-Sense: Science Motivation</a:t>
            </a:r>
          </a:p>
        </p:txBody>
      </p:sp>
      <p:pic>
        <p:nvPicPr>
          <p:cNvPr id="5" name="Picture 4">
            <a:extLst>
              <a:ext uri="{FF2B5EF4-FFF2-40B4-BE49-F238E27FC236}">
                <a16:creationId xmlns:a16="http://schemas.microsoft.com/office/drawing/2014/main" id="{44A5094F-3D4F-4C4C-AF18-BFE0FA068C7F}"/>
              </a:ext>
            </a:extLst>
          </p:cNvPr>
          <p:cNvPicPr>
            <a:picLocks noChangeAspect="1"/>
          </p:cNvPicPr>
          <p:nvPr/>
        </p:nvPicPr>
        <p:blipFill>
          <a:blip r:embed="rId2"/>
          <a:stretch>
            <a:fillRect/>
          </a:stretch>
        </p:blipFill>
        <p:spPr>
          <a:xfrm>
            <a:off x="2365250" y="2290842"/>
            <a:ext cx="7845551" cy="3845072"/>
          </a:xfrm>
          <a:prstGeom prst="rect">
            <a:avLst/>
          </a:prstGeom>
        </p:spPr>
      </p:pic>
      <p:sp>
        <p:nvSpPr>
          <p:cNvPr id="6" name="TextBox 5"/>
          <p:cNvSpPr txBox="1"/>
          <p:nvPr/>
        </p:nvSpPr>
        <p:spPr>
          <a:xfrm>
            <a:off x="387626" y="1432566"/>
            <a:ext cx="9823174" cy="1200328"/>
          </a:xfrm>
          <a:prstGeom prst="rect">
            <a:avLst/>
          </a:prstGeom>
          <a:noFill/>
        </p:spPr>
        <p:txBody>
          <a:bodyPr wrap="square" rtlCol="0">
            <a:spAutoFit/>
          </a:bodyPr>
          <a:lstStyle/>
          <a:p>
            <a:r>
              <a:rPr lang="en-US" sz="2400" dirty="0"/>
              <a:t>Can we capture high-resolution measurements of seafloor processes in areas with no connection to shore power or communications?</a:t>
            </a:r>
          </a:p>
        </p:txBody>
      </p:sp>
    </p:spTree>
    <p:extLst>
      <p:ext uri="{BB962C8B-B14F-4D97-AF65-F5344CB8AC3E}">
        <p14:creationId xmlns:p14="http://schemas.microsoft.com/office/powerpoint/2010/main" val="2982043046"/>
      </p:ext>
    </p:extLst>
  </p:cSld>
  <p:clrMapOvr>
    <a:masterClrMapping/>
  </p:clrMapOvr>
  <mc:AlternateContent xmlns:mc="http://schemas.openxmlformats.org/markup-compatibility/2006" xmlns:p14="http://schemas.microsoft.com/office/powerpoint/2010/main">
    <mc:Choice Requires="p14">
      <p:transition spd="slow" p14:dur="2000" advTm="18445"/>
    </mc:Choice>
    <mc:Fallback xmlns="">
      <p:transition spd="slow" advTm="18445"/>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64B10-EC4F-02EB-A5F1-80DAFC63E3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824F1E-3BE3-0B1C-63F9-C3538E67B189}"/>
              </a:ext>
            </a:extLst>
          </p:cNvPr>
          <p:cNvSpPr>
            <a:spLocks noGrp="1"/>
          </p:cNvSpPr>
          <p:nvPr>
            <p:ph type="title"/>
          </p:nvPr>
        </p:nvSpPr>
        <p:spPr>
          <a:xfrm>
            <a:off x="610791" y="136654"/>
            <a:ext cx="10970417" cy="715962"/>
          </a:xfrm>
          <a:effectLst/>
        </p:spPr>
        <p:txBody>
          <a:bodyPr>
            <a:noAutofit/>
          </a:bodyPr>
          <a:lstStyle/>
          <a:p>
            <a:r>
              <a:rPr lang="en-US" sz="2800" dirty="0"/>
              <a:t>Spectrograms and sounds: Alien spaceship</a:t>
            </a:r>
          </a:p>
        </p:txBody>
      </p:sp>
      <p:pic>
        <p:nvPicPr>
          <p:cNvPr id="4" name="Picture 3">
            <a:extLst>
              <a:ext uri="{FF2B5EF4-FFF2-40B4-BE49-F238E27FC236}">
                <a16:creationId xmlns:a16="http://schemas.microsoft.com/office/drawing/2014/main" id="{128EC64A-B321-C347-850B-07A3958AE8BD}"/>
              </a:ext>
            </a:extLst>
          </p:cNvPr>
          <p:cNvPicPr>
            <a:picLocks noChangeAspect="1"/>
          </p:cNvPicPr>
          <p:nvPr/>
        </p:nvPicPr>
        <p:blipFill>
          <a:blip r:embed="rId4"/>
          <a:stretch>
            <a:fillRect/>
          </a:stretch>
        </p:blipFill>
        <p:spPr>
          <a:xfrm>
            <a:off x="711794" y="1311653"/>
            <a:ext cx="10768410" cy="3964937"/>
          </a:xfrm>
          <a:prstGeom prst="rect">
            <a:avLst/>
          </a:prstGeom>
        </p:spPr>
      </p:pic>
      <p:pic>
        <p:nvPicPr>
          <p:cNvPr id="7" name="ROV Startup">
            <a:hlinkClick r:id="" action="ppaction://media"/>
            <a:extLst>
              <a:ext uri="{FF2B5EF4-FFF2-40B4-BE49-F238E27FC236}">
                <a16:creationId xmlns:a16="http://schemas.microsoft.com/office/drawing/2014/main" id="{9F11EAA8-B598-CA1D-5E03-7E600E6D63C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599" y="5329227"/>
            <a:ext cx="812800" cy="812800"/>
          </a:xfrm>
          <a:prstGeom prst="rect">
            <a:avLst/>
          </a:prstGeom>
        </p:spPr>
      </p:pic>
    </p:spTree>
    <p:extLst>
      <p:ext uri="{BB962C8B-B14F-4D97-AF65-F5344CB8AC3E}">
        <p14:creationId xmlns:p14="http://schemas.microsoft.com/office/powerpoint/2010/main" val="4026795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6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A4E6DA-FB0D-4F7B-A727-3BCF22FB894E}"/>
              </a:ext>
            </a:extLst>
          </p:cNvPr>
          <p:cNvPicPr>
            <a:picLocks noChangeAspect="1"/>
          </p:cNvPicPr>
          <p:nvPr/>
        </p:nvPicPr>
        <p:blipFill rotWithShape="1">
          <a:blip r:embed="rId2"/>
          <a:srcRect r="707"/>
          <a:stretch/>
        </p:blipFill>
        <p:spPr>
          <a:xfrm>
            <a:off x="882785" y="-33205"/>
            <a:ext cx="10352662" cy="6939742"/>
          </a:xfrm>
          <a:prstGeom prst="rect">
            <a:avLst/>
          </a:prstGeom>
        </p:spPr>
      </p:pic>
    </p:spTree>
    <p:extLst>
      <p:ext uri="{BB962C8B-B14F-4D97-AF65-F5344CB8AC3E}">
        <p14:creationId xmlns:p14="http://schemas.microsoft.com/office/powerpoint/2010/main" val="3655213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75648AD6-3999-45B6-BA4D-E8C9CF27F997}"/>
              </a:ext>
            </a:extLst>
          </p:cNvPr>
          <p:cNvSpPr txBox="1">
            <a:spLocks noChangeArrowheads="1"/>
          </p:cNvSpPr>
          <p:nvPr/>
        </p:nvSpPr>
        <p:spPr bwMode="auto">
          <a:xfrm>
            <a:off x="543318" y="1637679"/>
            <a:ext cx="10657831" cy="2634680"/>
          </a:xfrm>
          <a:prstGeom prst="rect">
            <a:avLst/>
          </a:prstGeom>
          <a:noFill/>
          <a:ln>
            <a:noFill/>
          </a:ln>
          <a:effectLst/>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defRPr/>
            </a:pPr>
            <a:r>
              <a:rPr lang="en-US" altLang="en-MT" dirty="0">
                <a:latin typeface="Tahoma" panose="020B0604030504040204" pitchFamily="34" charset="0"/>
                <a:cs typeface="Tahoma" panose="020B0604030504040204" pitchFamily="34" charset="0"/>
              </a:rPr>
              <a:t>1. How do we take the rapidly developing DAS technology and deploy it as </a:t>
            </a:r>
            <a:r>
              <a:rPr lang="en-US" altLang="en-MT" b="1" dirty="0">
                <a:solidFill>
                  <a:schemeClr val="accent2"/>
                </a:solidFill>
                <a:latin typeface="Tahoma" panose="020B0604030504040204" pitchFamily="34" charset="0"/>
                <a:cs typeface="Tahoma" panose="020B0604030504040204" pitchFamily="34" charset="0"/>
              </a:rPr>
              <a:t>an autonomous instrument</a:t>
            </a:r>
            <a:r>
              <a:rPr lang="en-US" altLang="en-MT" dirty="0">
                <a:latin typeface="Tahoma" panose="020B0604030504040204" pitchFamily="34" charset="0"/>
                <a:cs typeface="Tahoma" panose="020B0604030504040204" pitchFamily="34" charset="0"/>
              </a:rPr>
              <a:t>?</a:t>
            </a:r>
            <a:endParaRPr lang="en-US" altLang="en-MT" b="1" dirty="0">
              <a:solidFill>
                <a:srgbClr val="006A9A"/>
              </a:solidFill>
              <a:latin typeface="Tahoma" panose="020B0604030504040204" pitchFamily="34" charset="0"/>
              <a:cs typeface="Tahoma" panose="020B0604030504040204" pitchFamily="34" charset="0"/>
            </a:endParaRPr>
          </a:p>
        </p:txBody>
      </p:sp>
      <p:sp>
        <p:nvSpPr>
          <p:cNvPr id="9" name="Content Placeholder 4">
            <a:extLst>
              <a:ext uri="{FF2B5EF4-FFF2-40B4-BE49-F238E27FC236}">
                <a16:creationId xmlns:a16="http://schemas.microsoft.com/office/drawing/2014/main" id="{DBB677CB-2ADE-45E5-81A3-2FF16CFFD599}"/>
              </a:ext>
            </a:extLst>
          </p:cNvPr>
          <p:cNvSpPr txBox="1">
            <a:spLocks noChangeArrowheads="1"/>
          </p:cNvSpPr>
          <p:nvPr/>
        </p:nvSpPr>
        <p:spPr bwMode="auto">
          <a:xfrm>
            <a:off x="543319" y="3390257"/>
            <a:ext cx="10657831" cy="2634680"/>
          </a:xfrm>
          <a:prstGeom prst="rect">
            <a:avLst/>
          </a:prstGeom>
          <a:noFill/>
          <a:ln>
            <a:noFill/>
          </a:ln>
          <a:effectLst/>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defRPr/>
            </a:pPr>
            <a:r>
              <a:rPr lang="en-US" altLang="en-MT" dirty="0">
                <a:latin typeface="Tahoma" panose="020B0604030504040204" pitchFamily="34" charset="0"/>
                <a:cs typeface="Tahoma" panose="020B0604030504040204" pitchFamily="34" charset="0"/>
              </a:rPr>
              <a:t>2. What information can DAS technology provide on the </a:t>
            </a:r>
            <a:r>
              <a:rPr lang="en-US" altLang="en-MT" b="1" dirty="0">
                <a:solidFill>
                  <a:schemeClr val="accent2"/>
                </a:solidFill>
                <a:latin typeface="Tahoma" panose="020B0604030504040204" pitchFamily="34" charset="0"/>
                <a:cs typeface="Tahoma" panose="020B0604030504040204" pitchFamily="34" charset="0"/>
              </a:rPr>
              <a:t>initiation and behavior of sedimentary flows </a:t>
            </a:r>
            <a:r>
              <a:rPr lang="en-US" altLang="en-MT" dirty="0">
                <a:latin typeface="Tahoma" panose="020B0604030504040204" pitchFamily="34" charset="0"/>
                <a:cs typeface="Tahoma" panose="020B0604030504040204" pitchFamily="34" charset="0"/>
              </a:rPr>
              <a:t>in Monterey Canyon?</a:t>
            </a:r>
            <a:endParaRPr lang="en-GB" altLang="en-MT" b="1" dirty="0">
              <a:solidFill>
                <a:srgbClr val="006A9A"/>
              </a:solidFill>
              <a:latin typeface="Tahoma" panose="020B0604030504040204" pitchFamily="34" charset="0"/>
              <a:cs typeface="Tahoma" panose="020B0604030504040204" pitchFamily="34" charset="0"/>
            </a:endParaRPr>
          </a:p>
        </p:txBody>
      </p:sp>
      <p:sp>
        <p:nvSpPr>
          <p:cNvPr id="2" name="Title 1">
            <a:extLst>
              <a:ext uri="{FF2B5EF4-FFF2-40B4-BE49-F238E27FC236}">
                <a16:creationId xmlns:a16="http://schemas.microsoft.com/office/drawing/2014/main" id="{EC65C8FA-7759-4943-A918-C53459BCC8D1}"/>
              </a:ext>
            </a:extLst>
          </p:cNvPr>
          <p:cNvSpPr>
            <a:spLocks noGrp="1"/>
          </p:cNvSpPr>
          <p:nvPr>
            <p:ph type="title"/>
          </p:nvPr>
        </p:nvSpPr>
        <p:spPr/>
        <p:txBody>
          <a:bodyPr/>
          <a:lstStyle/>
          <a:p>
            <a:r>
              <a:rPr lang="en-US" dirty="0"/>
              <a:t>Key Questions for Geo-Sense Project</a:t>
            </a:r>
          </a:p>
        </p:txBody>
      </p:sp>
    </p:spTree>
    <p:custDataLst>
      <p:tags r:id="rId1"/>
    </p:custDataLst>
    <p:extLst>
      <p:ext uri="{BB962C8B-B14F-4D97-AF65-F5344CB8AC3E}">
        <p14:creationId xmlns:p14="http://schemas.microsoft.com/office/powerpoint/2010/main" val="2327145345"/>
      </p:ext>
    </p:extLst>
  </p:cSld>
  <p:clrMapOvr>
    <a:masterClrMapping/>
  </p:clrMapOvr>
  <mc:AlternateContent xmlns:mc="http://schemas.openxmlformats.org/markup-compatibility/2006" xmlns:p14="http://schemas.microsoft.com/office/powerpoint/2010/main">
    <mc:Choice Requires="p14">
      <p:transition spd="med" p14:dur="700" advTm="38710">
        <p:fade/>
      </p:transition>
    </mc:Choice>
    <mc:Fallback xmlns="">
      <p:transition spd="med" advTm="3871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4">
            <a:extLst>
              <a:ext uri="{FF2B5EF4-FFF2-40B4-BE49-F238E27FC236}">
                <a16:creationId xmlns:a16="http://schemas.microsoft.com/office/drawing/2014/main" id="{9DF58CD3-04A3-4473-88DE-3D37AB2811CE}"/>
              </a:ext>
            </a:extLst>
          </p:cNvPr>
          <p:cNvSpPr txBox="1">
            <a:spLocks noChangeArrowheads="1"/>
          </p:cNvSpPr>
          <p:nvPr/>
        </p:nvSpPr>
        <p:spPr bwMode="auto">
          <a:xfrm>
            <a:off x="276919" y="236657"/>
            <a:ext cx="10657831" cy="982012"/>
          </a:xfrm>
          <a:prstGeom prst="rect">
            <a:avLst/>
          </a:prstGeom>
          <a:noFill/>
          <a:ln>
            <a:noFill/>
          </a:ln>
          <a:effectLst/>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defRPr/>
            </a:pPr>
            <a:endParaRPr lang="en-GB" altLang="en-MT" sz="2400" b="1" dirty="0">
              <a:solidFill>
                <a:srgbClr val="006A9A"/>
              </a:solidFill>
              <a:latin typeface="Tahoma" panose="020B0604030504040204" pitchFamily="34" charset="0"/>
              <a:cs typeface="Tahoma" panose="020B0604030504040204" pitchFamily="34" charset="0"/>
            </a:endParaRPr>
          </a:p>
        </p:txBody>
      </p:sp>
      <p:sp>
        <p:nvSpPr>
          <p:cNvPr id="5" name="Title 4">
            <a:extLst>
              <a:ext uri="{FF2B5EF4-FFF2-40B4-BE49-F238E27FC236}">
                <a16:creationId xmlns:a16="http://schemas.microsoft.com/office/drawing/2014/main" id="{89FF29AB-E217-401D-81D4-8D38F9FEB847}"/>
              </a:ext>
            </a:extLst>
          </p:cNvPr>
          <p:cNvSpPr>
            <a:spLocks noGrp="1"/>
          </p:cNvSpPr>
          <p:nvPr>
            <p:ph type="title"/>
          </p:nvPr>
        </p:nvSpPr>
        <p:spPr/>
        <p:txBody>
          <a:bodyPr>
            <a:noAutofit/>
          </a:bodyPr>
          <a:lstStyle/>
          <a:p>
            <a:r>
              <a:rPr lang="en-US" sz="4000" dirty="0"/>
              <a:t>More Science Motivation: </a:t>
            </a:r>
            <a:br>
              <a:rPr lang="en-US" sz="4000" dirty="0"/>
            </a:br>
            <a:r>
              <a:rPr lang="en-US" sz="4000" dirty="0" err="1"/>
              <a:t>SeismoSands</a:t>
            </a:r>
            <a:r>
              <a:rPr lang="en-US" sz="4000" dirty="0"/>
              <a:t>, November – March 2025</a:t>
            </a:r>
          </a:p>
        </p:txBody>
      </p:sp>
      <p:pic>
        <p:nvPicPr>
          <p:cNvPr id="7" name="Content Placeholder 6">
            <a:extLst>
              <a:ext uri="{FF2B5EF4-FFF2-40B4-BE49-F238E27FC236}">
                <a16:creationId xmlns:a16="http://schemas.microsoft.com/office/drawing/2014/main" id="{16C8BCAD-DB02-436F-BBAC-5DF0669A743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65781" y="1594208"/>
            <a:ext cx="8060437" cy="5027135"/>
          </a:xfrm>
        </p:spPr>
      </p:pic>
    </p:spTree>
    <p:extLst>
      <p:ext uri="{BB962C8B-B14F-4D97-AF65-F5344CB8AC3E}">
        <p14:creationId xmlns:p14="http://schemas.microsoft.com/office/powerpoint/2010/main" val="1949138861"/>
      </p:ext>
    </p:extLst>
  </p:cSld>
  <p:clrMapOvr>
    <a:masterClrMapping/>
  </p:clrMapOvr>
  <mc:AlternateContent xmlns:mc="http://schemas.openxmlformats.org/markup-compatibility/2006" xmlns:p14="http://schemas.microsoft.com/office/powerpoint/2010/main">
    <mc:Choice Requires="p14">
      <p:transition spd="med" p14:dur="700" advTm="39903">
        <p:fade/>
      </p:transition>
    </mc:Choice>
    <mc:Fallback xmlns="">
      <p:transition spd="med" advTm="39903">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972DA-8077-45EB-BE8A-4A75E4D790BA}"/>
              </a:ext>
            </a:extLst>
          </p:cNvPr>
          <p:cNvSpPr>
            <a:spLocks noGrp="1"/>
          </p:cNvSpPr>
          <p:nvPr>
            <p:ph type="title"/>
          </p:nvPr>
        </p:nvSpPr>
        <p:spPr>
          <a:xfrm>
            <a:off x="838200" y="365125"/>
            <a:ext cx="5257800" cy="1325563"/>
          </a:xfrm>
        </p:spPr>
        <p:txBody>
          <a:bodyPr/>
          <a:lstStyle/>
          <a:p>
            <a:r>
              <a:rPr lang="en-US" dirty="0"/>
              <a:t>The Challenges</a:t>
            </a:r>
          </a:p>
        </p:txBody>
      </p:sp>
      <p:sp>
        <p:nvSpPr>
          <p:cNvPr id="8" name="Content Placeholder 7">
            <a:extLst>
              <a:ext uri="{FF2B5EF4-FFF2-40B4-BE49-F238E27FC236}">
                <a16:creationId xmlns:a16="http://schemas.microsoft.com/office/drawing/2014/main" id="{4249C014-8ED8-4177-BA53-BB06B4265590}"/>
              </a:ext>
            </a:extLst>
          </p:cNvPr>
          <p:cNvSpPr>
            <a:spLocks noGrp="1"/>
          </p:cNvSpPr>
          <p:nvPr>
            <p:ph sz="half" idx="2"/>
          </p:nvPr>
        </p:nvSpPr>
        <p:spPr>
          <a:xfrm>
            <a:off x="6172200" y="1825625"/>
            <a:ext cx="5831732" cy="4351338"/>
          </a:xfrm>
        </p:spPr>
        <p:txBody>
          <a:bodyPr>
            <a:normAutofit/>
          </a:bodyPr>
          <a:lstStyle/>
          <a:p>
            <a:r>
              <a:rPr lang="en-US" dirty="0" err="1"/>
              <a:t>Sintela</a:t>
            </a:r>
            <a:r>
              <a:rPr lang="en-US" dirty="0"/>
              <a:t>, a commercial company located in the UK, was interested in developing a lower-power, stand-alone DAS</a:t>
            </a:r>
          </a:p>
          <a:p>
            <a:endParaRPr lang="en-US" dirty="0"/>
          </a:p>
          <a:p>
            <a:r>
              <a:rPr lang="en-US" dirty="0"/>
              <a:t>Lower power &lt;30 Watts</a:t>
            </a:r>
          </a:p>
          <a:p>
            <a:endParaRPr lang="en-US" dirty="0"/>
          </a:p>
        </p:txBody>
      </p:sp>
      <p:grpSp>
        <p:nvGrpSpPr>
          <p:cNvPr id="9" name="Group 8">
            <a:extLst>
              <a:ext uri="{FF2B5EF4-FFF2-40B4-BE49-F238E27FC236}">
                <a16:creationId xmlns:a16="http://schemas.microsoft.com/office/drawing/2014/main" id="{B59159C7-3239-4511-A26C-C62C43EA33C3}"/>
              </a:ext>
            </a:extLst>
          </p:cNvPr>
          <p:cNvGrpSpPr/>
          <p:nvPr/>
        </p:nvGrpSpPr>
        <p:grpSpPr>
          <a:xfrm>
            <a:off x="562708" y="1520686"/>
            <a:ext cx="4605669" cy="5337314"/>
            <a:chOff x="6096000" y="365125"/>
            <a:chExt cx="5422935" cy="6127750"/>
          </a:xfrm>
        </p:grpSpPr>
        <p:pic>
          <p:nvPicPr>
            <p:cNvPr id="4" name="Picture 3">
              <a:extLst>
                <a:ext uri="{FF2B5EF4-FFF2-40B4-BE49-F238E27FC236}">
                  <a16:creationId xmlns:a16="http://schemas.microsoft.com/office/drawing/2014/main" id="{93119FC2-417D-4AAB-B32C-9A7DE68F04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3858232"/>
              <a:ext cx="5422935" cy="2634643"/>
            </a:xfrm>
            <a:prstGeom prst="rect">
              <a:avLst/>
            </a:prstGeom>
          </p:spPr>
        </p:pic>
        <p:pic>
          <p:nvPicPr>
            <p:cNvPr id="7" name="Picture 6">
              <a:extLst>
                <a:ext uri="{FF2B5EF4-FFF2-40B4-BE49-F238E27FC236}">
                  <a16:creationId xmlns:a16="http://schemas.microsoft.com/office/drawing/2014/main" id="{91758327-74DC-443A-9868-96E9B8735B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12502" y="365125"/>
              <a:ext cx="4389930" cy="3427498"/>
            </a:xfrm>
            <a:prstGeom prst="rect">
              <a:avLst/>
            </a:prstGeom>
          </p:spPr>
        </p:pic>
      </p:grpSp>
      <p:sp>
        <p:nvSpPr>
          <p:cNvPr id="10" name="Title 1">
            <a:extLst>
              <a:ext uri="{FF2B5EF4-FFF2-40B4-BE49-F238E27FC236}">
                <a16:creationId xmlns:a16="http://schemas.microsoft.com/office/drawing/2014/main" id="{AD3B7B0E-30AF-44D8-A365-F177ADF7C62F}"/>
              </a:ext>
            </a:extLst>
          </p:cNvPr>
          <p:cNvSpPr txBox="1">
            <a:spLocks/>
          </p:cNvSpPr>
          <p:nvPr/>
        </p:nvSpPr>
        <p:spPr>
          <a:xfrm>
            <a:off x="6145425" y="365125"/>
            <a:ext cx="52578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External Collaboration</a:t>
            </a:r>
          </a:p>
        </p:txBody>
      </p:sp>
    </p:spTree>
    <p:custDataLst>
      <p:tags r:id="rId1"/>
    </p:custDataLst>
    <p:extLst>
      <p:ext uri="{BB962C8B-B14F-4D97-AF65-F5344CB8AC3E}">
        <p14:creationId xmlns:p14="http://schemas.microsoft.com/office/powerpoint/2010/main" val="22927660"/>
      </p:ext>
    </p:extLst>
  </p:cSld>
  <p:clrMapOvr>
    <a:masterClrMapping/>
  </p:clrMapOvr>
  <mc:AlternateContent xmlns:mc="http://schemas.openxmlformats.org/markup-compatibility/2006" xmlns:p14="http://schemas.microsoft.com/office/powerpoint/2010/main">
    <mc:Choice Requires="p14">
      <p:transition spd="slow" p14:dur="2000" advTm="75070"/>
    </mc:Choice>
    <mc:Fallback xmlns="">
      <p:transition spd="slow" advTm="7507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DASHousing">
            <a:hlinkClick r:id="" action="ppaction://media"/>
            <a:extLst>
              <a:ext uri="{FF2B5EF4-FFF2-40B4-BE49-F238E27FC236}">
                <a16:creationId xmlns:a16="http://schemas.microsoft.com/office/drawing/2014/main" id="{0F31D223-381F-4047-967D-6EC6263B44D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8B0D59A-9995-4BE1-9B6C-FF5B4449BE6D}"/>
              </a:ext>
            </a:extLst>
          </p:cNvPr>
          <p:cNvSpPr>
            <a:spLocks noGrp="1"/>
          </p:cNvSpPr>
          <p:nvPr>
            <p:ph type="title"/>
          </p:nvPr>
        </p:nvSpPr>
        <p:spPr/>
        <p:txBody>
          <a:bodyPr/>
          <a:lstStyle/>
          <a:p>
            <a:r>
              <a:rPr lang="en-US" dirty="0"/>
              <a:t>Design Concept</a:t>
            </a:r>
          </a:p>
        </p:txBody>
      </p:sp>
    </p:spTree>
    <p:extLst>
      <p:ext uri="{BB962C8B-B14F-4D97-AF65-F5344CB8AC3E}">
        <p14:creationId xmlns:p14="http://schemas.microsoft.com/office/powerpoint/2010/main" val="1246506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463593-F658-4113-843B-7EED90211F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70" y="2398032"/>
            <a:ext cx="5825264" cy="2809211"/>
          </a:xfrm>
          <a:prstGeom prst="rect">
            <a:avLst/>
          </a:prstGeom>
        </p:spPr>
      </p:pic>
      <p:sp>
        <p:nvSpPr>
          <p:cNvPr id="2" name="Title 1">
            <a:extLst>
              <a:ext uri="{FF2B5EF4-FFF2-40B4-BE49-F238E27FC236}">
                <a16:creationId xmlns:a16="http://schemas.microsoft.com/office/drawing/2014/main" id="{48E2681F-0119-4413-9C52-01D960C56308}"/>
              </a:ext>
            </a:extLst>
          </p:cNvPr>
          <p:cNvSpPr>
            <a:spLocks noGrp="1"/>
          </p:cNvSpPr>
          <p:nvPr>
            <p:ph type="title"/>
          </p:nvPr>
        </p:nvSpPr>
        <p:spPr/>
        <p:txBody>
          <a:bodyPr/>
          <a:lstStyle/>
          <a:p>
            <a:r>
              <a:rPr lang="en-US" dirty="0"/>
              <a:t>How to get it done in 13 months - Reuse</a:t>
            </a:r>
          </a:p>
        </p:txBody>
      </p:sp>
      <p:pic>
        <p:nvPicPr>
          <p:cNvPr id="10" name="Picture 9">
            <a:extLst>
              <a:ext uri="{FF2B5EF4-FFF2-40B4-BE49-F238E27FC236}">
                <a16:creationId xmlns:a16="http://schemas.microsoft.com/office/drawing/2014/main" id="{7EBDEC24-F58A-4CDC-9415-CE527E718F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1792" y="1377859"/>
            <a:ext cx="5834743" cy="4376057"/>
          </a:xfrm>
          <a:prstGeom prst="rect">
            <a:avLst/>
          </a:prstGeom>
        </p:spPr>
      </p:pic>
      <p:sp>
        <p:nvSpPr>
          <p:cNvPr id="11" name="TextBox 10">
            <a:extLst>
              <a:ext uri="{FF2B5EF4-FFF2-40B4-BE49-F238E27FC236}">
                <a16:creationId xmlns:a16="http://schemas.microsoft.com/office/drawing/2014/main" id="{4310E987-7ECF-4C9B-8311-5EB5DCACEA77}"/>
              </a:ext>
            </a:extLst>
          </p:cNvPr>
          <p:cNvSpPr txBox="1"/>
          <p:nvPr/>
        </p:nvSpPr>
        <p:spPr>
          <a:xfrm>
            <a:off x="7183793" y="6029011"/>
            <a:ext cx="3870740" cy="369332"/>
          </a:xfrm>
          <a:prstGeom prst="rect">
            <a:avLst/>
          </a:prstGeom>
          <a:noFill/>
        </p:spPr>
        <p:txBody>
          <a:bodyPr wrap="none" rtlCol="0">
            <a:spAutoFit/>
          </a:bodyPr>
          <a:lstStyle/>
          <a:p>
            <a:r>
              <a:rPr lang="en-US" dirty="0"/>
              <a:t>2019 Coordinated Canyon Experiment </a:t>
            </a:r>
          </a:p>
        </p:txBody>
      </p:sp>
    </p:spTree>
    <p:extLst>
      <p:ext uri="{BB962C8B-B14F-4D97-AF65-F5344CB8AC3E}">
        <p14:creationId xmlns:p14="http://schemas.microsoft.com/office/powerpoint/2010/main" val="338182436"/>
      </p:ext>
    </p:extLst>
  </p:cSld>
  <p:clrMapOvr>
    <a:masterClrMapping/>
  </p:clrMapOvr>
  <mc:AlternateContent xmlns:mc="http://schemas.openxmlformats.org/markup-compatibility/2006" xmlns:p14="http://schemas.microsoft.com/office/powerpoint/2010/main">
    <mc:Choice Requires="p14">
      <p:transition spd="slow" p14:dur="2000" advTm="35695"/>
    </mc:Choice>
    <mc:Fallback xmlns="">
      <p:transition spd="slow" advTm="35695"/>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18.7"/>
</p:tagLst>
</file>

<file path=ppt/tags/tag2.xml><?xml version="1.0" encoding="utf-8"?>
<p:tagLst xmlns:a="http://schemas.openxmlformats.org/drawingml/2006/main" xmlns:r="http://schemas.openxmlformats.org/officeDocument/2006/relationships" xmlns:p="http://schemas.openxmlformats.org/presentationml/2006/main">
  <p:tag name="TIMING" val="|0.2|15.4"/>
</p:tagLst>
</file>

<file path=ppt/tags/tag3.xml><?xml version="1.0" encoding="utf-8"?>
<p:tagLst xmlns:a="http://schemas.openxmlformats.org/drawingml/2006/main" xmlns:r="http://schemas.openxmlformats.org/officeDocument/2006/relationships" xmlns:p="http://schemas.openxmlformats.org/presentationml/2006/main">
  <p:tag name="TIMING" val="|39.8"/>
</p:tagLst>
</file>

<file path=ppt/tags/tag4.xml><?xml version="1.0" encoding="utf-8"?>
<p:tagLst xmlns:a="http://schemas.openxmlformats.org/drawingml/2006/main" xmlns:r="http://schemas.openxmlformats.org/officeDocument/2006/relationships" xmlns:p="http://schemas.openxmlformats.org/presentationml/2006/main">
  <p:tag name="TIMING" val="|6.3"/>
</p:tagLst>
</file>

<file path=ppt/tags/tag5.xml><?xml version="1.0" encoding="utf-8"?>
<p:tagLst xmlns:a="http://schemas.openxmlformats.org/drawingml/2006/main" xmlns:r="http://schemas.openxmlformats.org/officeDocument/2006/relationships" xmlns:p="http://schemas.openxmlformats.org/presentationml/2006/main">
  <p:tag name="TIMING" val="|0.4|0.8|0.1"/>
</p:tagLst>
</file>

<file path=ppt/theme/theme1.xml><?xml version="1.0" encoding="utf-8"?>
<a:theme xmlns:a="http://schemas.openxmlformats.org/drawingml/2006/main" name="Custom Design">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6353</TotalTime>
  <Words>708</Words>
  <Application>Microsoft Office PowerPoint</Application>
  <PresentationFormat>Widescreen</PresentationFormat>
  <Paragraphs>79</Paragraphs>
  <Slides>30</Slides>
  <Notes>10</Notes>
  <HiddenSlides>0</HiddenSlides>
  <MMClips>5</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Calibri Light</vt:lpstr>
      <vt:lpstr>Tahoma</vt:lpstr>
      <vt:lpstr>Custom Design</vt:lpstr>
      <vt:lpstr>Geo-Sense June 2025</vt:lpstr>
      <vt:lpstr>Many thanks to the team!!</vt:lpstr>
      <vt:lpstr>Geo-Sense: Science Motivation</vt:lpstr>
      <vt:lpstr>PowerPoint Presentation</vt:lpstr>
      <vt:lpstr>Key Questions for Geo-Sense Project</vt:lpstr>
      <vt:lpstr>More Science Motivation:  SeismoSands, November – March 2025</vt:lpstr>
      <vt:lpstr>The Challenges</vt:lpstr>
      <vt:lpstr>Design Concept</vt:lpstr>
      <vt:lpstr>How to get it done in 13 months - Reuse</vt:lpstr>
      <vt:lpstr>Technical and Operational Challenges</vt:lpstr>
      <vt:lpstr>Geo-Sense Timeline</vt:lpstr>
      <vt:lpstr>Jan 16 – 8 days until deployment</vt:lpstr>
      <vt:lpstr>6:30 am Pre-deployment Checks</vt:lpstr>
      <vt:lpstr>8 am Deployment Day… Something smells burnt</vt:lpstr>
      <vt:lpstr>Smoking Gun – Literally!</vt:lpstr>
      <vt:lpstr>New part to the rescue</vt:lpstr>
      <vt:lpstr>Saturday Jan 25, 9 am… And our part is…</vt:lpstr>
      <vt:lpstr>Let the Zoom begin – 8 hour time difference </vt:lpstr>
      <vt:lpstr>We removed the bad part but …</vt:lpstr>
      <vt:lpstr>Grinding away at the problem</vt:lpstr>
      <vt:lpstr>Jan 28 – Deployment Date</vt:lpstr>
      <vt:lpstr>Feb 6 – 10 days later Check for Data</vt:lpstr>
      <vt:lpstr>But we got data – 9 days worth!!</vt:lpstr>
      <vt:lpstr>Seismic wave picking</vt:lpstr>
      <vt:lpstr>Nailed it!</vt:lpstr>
      <vt:lpstr>Spectrograms and sounds: M2.34 earthquake</vt:lpstr>
      <vt:lpstr>Much more data processing to go…</vt:lpstr>
      <vt:lpstr>Up Next</vt:lpstr>
      <vt:lpstr>Questions</vt:lpstr>
      <vt:lpstr>Spectrograms and sounds: Alien spaceship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Alana Sherman</dc:creator>
  <cp:lastModifiedBy>Alana Sherman</cp:lastModifiedBy>
  <cp:revision>149</cp:revision>
  <dcterms:created xsi:type="dcterms:W3CDTF">2025-05-12T17:57:06Z</dcterms:created>
  <dcterms:modified xsi:type="dcterms:W3CDTF">2025-06-02T22:32:39Z</dcterms:modified>
</cp:coreProperties>
</file>