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1.565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0 436 24575,'7'3'0,"0"-2"0,0 5 0,0-5 0,0 2 0,0 0 0,3-3 0,0 7 0,4-7 0,16 9 0,13-8 0,29 5 0,3 0 0,17 3-650,-7 6 650,9 8 0,1-13 0,-11 11 0,-12-20 0,-22 10 0,-19-10 0,14-10 0,-28 2 0,22-12 650,-9-5-650,-6 5 0,21-18 0,-23 19 0,2-7 0,-10 12 0,0-1 0,0 0 0,-3 3 0,2-2 0,-6 5 0,3-5 0,-3 6 0,-3-3 0,2 0 0,-2-1 0,0 0 0,2 1 0,-5 0 0,5 3 0,-1-12 0,-1 10 0,3-7 0,-4 9 0,20-22 0,11 0 0,13-6 0,-4 6 0,-6 14 0,-20 2 0,8 0 0,-16 6 0,6 0 0,11 3 0,-6-3 0,17 2 0,-19 0 0,-3 1 0,-8 4 0,3 3 0,1 1 0,0 0 0,-1 2 0,-3-5 0,3 5 0,0-2 0,4 3 0,0 0 0,0-1 0,5 2 0,-7-4 0,4 3 0,-9-6 0,3 8 0,11 9 0,5 9 0,1-1 0,-3-1 0,0-1 0,3 2 0,19 20 0,-17-17 0,4 4 0,-19-22 0,-3-1 0,-1-3 0,0 3 0,2 6 0,24 29 0,-2 1 0,18 21 0,-9-10 0,7 1 0,-5-1 0,2-8 0,-5 6 0,-15-26 0,-3 1 0,-14-20 0,-3-3 0,49 4 0,2 8 0,-7-6 0,3-1-493,4 1 1,0 0 492,-4-1 0,2-1 0,7-2 0,2-1 0,-6 4 0,0 1 0,-5-4 0,-1 0-6,42 14 6,-23-14 0,-29-3 0,-16-6 0,-20-3 0,-1-4 985,1-1-985,19 1 6,-2 4-6,22-2 0,-7 4 0,0-5 0,-2 6 0,-11 0 0,-8 0 0,-2-3 0,-9-1 0,3 0 0,6 1 0,5 3 0,5-4 0,1 3 0,-1-7 0,1 8 0,-7-7 0,-3 6 0,-7-2 0,0 0 0,16 2 0,8-2 0,25 3 0,3 0 0,20 0 0,-8 0 0,18 0 0,-27 0 0,14 0 0,-27 0 0,-3 0 0,-18 0 0,-6 0 0,-13 0 0,4 0 0,-9-3 0,8 2 0,3-2 0,19 3 0,-8 0 0,27 0 0,-14 0 0,27 0 0,-7 0 0,10 0 0,-10 0 0,-13 0 0,-12 0 0,-20 0 0,2 0 0,-11 0 0,2 0 0,0-3 0,6 2 0,5-6 0,5 2 0,11 0 0,12-5 0,3 8 0,17-4 0,-17 0 0,7 5 0,-10-10 0,1 10 0,-11-9 0,-8 9 0,-15-6 0,-3 7 0,-5-3 0,5 0 0,-2-4 0,2-4 0,1-3 0,0 3 0,0-2 0,0 3 0,5-6 0,-7 5 0,1 2 0,-10 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4.052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1068 24575,'0'-7'0,"0"0"0,3-3 0,-2 2 0,5-2 0,-5 3 0,2 0 0,1-8 0,0 6 0,7-10 0,-3 8 0,2-3 0,-4 4 0,1-3 0,0 5 0,0-2 0,0 3 0,0 0 0,0 0 0,-3 0 0,-1-3 0,0 3 0,-2-3 0,5 3 0,-5 0 0,2 0 0,-3 0 0,0 0 0,0-3 0,3 2 0,-3-2 0,7 4 0,-7-1 0,3 0 0,1-3 0,0-7 0,3 2 0,1-4 0,0-1 0,4-1 0,-3 1 0,3-5 0,-5 9 0,2-9 0,-2 10 0,-2-1 0,1 6 0,-5 3 0,2 0 0,0-3 0,1-1 0,3-3 0,-1 4 0,1-3 0,0 2 0,0 0 0,0 1 0,0 0 0,3-1 0,1-2 0,3-1 0,-4 3 0,0 1 0,-3 0 0,0-1 0,3-3 0,-2 4 0,3-9 0,-4 10 0,0-10 0,3 9 0,-2-1 0,2-2 0,-3 2 0,0 0 0,3-2 0,-2 2 0,2-2 0,-3-1 0,0-6 0,3 5 0,-1-4 0,4 5 0,-5 0 0,3-5 0,-4 3 0,0-3 0,-3 8 0,-1 1 0,-3 6 0,0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1.565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0 436 24575,'7'3'0,"0"-2"0,0 5 0,0-5 0,0 2 0,0 0 0,3-3 0,0 7 0,4-7 0,16 9 0,13-8 0,29 5 0,3 0 0,17 3-650,-7 6 650,9 8 0,1-13 0,-11 11 0,-12-20 0,-22 10 0,-19-10 0,14-10 0,-28 2 0,22-12 650,-9-5-650,-6 5 0,21-18 0,-23 19 0,2-7 0,-10 12 0,0-1 0,0 0 0,-3 3 0,2-2 0,-6 5 0,3-5 0,-3 6 0,-3-3 0,2 0 0,-2-1 0,0 0 0,2 1 0,-5 0 0,5 3 0,-1-12 0,-1 10 0,3-7 0,-4 9 0,20-22 0,11 0 0,13-6 0,-4 6 0,-6 14 0,-20 2 0,8 0 0,-16 6 0,6 0 0,11 3 0,-6-3 0,17 2 0,-19 0 0,-3 1 0,-8 4 0,3 3 0,1 1 0,0 0 0,-1 2 0,-3-5 0,3 5 0,0-2 0,4 3 0,0 0 0,0-1 0,5 2 0,-7-4 0,4 3 0,-9-6 0,3 8 0,11 9 0,5 9 0,1-1 0,-3-1 0,0-1 0,3 2 0,19 20 0,-17-17 0,4 4 0,-19-22 0,-3-1 0,-1-3 0,0 3 0,2 6 0,24 29 0,-2 1 0,18 21 0,-9-10 0,7 1 0,-5-1 0,2-8 0,-5 6 0,-15-26 0,-3 1 0,-14-20 0,-3-3 0,49 4 0,2 8 0,-7-6 0,3-1-493,4 1 1,0 0 492,-4-1 0,2-1 0,7-2 0,2-1 0,-6 4 0,0 1 0,-5-4 0,-1 0-6,42 14 6,-23-14 0,-29-3 0,-16-6 0,-20-3 0,-1-4 985,1-1-985,19 1 6,-2 4-6,22-2 0,-7 4 0,0-5 0,-2 6 0,-11 0 0,-8 0 0,-2-3 0,-9-1 0,3 0 0,6 1 0,5 3 0,5-4 0,1 3 0,-1-7 0,1 8 0,-7-7 0,-3 6 0,-7-2 0,0 0 0,16 2 0,8-2 0,25 3 0,3 0 0,20 0 0,-8 0 0,18 0 0,-27 0 0,14 0 0,-27 0 0,-3 0 0,-18 0 0,-6 0 0,-13 0 0,4 0 0,-9-3 0,8 2 0,3-2 0,19 3 0,-8 0 0,27 0 0,-14 0 0,27 0 0,-7 0 0,10 0 0,-10 0 0,-13 0 0,-12 0 0,-20 0 0,2 0 0,-11 0 0,2 0 0,0-3 0,6 2 0,5-6 0,5 2 0,11 0 0,12-5 0,3 8 0,17-4 0,-17 0 0,7 5 0,-10-10 0,1 10 0,-11-9 0,-8 9 0,-15-6 0,-3 7 0,-5-3 0,5 0 0,-2-4 0,2-4 0,1-3 0,0 3 0,0-2 0,0 3 0,5-6 0,-7 5 0,1 2 0,-10 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5T19:40:54.052"/>
    </inkml:context>
    <inkml:brush xml:id="br0">
      <inkml:brushProperty name="width" value="0.05" units="cm"/>
      <inkml:brushProperty name="height" value="0.05" units="cm"/>
      <inkml:brushProperty name="color" value="#92D050"/>
    </inkml:brush>
  </inkml:definitions>
  <inkml:trace contextRef="#ctx0" brushRef="#br0">0 1068 24575,'0'-7'0,"0"0"0,3-3 0,-2 2 0,5-2 0,-5 3 0,2 0 0,1-8 0,0 6 0,7-10 0,-3 8 0,2-3 0,-4 4 0,1-3 0,0 5 0,0-2 0,0 3 0,0 0 0,0 0 0,-3 0 0,-1-3 0,0 3 0,-2-3 0,5 3 0,-5 0 0,2 0 0,-3 0 0,0 0 0,0-3 0,3 2 0,-3-2 0,7 4 0,-7-1 0,3 0 0,1-3 0,0-7 0,3 2 0,1-4 0,0-1 0,4-1 0,-3 1 0,3-5 0,-5 9 0,2-9 0,-2 10 0,-2-1 0,1 6 0,-5 3 0,2 0 0,0-3 0,1-1 0,3-3 0,-1 4 0,1-3 0,0 2 0,0 0 0,0 1 0,0 0 0,3-1 0,1-2 0,3-1 0,-4 3 0,0 1 0,-3 0 0,0-1 0,3-3 0,-2 4 0,3-9 0,-4 10 0,0-10 0,3 9 0,-2-1 0,2-2 0,-3 2 0,0 0 0,3-2 0,-2 2 0,2-2 0,-3-1 0,0-6 0,3 5 0,-1-4 0,4 5 0,-5 0 0,3-5 0,-4 3 0,0-3 0,-3 8 0,-1 1 0,-3 6 0,0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7738E-6922-9CE8-17CC-A4B9060B4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B3EB94-FEEB-4D97-CBCE-AF2727025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E61D3-CBB9-6667-9D18-AB9D00818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005D0-BAAC-520E-3148-E8CD91968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8F858-ECC5-E32D-9AA4-837FEF9DD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8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78E4-5F29-F6D7-1DA3-DD1F6ED8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9F7B4-F5B1-EBD6-9FA4-CAD10B9BA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A04C-5110-D1A4-D12D-FC9A2DD8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7C2EB-1D81-7512-14D6-7ED8769C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08100-2A7A-B4D2-420B-2F81DA0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4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EA272B-21FE-3D47-344D-F4B3AC2B0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7772F-FA5D-B01C-02C1-94E386DA7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9F318-1FD1-3867-9345-6FE5E03BB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5F9AA-B054-8717-D029-6CFA9A53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4C198-EC03-216B-58FE-03C621033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4D736-4831-5C78-92BF-9F3E06E2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54FD9-B78B-3427-74CD-B70D4BA38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C4159-401A-B0FA-FBD7-B7C9B159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4E86B-3A37-BE94-4260-5D2647E4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62B4B-3910-B8CC-9344-E584C7D9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1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885D9-FDDD-2D11-8965-7ACA33428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A084-2525-CC57-8BDA-82991F8F1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889FE-F09D-8E68-58AB-B57F6F7C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49404-4CF8-DBCA-F54D-7FCD7383C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4170B-70C1-B48D-C992-AABBAFC3C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1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97DF2-B967-700D-C3F5-EA5B1CD0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7A25-8DA7-4E1A-F268-23DCEEEC4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37A15-BB7E-2F61-FB03-4ECEED90D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BE0D3-A9D7-7311-5E69-B4DC117C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495763-BFA6-A2CE-001B-618167C8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E7405-69D2-9035-F15A-C4D7905F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15C19-2B44-2CCF-3E68-E6E6FD7F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77BBB-10C8-1381-1F3D-EB5A00DC3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B506B7-9BCD-CADC-1143-ADA6072B0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F3BDE-DA97-A88D-E8F2-4ED95335B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46922-9A6C-49B5-A44D-614FA49FF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B56D9-57DB-FFCC-7CF6-683E93E1B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4F5C16-B7E1-7DB5-2B65-AC7D4360F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8A335D-5DFD-86F6-99CF-857BD834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2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124AE-2B95-8464-927E-8701D10A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D33CCF-C39C-DC70-60CF-7F020F62E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E90FD-E4B9-6BE7-2F4F-BDBDCFE3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2ECDD-2C4D-BADA-EAF5-52F0879D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1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0896D-EBF1-2ABF-92B9-F689DFB8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EDCD8B-20BA-F579-00F3-FED8F189C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E3E0D-70EE-B29E-E7D9-81175918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7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8F333-B9F1-6D1A-E26C-D3F04C3F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C2921-0215-4FA8-D2C3-DCDFC4FD6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C4BD6-6A33-807B-EDB6-65E676426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330E70-847B-22A8-02B8-BFE0D13AC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18898-A49D-E67A-FB67-BF2A0872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7ACC9-4276-AE7B-DD83-95629F68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2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820E6-9546-FA3D-9310-27A0B998D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EA384D-5F1C-86FC-A4A1-D87654057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96948-4180-52BD-8DCE-5F16F2385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9E26C-F118-0DC5-9385-FBE55E4A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29E0F-1E96-1ED0-903E-559657C0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E1A95-AA6C-F010-2F6F-7C1B21B1F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DAEFA-6F7F-EF7B-1C06-DFDD4074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35F52-D43F-E908-1470-8C790AF52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64B1C-27A6-F1C5-E6D9-933470C1B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9FC6B-4F9A-D14F-8A05-0C763A911742}" type="datetimeFigureOut">
              <a:rPr lang="en-US" smtClean="0"/>
              <a:t>9/16/25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35119-13E9-9908-F18C-619B282FD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ED7D0-48EE-A7F9-75CE-907872758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A74B8-3890-7A47-A727-8D866A587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A351-70BE-CC55-FE09-3F815B14D9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Deployment Methods </a:t>
            </a:r>
            <a:r>
              <a:rPr lang="en-US" i="1" dirty="0"/>
              <a:t>R/V Gaia Blu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2290D-063B-0232-4DA7-81977EAE8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8828"/>
            <a:ext cx="9144000" cy="478971"/>
          </a:xfrm>
        </p:spPr>
        <p:txBody>
          <a:bodyPr/>
          <a:lstStyle/>
          <a:p>
            <a:r>
              <a:rPr lang="en-US" dirty="0"/>
              <a:t>September 15, 2025</a:t>
            </a:r>
          </a:p>
        </p:txBody>
      </p:sp>
    </p:spTree>
    <p:extLst>
      <p:ext uri="{BB962C8B-B14F-4D97-AF65-F5344CB8AC3E}">
        <p14:creationId xmlns:p14="http://schemas.microsoft.com/office/powerpoint/2010/main" val="230758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A030-FF1C-3829-F08A-D0F6E976A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936"/>
            <a:ext cx="10515600" cy="1325563"/>
          </a:xfrm>
        </p:spPr>
        <p:txBody>
          <a:bodyPr/>
          <a:lstStyle/>
          <a:p>
            <a:r>
              <a:rPr lang="en-US" dirty="0"/>
              <a:t>Elevator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DCF50D-80D5-E1D3-0301-0E3A927395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215" b="21158"/>
          <a:stretch/>
        </p:blipFill>
        <p:spPr>
          <a:xfrm>
            <a:off x="6619397" y="152135"/>
            <a:ext cx="1911870" cy="286909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F575E-F7F8-5010-C522-418CB82A3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34" r="45536" b="43926"/>
          <a:stretch/>
        </p:blipFill>
        <p:spPr>
          <a:xfrm>
            <a:off x="8284029" y="1816972"/>
            <a:ext cx="3805676" cy="1204255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58BFC834-81E4-C829-F83F-2EAD5E0FB32D}"/>
              </a:ext>
            </a:extLst>
          </p:cNvPr>
          <p:cNvSpPr/>
          <p:nvPr/>
        </p:nvSpPr>
        <p:spPr>
          <a:xfrm rot="5664641">
            <a:off x="10069303" y="2401501"/>
            <a:ext cx="261257" cy="370114"/>
          </a:xfrm>
          <a:prstGeom prst="ca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6C84FB-4519-276C-DA0C-598C08F9BCA1}"/>
              </a:ext>
            </a:extLst>
          </p:cNvPr>
          <p:cNvSpPr/>
          <p:nvPr/>
        </p:nvSpPr>
        <p:spPr>
          <a:xfrm>
            <a:off x="6096000" y="3021227"/>
            <a:ext cx="6117772" cy="59871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21B1EC-6502-0C89-131E-797C05084072}"/>
              </a:ext>
            </a:extLst>
          </p:cNvPr>
          <p:cNvGrpSpPr/>
          <p:nvPr/>
        </p:nvGrpSpPr>
        <p:grpSpPr>
          <a:xfrm>
            <a:off x="7531457" y="2605031"/>
            <a:ext cx="2473920" cy="521280"/>
            <a:chOff x="7411714" y="5843091"/>
            <a:chExt cx="2473920" cy="52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14:cNvPr>
                <p14:cNvContentPartPr/>
                <p14:nvPr/>
              </p14:nvContentPartPr>
              <p14:xfrm>
                <a:off x="7411714" y="5969091"/>
                <a:ext cx="2236320" cy="395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02714" y="5960091"/>
                  <a:ext cx="22539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14:cNvPr>
                <p14:cNvContentPartPr/>
                <p14:nvPr/>
              </p14:nvContentPartPr>
              <p14:xfrm>
                <a:off x="9684394" y="5843091"/>
                <a:ext cx="201240" cy="384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75394" y="5834091"/>
                  <a:ext cx="218880" cy="402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358CB7-2A32-4725-DE4C-0D73CE027041}"/>
              </a:ext>
            </a:extLst>
          </p:cNvPr>
          <p:cNvSpPr txBox="1"/>
          <p:nvPr/>
        </p:nvSpPr>
        <p:spPr>
          <a:xfrm>
            <a:off x="821956" y="1225689"/>
            <a:ext cx="453698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Elevator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Build our own that can be reassembled on 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Cable spool with Linden cable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Recovery mechanism, either: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Acoustic release requires: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err="1"/>
              <a:t>Sonardyne</a:t>
            </a:r>
            <a:r>
              <a:rPr lang="en-US" dirty="0"/>
              <a:t> RT-6 300 release (borrow DMO, otherwise cost &gt;$10k. Bryan thinks DMO can lend) 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err="1"/>
              <a:t>MiniROV</a:t>
            </a:r>
            <a:r>
              <a:rPr lang="en-US" dirty="0"/>
              <a:t> mini Ranger 2 topside (borrow from </a:t>
            </a:r>
            <a:r>
              <a:rPr lang="en-US" dirty="0" err="1"/>
              <a:t>MiniTeam</a:t>
            </a:r>
            <a:r>
              <a:rPr lang="en-US" dirty="0"/>
              <a:t> or ASO)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Pop up buoy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err="1"/>
              <a:t>Edgetech</a:t>
            </a:r>
            <a:r>
              <a:rPr lang="en-US" dirty="0"/>
              <a:t> pop up (buy $14k)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borrowed deck box (KBB)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ROV to unspool cable -</a:t>
            </a:r>
            <a:r>
              <a:rPr lang="en-US" dirty="0" err="1"/>
              <a:t>MiniROV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Ability to detach spool from ROV – modify </a:t>
            </a:r>
            <a:r>
              <a:rPr lang="en-US" dirty="0" err="1"/>
              <a:t>toolsled</a:t>
            </a:r>
            <a:r>
              <a:rPr lang="en-US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else?</a:t>
            </a:r>
          </a:p>
        </p:txBody>
      </p:sp>
    </p:spTree>
    <p:extLst>
      <p:ext uri="{BB962C8B-B14F-4D97-AF65-F5344CB8AC3E}">
        <p14:creationId xmlns:p14="http://schemas.microsoft.com/office/powerpoint/2010/main" val="401048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A030-FF1C-3829-F08A-D0F6E976A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Elevator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DCF50D-80D5-E1D3-0301-0E3A927395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215" b="21158"/>
          <a:stretch/>
        </p:blipFill>
        <p:spPr>
          <a:xfrm>
            <a:off x="6619397" y="152135"/>
            <a:ext cx="1911870" cy="286909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F575E-F7F8-5010-C522-418CB82A3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34" r="45536" b="43926"/>
          <a:stretch/>
        </p:blipFill>
        <p:spPr>
          <a:xfrm>
            <a:off x="8284029" y="1816972"/>
            <a:ext cx="3805676" cy="1204255"/>
          </a:xfrm>
          <a:prstGeom prst="rect">
            <a:avLst/>
          </a:prstGeom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58BFC834-81E4-C829-F83F-2EAD5E0FB32D}"/>
              </a:ext>
            </a:extLst>
          </p:cNvPr>
          <p:cNvSpPr/>
          <p:nvPr/>
        </p:nvSpPr>
        <p:spPr>
          <a:xfrm rot="5664641">
            <a:off x="10069303" y="2401501"/>
            <a:ext cx="261257" cy="370114"/>
          </a:xfrm>
          <a:prstGeom prst="can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6C84FB-4519-276C-DA0C-598C08F9BCA1}"/>
              </a:ext>
            </a:extLst>
          </p:cNvPr>
          <p:cNvSpPr/>
          <p:nvPr/>
        </p:nvSpPr>
        <p:spPr>
          <a:xfrm>
            <a:off x="6096000" y="3021227"/>
            <a:ext cx="6117772" cy="59871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21B1EC-6502-0C89-131E-797C05084072}"/>
              </a:ext>
            </a:extLst>
          </p:cNvPr>
          <p:cNvGrpSpPr/>
          <p:nvPr/>
        </p:nvGrpSpPr>
        <p:grpSpPr>
          <a:xfrm>
            <a:off x="7531457" y="2605031"/>
            <a:ext cx="2473920" cy="521280"/>
            <a:chOff x="7411714" y="5843091"/>
            <a:chExt cx="2473920" cy="52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14:cNvPr>
                <p14:cNvContentPartPr/>
                <p14:nvPr/>
              </p14:nvContentPartPr>
              <p14:xfrm>
                <a:off x="7411714" y="5969091"/>
                <a:ext cx="2236320" cy="395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D02C54C-EAE6-95BD-C006-0DF00913FB2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02714" y="5960091"/>
                  <a:ext cx="22539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14:cNvPr>
                <p14:cNvContentPartPr/>
                <p14:nvPr/>
              </p14:nvContentPartPr>
              <p14:xfrm>
                <a:off x="9684394" y="5843091"/>
                <a:ext cx="201240" cy="384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C6B8B8-7A82-0720-3D1B-4DF5E7693F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75394" y="5834091"/>
                  <a:ext cx="218880" cy="402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358CB7-2A32-4725-DE4C-0D73CE027041}"/>
              </a:ext>
            </a:extLst>
          </p:cNvPr>
          <p:cNvSpPr txBox="1"/>
          <p:nvPr/>
        </p:nvSpPr>
        <p:spPr>
          <a:xfrm>
            <a:off x="838200" y="1107040"/>
            <a:ext cx="408597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Requires: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Pros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Ability to lay cable carefully, avoiding hazards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Cable laying and surveying could happen simultaneously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Perhaps use DSC to talk to instrument from mini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Straightforward recovery with elevator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ROV could assist with recovery is issues arise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Other ROV work on cruise?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Cons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Requires more time to set up ROV system on foreign vessel- definitely would increase number of mob days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increases the cost of shipping containers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Large payload/ballast change for Mini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Costs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Ship 2 containers. </a:t>
            </a:r>
            <a:r>
              <a:rPr lang="en-US" sz="1400" dirty="0" err="1"/>
              <a:t>ChatGPT</a:t>
            </a:r>
            <a:r>
              <a:rPr lang="en-US" sz="1400" dirty="0"/>
              <a:t> says still possible for $26k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Cost of building elevator from existing parts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Extra labor and mob day for Mini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15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BCF4-99EC-40C0-9E41-9CAB2FDA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35F93D-8A56-CEA1-7AD7-335A8A9B7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7959" y="214056"/>
            <a:ext cx="5250248" cy="29532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A8C54-8208-A5BF-7B9A-24F8D589DCD7}"/>
              </a:ext>
            </a:extLst>
          </p:cNvPr>
          <p:cNvSpPr txBox="1"/>
          <p:nvPr/>
        </p:nvSpPr>
        <p:spPr>
          <a:xfrm>
            <a:off x="939113" y="1105061"/>
            <a:ext cx="45349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Requires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Winch</a:t>
            </a:r>
          </a:p>
          <a:p>
            <a:pPr marL="800100" lvl="1" indent="-342900">
              <a:buAutoNum type="arabicPeriod"/>
            </a:pPr>
            <a:r>
              <a:rPr lang="en-US" dirty="0"/>
              <a:t>Macartney if available</a:t>
            </a:r>
          </a:p>
          <a:p>
            <a:pPr marL="800100" lvl="1" indent="-342900">
              <a:buAutoNum type="arabicPeriod"/>
            </a:pPr>
            <a:r>
              <a:rPr lang="en-US" dirty="0"/>
              <a:t>Use R/V Gaia Blu is possible hydraulic winch</a:t>
            </a:r>
          </a:p>
          <a:p>
            <a:pPr marL="342900" indent="-342900">
              <a:buAutoNum type="arabicPeriod"/>
            </a:pPr>
            <a:r>
              <a:rPr lang="en-US" dirty="0"/>
              <a:t>Original instrument with Winchester cable</a:t>
            </a:r>
          </a:p>
          <a:p>
            <a:pPr marL="342900" indent="-342900">
              <a:buAutoNum type="arabicPeriod"/>
            </a:pPr>
            <a:r>
              <a:rPr lang="en-US" dirty="0"/>
              <a:t>Payout counter and sheave</a:t>
            </a:r>
          </a:p>
          <a:p>
            <a:pPr marL="342900" indent="-342900">
              <a:buAutoNum type="arabicPeriod"/>
            </a:pPr>
            <a:r>
              <a:rPr lang="en-US" dirty="0"/>
              <a:t>Crane to deploy instrument</a:t>
            </a:r>
          </a:p>
          <a:p>
            <a:pPr marL="800100" lvl="1" indent="-342900">
              <a:buAutoNum type="arabicPeriod"/>
            </a:pPr>
            <a:r>
              <a:rPr lang="en-US" dirty="0"/>
              <a:t>Not a problem for R/V Gaia Blu</a:t>
            </a:r>
          </a:p>
          <a:p>
            <a:pPr marL="342900" indent="-342900">
              <a:buAutoNum type="arabicPeriod"/>
            </a:pPr>
            <a:r>
              <a:rPr lang="en-US" dirty="0"/>
              <a:t>Recovery method</a:t>
            </a:r>
          </a:p>
          <a:p>
            <a:pPr marL="800100" lvl="1" indent="-342900">
              <a:buAutoNum type="arabicPeriod"/>
            </a:pPr>
            <a:r>
              <a:rPr lang="en-US" dirty="0"/>
              <a:t>Pop-up buoy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err="1"/>
              <a:t>Edgetech</a:t>
            </a:r>
            <a:endParaRPr lang="en-US" dirty="0"/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pop up (buy $14k)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borrowed deck box (KBB)</a:t>
            </a:r>
          </a:p>
          <a:p>
            <a:pPr marL="1257300" lvl="2" indent="-342900">
              <a:buAutoNum type="arabicPeriod"/>
            </a:pPr>
            <a:r>
              <a:rPr lang="en-US" dirty="0" err="1"/>
              <a:t>Fiomarine</a:t>
            </a:r>
            <a:endParaRPr lang="en-US" dirty="0"/>
          </a:p>
          <a:p>
            <a:pPr marL="1714500" lvl="3" indent="-342900">
              <a:buAutoNum type="arabicPeriod"/>
            </a:pPr>
            <a:r>
              <a:rPr lang="en-US" dirty="0"/>
              <a:t>Timer based spool release $5k</a:t>
            </a:r>
          </a:p>
          <a:p>
            <a:pPr marL="342900" indent="-342900">
              <a:buAutoNum type="arabicPeriod"/>
            </a:pPr>
            <a:r>
              <a:rPr lang="en-US" dirty="0"/>
              <a:t>Inspection class ROV to survey cable (borrow from Alessandra? Mola?)</a:t>
            </a:r>
          </a:p>
        </p:txBody>
      </p:sp>
    </p:spTree>
    <p:extLst>
      <p:ext uri="{BB962C8B-B14F-4D97-AF65-F5344CB8AC3E}">
        <p14:creationId xmlns:p14="http://schemas.microsoft.com/office/powerpoint/2010/main" val="150465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BCF4-99EC-40C0-9E41-9CAB2FDA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 method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35F93D-8A56-CEA1-7AD7-335A8A9B7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7959" y="214056"/>
            <a:ext cx="5250248" cy="29532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A8C54-8208-A5BF-7B9A-24F8D589DCD7}"/>
              </a:ext>
            </a:extLst>
          </p:cNvPr>
          <p:cNvSpPr txBox="1"/>
          <p:nvPr/>
        </p:nvSpPr>
        <p:spPr>
          <a:xfrm>
            <a:off x="939114" y="1690688"/>
            <a:ext cx="45349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Only one deployed asset – no ROV to set up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We’ve tried it and we know it works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Cons</a:t>
            </a:r>
          </a:p>
          <a:p>
            <a:pPr marL="342900" indent="-342900">
              <a:buAutoNum type="arabicPeriod"/>
            </a:pPr>
            <a:r>
              <a:rPr lang="en-US" dirty="0"/>
              <a:t>Less control over placement</a:t>
            </a:r>
          </a:p>
          <a:p>
            <a:pPr marL="342900" indent="-342900">
              <a:buAutoNum type="arabicPeriod"/>
            </a:pPr>
            <a:r>
              <a:rPr lang="en-US" dirty="0"/>
              <a:t>Will require a new expensive system to recover – more recovery risk</a:t>
            </a:r>
          </a:p>
          <a:p>
            <a:pPr marL="342900" indent="-342900">
              <a:buAutoNum type="arabicPeriod"/>
            </a:pPr>
            <a:r>
              <a:rPr lang="en-US" dirty="0"/>
              <a:t>More complex if we can’t take Macartney winch</a:t>
            </a:r>
          </a:p>
          <a:p>
            <a:endParaRPr lang="en-US" dirty="0"/>
          </a:p>
          <a:p>
            <a:r>
              <a:rPr lang="en-US" dirty="0"/>
              <a:t>Costs:</a:t>
            </a:r>
          </a:p>
          <a:p>
            <a:pPr marL="342900" indent="-342900">
              <a:buAutoNum type="arabicPeriod"/>
            </a:pPr>
            <a:r>
              <a:rPr lang="en-US" dirty="0"/>
              <a:t> Shipping 1 container</a:t>
            </a:r>
          </a:p>
          <a:p>
            <a:pPr marL="342900" indent="-342900">
              <a:buAutoNum type="arabicPeriod"/>
            </a:pPr>
            <a:r>
              <a:rPr lang="en-US" dirty="0"/>
              <a:t>Pop-up buoy ~ $14k unless one is at MBARI</a:t>
            </a:r>
          </a:p>
        </p:txBody>
      </p:sp>
    </p:spTree>
    <p:extLst>
      <p:ext uri="{BB962C8B-B14F-4D97-AF65-F5344CB8AC3E}">
        <p14:creationId xmlns:p14="http://schemas.microsoft.com/office/powerpoint/2010/main" val="4007860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350</Words>
  <Application>Microsoft Macintosh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Deployment Methods R/V Gaia Blu</vt:lpstr>
      <vt:lpstr>Elevator Method</vt:lpstr>
      <vt:lpstr>Elevator Method</vt:lpstr>
      <vt:lpstr>Winch method</vt:lpstr>
      <vt:lpstr>Winch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Deployment Methods R/V Gaia Blu</dc:title>
  <dc:creator>Microsoft Office User</dc:creator>
  <cp:lastModifiedBy>Microsoft Office User</cp:lastModifiedBy>
  <cp:revision>9</cp:revision>
  <dcterms:created xsi:type="dcterms:W3CDTF">2025-09-15T19:27:49Z</dcterms:created>
  <dcterms:modified xsi:type="dcterms:W3CDTF">2025-09-16T20:16:21Z</dcterms:modified>
</cp:coreProperties>
</file>