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953" r:id="rId2"/>
    <p:sldId id="946" r:id="rId3"/>
    <p:sldId id="948" r:id="rId4"/>
    <p:sldId id="956" r:id="rId5"/>
    <p:sldId id="947" r:id="rId6"/>
    <p:sldId id="952" r:id="rId7"/>
    <p:sldId id="949" r:id="rId8"/>
    <p:sldId id="951" r:id="rId9"/>
    <p:sldId id="910" r:id="rId10"/>
    <p:sldId id="954" r:id="rId11"/>
    <p:sldId id="95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9A"/>
    <a:srgbClr val="D9D9D9"/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73"/>
    <p:restoredTop sz="81948"/>
  </p:normalViewPr>
  <p:slideViewPr>
    <p:cSldViewPr snapToGrid="0" snapToObjects="1">
      <p:cViewPr varScale="1">
        <p:scale>
          <a:sx n="89" d="100"/>
          <a:sy n="89" d="100"/>
        </p:scale>
        <p:origin x="99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88" d="100"/>
        <a:sy n="188" d="100"/>
      </p:scale>
      <p:origin x="0" y="-6912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5/12/2025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5/12/2025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1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4A18-4473-4C79-8511-02E49CA9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7A210-FC54-4F2D-92B8-B09F0261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8E1677-1755-4A7A-AE11-56B62FE9E6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0C09A2-A2A0-4F6A-8E47-F168BFCEA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E579E8-35D8-44C0-A00F-5A2C490FF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DA244-B304-4399-985B-8C8C1000797F}" type="slidenum">
              <a:rPr lang="en-US" altLang="en-MT"/>
              <a:pPr>
                <a:defRPr/>
              </a:pPr>
              <a:t>‹#›</a:t>
            </a:fld>
            <a:endParaRPr lang="en-US" altLang="en-MT"/>
          </a:p>
        </p:txBody>
      </p:sp>
    </p:spTree>
    <p:extLst>
      <p:ext uri="{BB962C8B-B14F-4D97-AF65-F5344CB8AC3E}">
        <p14:creationId xmlns:p14="http://schemas.microsoft.com/office/powerpoint/2010/main" val="148639151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Geo-Sense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0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Work plan 2025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84517E-1907-4758-A5B8-6BE874ECD6D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6E699C-B7C8-4374-B355-AB8376EC735A}"/>
              </a:ext>
            </a:extLst>
          </p:cNvPr>
          <p:cNvSpPr/>
          <p:nvPr/>
        </p:nvSpPr>
        <p:spPr>
          <a:xfrm>
            <a:off x="-66908" y="3108433"/>
            <a:ext cx="11968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Aft>
                <a:spcPts val="0"/>
              </a:spcAft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Deployment/recovery of DAS prototype in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January – February 2025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Monterey Canyon</a:t>
            </a:r>
          </a:p>
          <a:p>
            <a:pPr lvl="1" algn="just">
              <a:spcAft>
                <a:spcPts val="0"/>
              </a:spcAft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7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Deployment/recovery strategy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84517E-1907-4758-A5B8-6BE874ECD6D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55047B-ADF2-452C-944A-B4C43A540C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97" b="9824"/>
          <a:stretch/>
        </p:blipFill>
        <p:spPr>
          <a:xfrm>
            <a:off x="3605562" y="933796"/>
            <a:ext cx="5240975" cy="571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6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648AD6-3999-45B6-BA4D-E8C9CF27F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8" y="1637679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 How do we take the rapidly developing DAS technology and deploy it as </a:t>
            </a:r>
            <a:r>
              <a:rPr lang="en-US" altLang="en-MT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 autonomous instrument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altLang="en-MT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271CCA-798E-47C3-94EB-98C6D329C09A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BB677CB-2ADE-45E5-81A3-2FF16CFFD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9" y="3390257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What information can DAS technology provide on the </a:t>
            </a:r>
            <a:r>
              <a:rPr lang="en-US" altLang="en-MT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initiation and behavior of sedimentary flows 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in Monterey Canyon?</a:t>
            </a:r>
            <a:endParaRPr lang="en-GB" altLang="en-MT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66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C23804-6E0B-405D-8B5D-BC73E5F6D92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65C7102-7794-443A-90A3-C173E163C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09" y="320339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 How do we take the rapidly developing DAS technology and deploy it as </a:t>
            </a:r>
            <a:r>
              <a:rPr lang="en-US" altLang="en-MT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 autonomous instrument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altLang="en-MT" sz="2400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776BC-A70F-4756-B420-F49076E9225E}"/>
              </a:ext>
            </a:extLst>
          </p:cNvPr>
          <p:cNvSpPr txBox="1"/>
          <p:nvPr/>
        </p:nvSpPr>
        <p:spPr>
          <a:xfrm>
            <a:off x="8096082" y="2248423"/>
            <a:ext cx="797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sea-level</a:t>
            </a:r>
            <a:endParaRPr lang="en-MT" sz="1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A7FEBB-3E03-402C-8372-4A88D0F318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667881" y="2494082"/>
            <a:ext cx="5159249" cy="3037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117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611249C-8A10-D4FD-7BE0-B65DF0A86D7B}"/>
              </a:ext>
            </a:extLst>
          </p:cNvPr>
          <p:cNvSpPr/>
          <p:nvPr/>
        </p:nvSpPr>
        <p:spPr>
          <a:xfrm>
            <a:off x="0" y="856498"/>
            <a:ext cx="12192000" cy="474686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5000"/>
                  <a:lumOff val="75000"/>
                  <a:shade val="30000"/>
                  <a:satMod val="115000"/>
                </a:schemeClr>
              </a:gs>
              <a:gs pos="50000">
                <a:schemeClr val="accent3">
                  <a:lumMod val="25000"/>
                  <a:lumOff val="75000"/>
                  <a:shade val="67500"/>
                  <a:satMod val="115000"/>
                </a:schemeClr>
              </a:gs>
              <a:gs pos="100000">
                <a:schemeClr val="accent3">
                  <a:lumMod val="25000"/>
                  <a:lumOff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Diagonal Stripe 27">
            <a:extLst>
              <a:ext uri="{FF2B5EF4-FFF2-40B4-BE49-F238E27FC236}">
                <a16:creationId xmlns:a16="http://schemas.microsoft.com/office/drawing/2014/main" id="{B583E0D7-5622-2267-FC1C-F8DFCC91F76F}"/>
              </a:ext>
            </a:extLst>
          </p:cNvPr>
          <p:cNvSpPr/>
          <p:nvPr/>
        </p:nvSpPr>
        <p:spPr>
          <a:xfrm rot="8225481">
            <a:off x="3823141" y="3127679"/>
            <a:ext cx="4367192" cy="1026573"/>
          </a:xfrm>
          <a:prstGeom prst="diagStripe">
            <a:avLst>
              <a:gd name="adj" fmla="val 77712"/>
            </a:avLst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Diagonal Stripe 26">
            <a:extLst>
              <a:ext uri="{FF2B5EF4-FFF2-40B4-BE49-F238E27FC236}">
                <a16:creationId xmlns:a16="http://schemas.microsoft.com/office/drawing/2014/main" id="{DFCD771E-9AE9-185D-26E7-BD0FAB638D2A}"/>
              </a:ext>
            </a:extLst>
          </p:cNvPr>
          <p:cNvSpPr/>
          <p:nvPr/>
        </p:nvSpPr>
        <p:spPr>
          <a:xfrm rot="3351174">
            <a:off x="6435449" y="3192586"/>
            <a:ext cx="5064190" cy="1073579"/>
          </a:xfrm>
          <a:prstGeom prst="diagStripe">
            <a:avLst>
              <a:gd name="adj" fmla="val 77114"/>
            </a:avLst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MT" sz="3600" b="0" i="0" u="none" strike="noStrike" kern="1200" cap="none" spc="0" normalizeH="0" baseline="0" noProof="0" dirty="0">
                <a:ln>
                  <a:noFill/>
                </a:ln>
                <a:solidFill>
                  <a:srgbClr val="004161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System Diagram</a:t>
            </a:r>
            <a:endParaRPr kumimoji="0" lang="en-GB" altLang="en-MT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B1A4319-1251-D3DF-2305-28D11FCD5003}"/>
              </a:ext>
            </a:extLst>
          </p:cNvPr>
          <p:cNvSpPr/>
          <p:nvPr/>
        </p:nvSpPr>
        <p:spPr>
          <a:xfrm>
            <a:off x="9335384" y="3763926"/>
            <a:ext cx="1499191" cy="14779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Rover Battery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Sphere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kWhr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974D2D6-BE58-F12C-9D51-DDF16DB9F192}"/>
              </a:ext>
            </a:extLst>
          </p:cNvPr>
          <p:cNvSpPr/>
          <p:nvPr/>
        </p:nvSpPr>
        <p:spPr>
          <a:xfrm>
            <a:off x="6904074" y="3763926"/>
            <a:ext cx="1499191" cy="14779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Rover Battery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Sphere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kWhr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5D5DCA0D-4C24-545B-A6F8-E16599460EFB}"/>
              </a:ext>
            </a:extLst>
          </p:cNvPr>
          <p:cNvSpPr/>
          <p:nvPr/>
        </p:nvSpPr>
        <p:spPr>
          <a:xfrm rot="20249119">
            <a:off x="9282222" y="4637822"/>
            <a:ext cx="106324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70A0A5C-2754-51B3-9342-AF672EB4E800}"/>
              </a:ext>
            </a:extLst>
          </p:cNvPr>
          <p:cNvSpPr/>
          <p:nvPr/>
        </p:nvSpPr>
        <p:spPr>
          <a:xfrm rot="861277">
            <a:off x="8353968" y="4639416"/>
            <a:ext cx="121111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62A898A-7EB7-03F4-01F4-1BF94E822E5C}"/>
              </a:ext>
            </a:extLst>
          </p:cNvPr>
          <p:cNvSpPr/>
          <p:nvPr/>
        </p:nvSpPr>
        <p:spPr>
          <a:xfrm>
            <a:off x="8463516" y="4805855"/>
            <a:ext cx="786810" cy="180815"/>
          </a:xfrm>
          <a:custGeom>
            <a:avLst/>
            <a:gdLst>
              <a:gd name="connsiteX0" fmla="*/ 0 w 786810"/>
              <a:gd name="connsiteY0" fmla="*/ 31959 h 180815"/>
              <a:gd name="connsiteX1" fmla="*/ 53163 w 786810"/>
              <a:gd name="connsiteY1" fmla="*/ 63857 h 180815"/>
              <a:gd name="connsiteX2" fmla="*/ 63796 w 786810"/>
              <a:gd name="connsiteY2" fmla="*/ 95754 h 180815"/>
              <a:gd name="connsiteX3" fmla="*/ 85061 w 786810"/>
              <a:gd name="connsiteY3" fmla="*/ 127652 h 180815"/>
              <a:gd name="connsiteX4" fmla="*/ 116958 w 786810"/>
              <a:gd name="connsiteY4" fmla="*/ 148917 h 180815"/>
              <a:gd name="connsiteX5" fmla="*/ 170121 w 786810"/>
              <a:gd name="connsiteY5" fmla="*/ 180815 h 180815"/>
              <a:gd name="connsiteX6" fmla="*/ 212651 w 786810"/>
              <a:gd name="connsiteY6" fmla="*/ 117019 h 180815"/>
              <a:gd name="connsiteX7" fmla="*/ 265814 w 786810"/>
              <a:gd name="connsiteY7" fmla="*/ 63857 h 180815"/>
              <a:gd name="connsiteX8" fmla="*/ 297712 w 786810"/>
              <a:gd name="connsiteY8" fmla="*/ 53224 h 180815"/>
              <a:gd name="connsiteX9" fmla="*/ 393405 w 786810"/>
              <a:gd name="connsiteY9" fmla="*/ 95754 h 180815"/>
              <a:gd name="connsiteX10" fmla="*/ 425303 w 786810"/>
              <a:gd name="connsiteY10" fmla="*/ 106387 h 180815"/>
              <a:gd name="connsiteX11" fmla="*/ 457200 w 786810"/>
              <a:gd name="connsiteY11" fmla="*/ 127652 h 180815"/>
              <a:gd name="connsiteX12" fmla="*/ 542261 w 786810"/>
              <a:gd name="connsiteY12" fmla="*/ 148917 h 180815"/>
              <a:gd name="connsiteX13" fmla="*/ 606056 w 786810"/>
              <a:gd name="connsiteY13" fmla="*/ 159550 h 180815"/>
              <a:gd name="connsiteX14" fmla="*/ 648586 w 786810"/>
              <a:gd name="connsiteY14" fmla="*/ 63857 h 180815"/>
              <a:gd name="connsiteX15" fmla="*/ 680484 w 786810"/>
              <a:gd name="connsiteY15" fmla="*/ 53224 h 180815"/>
              <a:gd name="connsiteX16" fmla="*/ 754912 w 786810"/>
              <a:gd name="connsiteY16" fmla="*/ 31959 h 180815"/>
              <a:gd name="connsiteX17" fmla="*/ 786810 w 786810"/>
              <a:gd name="connsiteY17" fmla="*/ 61 h 180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86810" h="180815">
                <a:moveTo>
                  <a:pt x="0" y="31959"/>
                </a:moveTo>
                <a:cubicBezTo>
                  <a:pt x="17721" y="42592"/>
                  <a:pt x="38550" y="49244"/>
                  <a:pt x="53163" y="63857"/>
                </a:cubicBezTo>
                <a:cubicBezTo>
                  <a:pt x="61088" y="71782"/>
                  <a:pt x="58784" y="85730"/>
                  <a:pt x="63796" y="95754"/>
                </a:cubicBezTo>
                <a:cubicBezTo>
                  <a:pt x="69511" y="107184"/>
                  <a:pt x="76025" y="118616"/>
                  <a:pt x="85061" y="127652"/>
                </a:cubicBezTo>
                <a:cubicBezTo>
                  <a:pt x="94097" y="136688"/>
                  <a:pt x="106980" y="140934"/>
                  <a:pt x="116958" y="148917"/>
                </a:cubicBezTo>
                <a:cubicBezTo>
                  <a:pt x="158658" y="182277"/>
                  <a:pt x="114729" y="162350"/>
                  <a:pt x="170121" y="180815"/>
                </a:cubicBezTo>
                <a:lnTo>
                  <a:pt x="212651" y="117019"/>
                </a:lnTo>
                <a:cubicBezTo>
                  <a:pt x="233915" y="85124"/>
                  <a:pt x="230375" y="81577"/>
                  <a:pt x="265814" y="63857"/>
                </a:cubicBezTo>
                <a:cubicBezTo>
                  <a:pt x="275839" y="58845"/>
                  <a:pt x="287079" y="56768"/>
                  <a:pt x="297712" y="53224"/>
                </a:cubicBezTo>
                <a:cubicBezTo>
                  <a:pt x="462292" y="108084"/>
                  <a:pt x="292311" y="45207"/>
                  <a:pt x="393405" y="95754"/>
                </a:cubicBezTo>
                <a:cubicBezTo>
                  <a:pt x="403430" y="100766"/>
                  <a:pt x="415278" y="101375"/>
                  <a:pt x="425303" y="106387"/>
                </a:cubicBezTo>
                <a:cubicBezTo>
                  <a:pt x="436732" y="112102"/>
                  <a:pt x="445771" y="121937"/>
                  <a:pt x="457200" y="127652"/>
                </a:cubicBezTo>
                <a:cubicBezTo>
                  <a:pt x="478283" y="138193"/>
                  <a:pt x="523191" y="145450"/>
                  <a:pt x="542261" y="148917"/>
                </a:cubicBezTo>
                <a:cubicBezTo>
                  <a:pt x="563472" y="152773"/>
                  <a:pt x="584791" y="156006"/>
                  <a:pt x="606056" y="159550"/>
                </a:cubicBezTo>
                <a:cubicBezTo>
                  <a:pt x="612554" y="140056"/>
                  <a:pt x="625609" y="82239"/>
                  <a:pt x="648586" y="63857"/>
                </a:cubicBezTo>
                <a:cubicBezTo>
                  <a:pt x="657338" y="56856"/>
                  <a:pt x="669707" y="56303"/>
                  <a:pt x="680484" y="53224"/>
                </a:cubicBezTo>
                <a:cubicBezTo>
                  <a:pt x="773940" y="26522"/>
                  <a:pt x="678431" y="57453"/>
                  <a:pt x="754912" y="31959"/>
                </a:cubicBezTo>
                <a:cubicBezTo>
                  <a:pt x="778143" y="-2888"/>
                  <a:pt x="763398" y="61"/>
                  <a:pt x="786810" y="61"/>
                </a:cubicBezTo>
              </a:path>
            </a:pathLst>
          </a:custGeom>
          <a:noFill/>
          <a:ln w="38100"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9BB989D8-EC37-03C7-415E-088CED743077}"/>
              </a:ext>
            </a:extLst>
          </p:cNvPr>
          <p:cNvSpPr/>
          <p:nvPr/>
        </p:nvSpPr>
        <p:spPr>
          <a:xfrm rot="19601911">
            <a:off x="6919741" y="4795866"/>
            <a:ext cx="106324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17968465-79C1-3FAE-3214-044AF6C50E1A}"/>
              </a:ext>
            </a:extLst>
          </p:cNvPr>
          <p:cNvSpPr/>
          <p:nvPr/>
        </p:nvSpPr>
        <p:spPr>
          <a:xfrm rot="861277">
            <a:off x="5957142" y="4742091"/>
            <a:ext cx="121111" cy="308344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0A95DDB-AE08-1519-F52F-19FBA2A4476B}"/>
              </a:ext>
            </a:extLst>
          </p:cNvPr>
          <p:cNvSpPr/>
          <p:nvPr/>
        </p:nvSpPr>
        <p:spPr>
          <a:xfrm>
            <a:off x="4538331" y="3763926"/>
            <a:ext cx="1499191" cy="14779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Housing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7D87214-4826-35A5-3A8C-3CB5BF29152B}"/>
              </a:ext>
            </a:extLst>
          </p:cNvPr>
          <p:cNvSpPr/>
          <p:nvPr/>
        </p:nvSpPr>
        <p:spPr>
          <a:xfrm>
            <a:off x="6080101" y="4954772"/>
            <a:ext cx="840786" cy="196269"/>
          </a:xfrm>
          <a:custGeom>
            <a:avLst/>
            <a:gdLst>
              <a:gd name="connsiteX0" fmla="*/ 0 w 786810"/>
              <a:gd name="connsiteY0" fmla="*/ 31959 h 180815"/>
              <a:gd name="connsiteX1" fmla="*/ 53163 w 786810"/>
              <a:gd name="connsiteY1" fmla="*/ 63857 h 180815"/>
              <a:gd name="connsiteX2" fmla="*/ 63796 w 786810"/>
              <a:gd name="connsiteY2" fmla="*/ 95754 h 180815"/>
              <a:gd name="connsiteX3" fmla="*/ 85061 w 786810"/>
              <a:gd name="connsiteY3" fmla="*/ 127652 h 180815"/>
              <a:gd name="connsiteX4" fmla="*/ 116958 w 786810"/>
              <a:gd name="connsiteY4" fmla="*/ 148917 h 180815"/>
              <a:gd name="connsiteX5" fmla="*/ 170121 w 786810"/>
              <a:gd name="connsiteY5" fmla="*/ 180815 h 180815"/>
              <a:gd name="connsiteX6" fmla="*/ 212651 w 786810"/>
              <a:gd name="connsiteY6" fmla="*/ 117019 h 180815"/>
              <a:gd name="connsiteX7" fmla="*/ 265814 w 786810"/>
              <a:gd name="connsiteY7" fmla="*/ 63857 h 180815"/>
              <a:gd name="connsiteX8" fmla="*/ 297712 w 786810"/>
              <a:gd name="connsiteY8" fmla="*/ 53224 h 180815"/>
              <a:gd name="connsiteX9" fmla="*/ 393405 w 786810"/>
              <a:gd name="connsiteY9" fmla="*/ 95754 h 180815"/>
              <a:gd name="connsiteX10" fmla="*/ 425303 w 786810"/>
              <a:gd name="connsiteY10" fmla="*/ 106387 h 180815"/>
              <a:gd name="connsiteX11" fmla="*/ 457200 w 786810"/>
              <a:gd name="connsiteY11" fmla="*/ 127652 h 180815"/>
              <a:gd name="connsiteX12" fmla="*/ 542261 w 786810"/>
              <a:gd name="connsiteY12" fmla="*/ 148917 h 180815"/>
              <a:gd name="connsiteX13" fmla="*/ 606056 w 786810"/>
              <a:gd name="connsiteY13" fmla="*/ 159550 h 180815"/>
              <a:gd name="connsiteX14" fmla="*/ 648586 w 786810"/>
              <a:gd name="connsiteY14" fmla="*/ 63857 h 180815"/>
              <a:gd name="connsiteX15" fmla="*/ 680484 w 786810"/>
              <a:gd name="connsiteY15" fmla="*/ 53224 h 180815"/>
              <a:gd name="connsiteX16" fmla="*/ 754912 w 786810"/>
              <a:gd name="connsiteY16" fmla="*/ 31959 h 180815"/>
              <a:gd name="connsiteX17" fmla="*/ 786810 w 786810"/>
              <a:gd name="connsiteY17" fmla="*/ 61 h 180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86810" h="180815">
                <a:moveTo>
                  <a:pt x="0" y="31959"/>
                </a:moveTo>
                <a:cubicBezTo>
                  <a:pt x="17721" y="42592"/>
                  <a:pt x="38550" y="49244"/>
                  <a:pt x="53163" y="63857"/>
                </a:cubicBezTo>
                <a:cubicBezTo>
                  <a:pt x="61088" y="71782"/>
                  <a:pt x="58784" y="85730"/>
                  <a:pt x="63796" y="95754"/>
                </a:cubicBezTo>
                <a:cubicBezTo>
                  <a:pt x="69511" y="107184"/>
                  <a:pt x="76025" y="118616"/>
                  <a:pt x="85061" y="127652"/>
                </a:cubicBezTo>
                <a:cubicBezTo>
                  <a:pt x="94097" y="136688"/>
                  <a:pt x="106980" y="140934"/>
                  <a:pt x="116958" y="148917"/>
                </a:cubicBezTo>
                <a:cubicBezTo>
                  <a:pt x="158658" y="182277"/>
                  <a:pt x="114729" y="162350"/>
                  <a:pt x="170121" y="180815"/>
                </a:cubicBezTo>
                <a:lnTo>
                  <a:pt x="212651" y="117019"/>
                </a:lnTo>
                <a:cubicBezTo>
                  <a:pt x="233915" y="85124"/>
                  <a:pt x="230375" y="81577"/>
                  <a:pt x="265814" y="63857"/>
                </a:cubicBezTo>
                <a:cubicBezTo>
                  <a:pt x="275839" y="58845"/>
                  <a:pt x="287079" y="56768"/>
                  <a:pt x="297712" y="53224"/>
                </a:cubicBezTo>
                <a:cubicBezTo>
                  <a:pt x="462292" y="108084"/>
                  <a:pt x="292311" y="45207"/>
                  <a:pt x="393405" y="95754"/>
                </a:cubicBezTo>
                <a:cubicBezTo>
                  <a:pt x="403430" y="100766"/>
                  <a:pt x="415278" y="101375"/>
                  <a:pt x="425303" y="106387"/>
                </a:cubicBezTo>
                <a:cubicBezTo>
                  <a:pt x="436732" y="112102"/>
                  <a:pt x="445771" y="121937"/>
                  <a:pt x="457200" y="127652"/>
                </a:cubicBezTo>
                <a:cubicBezTo>
                  <a:pt x="478283" y="138193"/>
                  <a:pt x="523191" y="145450"/>
                  <a:pt x="542261" y="148917"/>
                </a:cubicBezTo>
                <a:cubicBezTo>
                  <a:pt x="563472" y="152773"/>
                  <a:pt x="584791" y="156006"/>
                  <a:pt x="606056" y="159550"/>
                </a:cubicBezTo>
                <a:cubicBezTo>
                  <a:pt x="612554" y="140056"/>
                  <a:pt x="625609" y="82239"/>
                  <a:pt x="648586" y="63857"/>
                </a:cubicBezTo>
                <a:cubicBezTo>
                  <a:pt x="657338" y="56856"/>
                  <a:pt x="669707" y="56303"/>
                  <a:pt x="680484" y="53224"/>
                </a:cubicBezTo>
                <a:cubicBezTo>
                  <a:pt x="773940" y="26522"/>
                  <a:pt x="678431" y="57453"/>
                  <a:pt x="754912" y="31959"/>
                </a:cubicBezTo>
                <a:cubicBezTo>
                  <a:pt x="778143" y="-2888"/>
                  <a:pt x="763398" y="61"/>
                  <a:pt x="786810" y="61"/>
                </a:cubicBezTo>
              </a:path>
            </a:pathLst>
          </a:custGeom>
          <a:noFill/>
          <a:ln w="38100">
            <a:extLst>
              <a:ext uri="{C807C97D-BFC1-408E-A445-0C87EB9F89A2}">
                <ask:lineSketchStyleProps xmlns="" xmlns:ask="http://schemas.microsoft.com/office/drawing/2018/sketchyshapes" sd="1392175012">
                  <a:custGeom>
                    <a:avLst/>
                    <a:gdLst>
                      <a:gd name="connsiteX0" fmla="*/ 0 w 840786"/>
                      <a:gd name="connsiteY0" fmla="*/ 34690 h 196269"/>
                      <a:gd name="connsiteX1" fmla="*/ 56810 w 840786"/>
                      <a:gd name="connsiteY1" fmla="*/ 69314 h 196269"/>
                      <a:gd name="connsiteX2" fmla="*/ 68172 w 840786"/>
                      <a:gd name="connsiteY2" fmla="*/ 103937 h 196269"/>
                      <a:gd name="connsiteX3" fmla="*/ 90896 w 840786"/>
                      <a:gd name="connsiteY3" fmla="*/ 138562 h 196269"/>
                      <a:gd name="connsiteX4" fmla="*/ 124981 w 840786"/>
                      <a:gd name="connsiteY4" fmla="*/ 161644 h 196269"/>
                      <a:gd name="connsiteX5" fmla="*/ 181791 w 840786"/>
                      <a:gd name="connsiteY5" fmla="*/ 196269 h 196269"/>
                      <a:gd name="connsiteX6" fmla="*/ 227239 w 840786"/>
                      <a:gd name="connsiteY6" fmla="*/ 127020 h 196269"/>
                      <a:gd name="connsiteX7" fmla="*/ 284049 w 840786"/>
                      <a:gd name="connsiteY7" fmla="*/ 69314 h 196269"/>
                      <a:gd name="connsiteX8" fmla="*/ 318135 w 840786"/>
                      <a:gd name="connsiteY8" fmla="*/ 57772 h 196269"/>
                      <a:gd name="connsiteX9" fmla="*/ 420393 w 840786"/>
                      <a:gd name="connsiteY9" fmla="*/ 103937 h 196269"/>
                      <a:gd name="connsiteX10" fmla="*/ 454479 w 840786"/>
                      <a:gd name="connsiteY10" fmla="*/ 115479 h 196269"/>
                      <a:gd name="connsiteX11" fmla="*/ 488564 w 840786"/>
                      <a:gd name="connsiteY11" fmla="*/ 138562 h 196269"/>
                      <a:gd name="connsiteX12" fmla="*/ 579460 w 840786"/>
                      <a:gd name="connsiteY12" fmla="*/ 161644 h 196269"/>
                      <a:gd name="connsiteX13" fmla="*/ 647632 w 840786"/>
                      <a:gd name="connsiteY13" fmla="*/ 173186 h 196269"/>
                      <a:gd name="connsiteX14" fmla="*/ 693079 w 840786"/>
                      <a:gd name="connsiteY14" fmla="*/ 69314 h 196269"/>
                      <a:gd name="connsiteX15" fmla="*/ 727165 w 840786"/>
                      <a:gd name="connsiteY15" fmla="*/ 57772 h 196269"/>
                      <a:gd name="connsiteX16" fmla="*/ 806699 w 840786"/>
                      <a:gd name="connsiteY16" fmla="*/ 34690 h 196269"/>
                      <a:gd name="connsiteX17" fmla="*/ 840786 w 840786"/>
                      <a:gd name="connsiteY17" fmla="*/ 66 h 196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840786" h="196269" extrusionOk="0">
                        <a:moveTo>
                          <a:pt x="0" y="34690"/>
                        </a:moveTo>
                        <a:cubicBezTo>
                          <a:pt x="23082" y="43490"/>
                          <a:pt x="46464" y="55015"/>
                          <a:pt x="56810" y="69314"/>
                        </a:cubicBezTo>
                        <a:cubicBezTo>
                          <a:pt x="66963" y="75266"/>
                          <a:pt x="62678" y="90505"/>
                          <a:pt x="68172" y="103937"/>
                        </a:cubicBezTo>
                        <a:cubicBezTo>
                          <a:pt x="72564" y="115311"/>
                          <a:pt x="84012" y="129868"/>
                          <a:pt x="90896" y="138562"/>
                        </a:cubicBezTo>
                        <a:cubicBezTo>
                          <a:pt x="98995" y="150102"/>
                          <a:pt x="112461" y="150109"/>
                          <a:pt x="124981" y="161644"/>
                        </a:cubicBezTo>
                        <a:cubicBezTo>
                          <a:pt x="168140" y="194617"/>
                          <a:pt x="131787" y="164554"/>
                          <a:pt x="181791" y="196269"/>
                        </a:cubicBezTo>
                        <a:cubicBezTo>
                          <a:pt x="191635" y="168091"/>
                          <a:pt x="215333" y="154083"/>
                          <a:pt x="227239" y="127020"/>
                        </a:cubicBezTo>
                        <a:cubicBezTo>
                          <a:pt x="250691" y="93646"/>
                          <a:pt x="244850" y="88230"/>
                          <a:pt x="284049" y="69314"/>
                        </a:cubicBezTo>
                        <a:cubicBezTo>
                          <a:pt x="293264" y="62872"/>
                          <a:pt x="305814" y="58239"/>
                          <a:pt x="318135" y="57772"/>
                        </a:cubicBezTo>
                        <a:cubicBezTo>
                          <a:pt x="511843" y="110992"/>
                          <a:pt x="316910" y="47404"/>
                          <a:pt x="420393" y="103937"/>
                        </a:cubicBezTo>
                        <a:cubicBezTo>
                          <a:pt x="431471" y="109934"/>
                          <a:pt x="444687" y="111589"/>
                          <a:pt x="454479" y="115479"/>
                        </a:cubicBezTo>
                        <a:cubicBezTo>
                          <a:pt x="468187" y="122206"/>
                          <a:pt x="475773" y="132599"/>
                          <a:pt x="488564" y="138562"/>
                        </a:cubicBezTo>
                        <a:cubicBezTo>
                          <a:pt x="512755" y="153195"/>
                          <a:pt x="560262" y="156036"/>
                          <a:pt x="579460" y="161644"/>
                        </a:cubicBezTo>
                        <a:cubicBezTo>
                          <a:pt x="600516" y="162317"/>
                          <a:pt x="626235" y="167213"/>
                          <a:pt x="647632" y="173186"/>
                        </a:cubicBezTo>
                        <a:cubicBezTo>
                          <a:pt x="653769" y="153402"/>
                          <a:pt x="669922" y="88316"/>
                          <a:pt x="693079" y="69314"/>
                        </a:cubicBezTo>
                        <a:cubicBezTo>
                          <a:pt x="702264" y="62925"/>
                          <a:pt x="717853" y="61614"/>
                          <a:pt x="727165" y="57772"/>
                        </a:cubicBezTo>
                        <a:cubicBezTo>
                          <a:pt x="834354" y="28425"/>
                          <a:pt x="721500" y="60663"/>
                          <a:pt x="806699" y="34690"/>
                        </a:cubicBezTo>
                        <a:cubicBezTo>
                          <a:pt x="827269" y="-4845"/>
                          <a:pt x="817009" y="1147"/>
                          <a:pt x="840786" y="66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DE823A93-7788-51CA-87B9-4E4D4D46E5AF}"/>
              </a:ext>
            </a:extLst>
          </p:cNvPr>
          <p:cNvSpPr/>
          <p:nvPr/>
        </p:nvSpPr>
        <p:spPr>
          <a:xfrm rot="19601911">
            <a:off x="4526704" y="4823175"/>
            <a:ext cx="128933" cy="220139"/>
          </a:xfrm>
          <a:prstGeom prst="parallelogram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7B1F91-F0B5-A326-5371-3B6359271602}"/>
              </a:ext>
            </a:extLst>
          </p:cNvPr>
          <p:cNvSpPr/>
          <p:nvPr/>
        </p:nvSpPr>
        <p:spPr>
          <a:xfrm>
            <a:off x="4705485" y="5151041"/>
            <a:ext cx="6129090" cy="5033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2C53E2-0234-50F7-7AFA-C2E583D34D08}"/>
              </a:ext>
            </a:extLst>
          </p:cNvPr>
          <p:cNvSpPr/>
          <p:nvPr/>
        </p:nvSpPr>
        <p:spPr>
          <a:xfrm>
            <a:off x="4954772" y="4791993"/>
            <a:ext cx="733647" cy="31163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DAS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F0E48B28-0E97-4013-B426-351CD87EF514}"/>
              </a:ext>
            </a:extLst>
          </p:cNvPr>
          <p:cNvSpPr/>
          <p:nvPr/>
        </p:nvSpPr>
        <p:spPr>
          <a:xfrm>
            <a:off x="4667693" y="4859079"/>
            <a:ext cx="265814" cy="77416"/>
          </a:xfrm>
          <a:custGeom>
            <a:avLst/>
            <a:gdLst>
              <a:gd name="connsiteX0" fmla="*/ 0 w 265814"/>
              <a:gd name="connsiteY0" fmla="*/ 21265 h 77416"/>
              <a:gd name="connsiteX1" fmla="*/ 63795 w 265814"/>
              <a:gd name="connsiteY1" fmla="*/ 10633 h 77416"/>
              <a:gd name="connsiteX2" fmla="*/ 106326 w 265814"/>
              <a:gd name="connsiteY2" fmla="*/ 0 h 77416"/>
              <a:gd name="connsiteX3" fmla="*/ 148856 w 265814"/>
              <a:gd name="connsiteY3" fmla="*/ 10633 h 77416"/>
              <a:gd name="connsiteX4" fmla="*/ 202019 w 265814"/>
              <a:gd name="connsiteY4" fmla="*/ 74428 h 77416"/>
              <a:gd name="connsiteX5" fmla="*/ 265814 w 265814"/>
              <a:gd name="connsiteY5" fmla="*/ 74428 h 7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814" h="77416">
                <a:moveTo>
                  <a:pt x="0" y="21265"/>
                </a:moveTo>
                <a:cubicBezTo>
                  <a:pt x="21265" y="17721"/>
                  <a:pt x="42655" y="14861"/>
                  <a:pt x="63795" y="10633"/>
                </a:cubicBezTo>
                <a:cubicBezTo>
                  <a:pt x="78125" y="7767"/>
                  <a:pt x="91713" y="0"/>
                  <a:pt x="106326" y="0"/>
                </a:cubicBezTo>
                <a:cubicBezTo>
                  <a:pt x="120939" y="0"/>
                  <a:pt x="134679" y="7089"/>
                  <a:pt x="148856" y="10633"/>
                </a:cubicBezTo>
                <a:cubicBezTo>
                  <a:pt x="158584" y="25225"/>
                  <a:pt x="184476" y="68580"/>
                  <a:pt x="202019" y="74428"/>
                </a:cubicBezTo>
                <a:cubicBezTo>
                  <a:pt x="222193" y="81153"/>
                  <a:pt x="244549" y="74428"/>
                  <a:pt x="265814" y="74428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6BFA74-DE8E-F658-F873-A628DCABEBC1}"/>
              </a:ext>
            </a:extLst>
          </p:cNvPr>
          <p:cNvSpPr txBox="1"/>
          <p:nvPr/>
        </p:nvSpPr>
        <p:spPr>
          <a:xfrm>
            <a:off x="1860085" y="5009650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Fiber Optic Cable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0C5113-38D8-74CC-6BF1-DFD73E015232}"/>
              </a:ext>
            </a:extLst>
          </p:cNvPr>
          <p:cNvSpPr/>
          <p:nvPr/>
        </p:nvSpPr>
        <p:spPr>
          <a:xfrm>
            <a:off x="0" y="5606922"/>
            <a:ext cx="12192000" cy="125107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BB4AEDB6-5D47-C062-037B-E7D6EBF5E079}"/>
              </a:ext>
            </a:extLst>
          </p:cNvPr>
          <p:cNvSpPr/>
          <p:nvPr/>
        </p:nvSpPr>
        <p:spPr>
          <a:xfrm>
            <a:off x="925033" y="4997302"/>
            <a:ext cx="3636334" cy="606056"/>
          </a:xfrm>
          <a:custGeom>
            <a:avLst/>
            <a:gdLst>
              <a:gd name="connsiteX0" fmla="*/ 3636334 w 3636334"/>
              <a:gd name="connsiteY0" fmla="*/ 0 h 606056"/>
              <a:gd name="connsiteX1" fmla="*/ 3604437 w 3636334"/>
              <a:gd name="connsiteY1" fmla="*/ 85061 h 606056"/>
              <a:gd name="connsiteX2" fmla="*/ 3540641 w 3636334"/>
              <a:gd name="connsiteY2" fmla="*/ 106326 h 606056"/>
              <a:gd name="connsiteX3" fmla="*/ 3508744 w 3636334"/>
              <a:gd name="connsiteY3" fmla="*/ 127591 h 606056"/>
              <a:gd name="connsiteX4" fmla="*/ 3444948 w 3636334"/>
              <a:gd name="connsiteY4" fmla="*/ 159489 h 606056"/>
              <a:gd name="connsiteX5" fmla="*/ 3423683 w 3636334"/>
              <a:gd name="connsiteY5" fmla="*/ 191386 h 606056"/>
              <a:gd name="connsiteX6" fmla="*/ 3402418 w 3636334"/>
              <a:gd name="connsiteY6" fmla="*/ 361507 h 606056"/>
              <a:gd name="connsiteX7" fmla="*/ 3391786 w 3636334"/>
              <a:gd name="connsiteY7" fmla="*/ 393405 h 606056"/>
              <a:gd name="connsiteX8" fmla="*/ 3221665 w 3636334"/>
              <a:gd name="connsiteY8" fmla="*/ 425303 h 606056"/>
              <a:gd name="connsiteX9" fmla="*/ 3179134 w 3636334"/>
              <a:gd name="connsiteY9" fmla="*/ 435935 h 606056"/>
              <a:gd name="connsiteX10" fmla="*/ 3115339 w 3636334"/>
              <a:gd name="connsiteY10" fmla="*/ 457200 h 606056"/>
              <a:gd name="connsiteX11" fmla="*/ 3062176 w 3636334"/>
              <a:gd name="connsiteY11" fmla="*/ 510363 h 606056"/>
              <a:gd name="connsiteX12" fmla="*/ 2998381 w 3636334"/>
              <a:gd name="connsiteY12" fmla="*/ 563526 h 606056"/>
              <a:gd name="connsiteX13" fmla="*/ 2583711 w 3636334"/>
              <a:gd name="connsiteY13" fmla="*/ 563526 h 606056"/>
              <a:gd name="connsiteX14" fmla="*/ 2466753 w 3636334"/>
              <a:gd name="connsiteY14" fmla="*/ 595424 h 606056"/>
              <a:gd name="connsiteX15" fmla="*/ 2413590 w 3636334"/>
              <a:gd name="connsiteY15" fmla="*/ 606056 h 606056"/>
              <a:gd name="connsiteX16" fmla="*/ 2371060 w 3636334"/>
              <a:gd name="connsiteY16" fmla="*/ 595424 h 606056"/>
              <a:gd name="connsiteX17" fmla="*/ 2296632 w 3636334"/>
              <a:gd name="connsiteY17" fmla="*/ 563526 h 606056"/>
              <a:gd name="connsiteX18" fmla="*/ 2030818 w 3636334"/>
              <a:gd name="connsiteY18" fmla="*/ 552893 h 606056"/>
              <a:gd name="connsiteX19" fmla="*/ 1903227 w 3636334"/>
              <a:gd name="connsiteY19" fmla="*/ 542261 h 606056"/>
              <a:gd name="connsiteX20" fmla="*/ 1871330 w 3636334"/>
              <a:gd name="connsiteY20" fmla="*/ 531628 h 606056"/>
              <a:gd name="connsiteX21" fmla="*/ 1765004 w 3636334"/>
              <a:gd name="connsiteY21" fmla="*/ 520996 h 606056"/>
              <a:gd name="connsiteX22" fmla="*/ 1552353 w 3636334"/>
              <a:gd name="connsiteY22" fmla="*/ 531628 h 606056"/>
              <a:gd name="connsiteX23" fmla="*/ 1488558 w 3636334"/>
              <a:gd name="connsiteY23" fmla="*/ 552893 h 606056"/>
              <a:gd name="connsiteX24" fmla="*/ 1456660 w 3636334"/>
              <a:gd name="connsiteY24" fmla="*/ 574158 h 606056"/>
              <a:gd name="connsiteX25" fmla="*/ 1414130 w 3636334"/>
              <a:gd name="connsiteY25" fmla="*/ 584791 h 606056"/>
              <a:gd name="connsiteX26" fmla="*/ 1382232 w 3636334"/>
              <a:gd name="connsiteY26" fmla="*/ 595424 h 606056"/>
              <a:gd name="connsiteX27" fmla="*/ 1265274 w 3636334"/>
              <a:gd name="connsiteY27" fmla="*/ 574158 h 606056"/>
              <a:gd name="connsiteX28" fmla="*/ 1180214 w 3636334"/>
              <a:gd name="connsiteY28" fmla="*/ 552893 h 606056"/>
              <a:gd name="connsiteX29" fmla="*/ 1041990 w 3636334"/>
              <a:gd name="connsiteY29" fmla="*/ 563526 h 606056"/>
              <a:gd name="connsiteX30" fmla="*/ 914400 w 3636334"/>
              <a:gd name="connsiteY30" fmla="*/ 552893 h 606056"/>
              <a:gd name="connsiteX31" fmla="*/ 733646 w 3636334"/>
              <a:gd name="connsiteY31" fmla="*/ 531628 h 606056"/>
              <a:gd name="connsiteX32" fmla="*/ 680483 w 3636334"/>
              <a:gd name="connsiteY32" fmla="*/ 520996 h 606056"/>
              <a:gd name="connsiteX33" fmla="*/ 499730 w 3636334"/>
              <a:gd name="connsiteY33" fmla="*/ 510363 h 606056"/>
              <a:gd name="connsiteX34" fmla="*/ 350874 w 3636334"/>
              <a:gd name="connsiteY34" fmla="*/ 520996 h 606056"/>
              <a:gd name="connsiteX35" fmla="*/ 297711 w 3636334"/>
              <a:gd name="connsiteY35" fmla="*/ 531628 h 606056"/>
              <a:gd name="connsiteX36" fmla="*/ 233916 w 3636334"/>
              <a:gd name="connsiteY36" fmla="*/ 552893 h 606056"/>
              <a:gd name="connsiteX37" fmla="*/ 74427 w 3636334"/>
              <a:gd name="connsiteY37" fmla="*/ 563526 h 606056"/>
              <a:gd name="connsiteX38" fmla="*/ 0 w 3636334"/>
              <a:gd name="connsiteY38" fmla="*/ 584791 h 60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636334" h="606056">
                <a:moveTo>
                  <a:pt x="3636334" y="0"/>
                </a:moveTo>
                <a:cubicBezTo>
                  <a:pt x="3632046" y="21443"/>
                  <a:pt x="3629469" y="69416"/>
                  <a:pt x="3604437" y="85061"/>
                </a:cubicBezTo>
                <a:cubicBezTo>
                  <a:pt x="3585429" y="96941"/>
                  <a:pt x="3559292" y="93892"/>
                  <a:pt x="3540641" y="106326"/>
                </a:cubicBezTo>
                <a:cubicBezTo>
                  <a:pt x="3530009" y="113414"/>
                  <a:pt x="3520173" y="121876"/>
                  <a:pt x="3508744" y="127591"/>
                </a:cubicBezTo>
                <a:cubicBezTo>
                  <a:pt x="3420698" y="171615"/>
                  <a:pt x="3536368" y="98544"/>
                  <a:pt x="3444948" y="159489"/>
                </a:cubicBezTo>
                <a:cubicBezTo>
                  <a:pt x="3437860" y="170121"/>
                  <a:pt x="3429398" y="179956"/>
                  <a:pt x="3423683" y="191386"/>
                </a:cubicBezTo>
                <a:cubicBezTo>
                  <a:pt x="3400324" y="238104"/>
                  <a:pt x="3406137" y="331758"/>
                  <a:pt x="3402418" y="361507"/>
                </a:cubicBezTo>
                <a:cubicBezTo>
                  <a:pt x="3401028" y="372628"/>
                  <a:pt x="3400906" y="386891"/>
                  <a:pt x="3391786" y="393405"/>
                </a:cubicBezTo>
                <a:cubicBezTo>
                  <a:pt x="3354720" y="419881"/>
                  <a:pt x="3254127" y="422057"/>
                  <a:pt x="3221665" y="425303"/>
                </a:cubicBezTo>
                <a:cubicBezTo>
                  <a:pt x="3207488" y="428847"/>
                  <a:pt x="3193131" y="431736"/>
                  <a:pt x="3179134" y="435935"/>
                </a:cubicBezTo>
                <a:cubicBezTo>
                  <a:pt x="3157664" y="442376"/>
                  <a:pt x="3115339" y="457200"/>
                  <a:pt x="3115339" y="457200"/>
                </a:cubicBezTo>
                <a:cubicBezTo>
                  <a:pt x="3056861" y="496185"/>
                  <a:pt x="3106477" y="457201"/>
                  <a:pt x="3062176" y="510363"/>
                </a:cubicBezTo>
                <a:cubicBezTo>
                  <a:pt x="3036592" y="541065"/>
                  <a:pt x="3029746" y="542616"/>
                  <a:pt x="2998381" y="563526"/>
                </a:cubicBezTo>
                <a:cubicBezTo>
                  <a:pt x="2801018" y="547078"/>
                  <a:pt x="2855873" y="546516"/>
                  <a:pt x="2583711" y="563526"/>
                </a:cubicBezTo>
                <a:cubicBezTo>
                  <a:pt x="2520415" y="567482"/>
                  <a:pt x="2532998" y="582176"/>
                  <a:pt x="2466753" y="595424"/>
                </a:cubicBezTo>
                <a:lnTo>
                  <a:pt x="2413590" y="606056"/>
                </a:lnTo>
                <a:cubicBezTo>
                  <a:pt x="2399413" y="602512"/>
                  <a:pt x="2384491" y="601180"/>
                  <a:pt x="2371060" y="595424"/>
                </a:cubicBezTo>
                <a:cubicBezTo>
                  <a:pt x="2322012" y="574403"/>
                  <a:pt x="2357268" y="567708"/>
                  <a:pt x="2296632" y="563526"/>
                </a:cubicBezTo>
                <a:cubicBezTo>
                  <a:pt x="2208167" y="557425"/>
                  <a:pt x="2119423" y="556437"/>
                  <a:pt x="2030818" y="552893"/>
                </a:cubicBezTo>
                <a:cubicBezTo>
                  <a:pt x="1988288" y="549349"/>
                  <a:pt x="1945530" y="547901"/>
                  <a:pt x="1903227" y="542261"/>
                </a:cubicBezTo>
                <a:cubicBezTo>
                  <a:pt x="1892118" y="540780"/>
                  <a:pt x="1882407" y="533332"/>
                  <a:pt x="1871330" y="531628"/>
                </a:cubicBezTo>
                <a:cubicBezTo>
                  <a:pt x="1836125" y="526212"/>
                  <a:pt x="1800446" y="524540"/>
                  <a:pt x="1765004" y="520996"/>
                </a:cubicBezTo>
                <a:cubicBezTo>
                  <a:pt x="1694120" y="524540"/>
                  <a:pt x="1622857" y="523493"/>
                  <a:pt x="1552353" y="531628"/>
                </a:cubicBezTo>
                <a:cubicBezTo>
                  <a:pt x="1530085" y="534197"/>
                  <a:pt x="1488558" y="552893"/>
                  <a:pt x="1488558" y="552893"/>
                </a:cubicBezTo>
                <a:cubicBezTo>
                  <a:pt x="1477925" y="559981"/>
                  <a:pt x="1468406" y="569124"/>
                  <a:pt x="1456660" y="574158"/>
                </a:cubicBezTo>
                <a:cubicBezTo>
                  <a:pt x="1443229" y="579914"/>
                  <a:pt x="1428181" y="580776"/>
                  <a:pt x="1414130" y="584791"/>
                </a:cubicBezTo>
                <a:cubicBezTo>
                  <a:pt x="1403353" y="587870"/>
                  <a:pt x="1392865" y="591880"/>
                  <a:pt x="1382232" y="595424"/>
                </a:cubicBezTo>
                <a:cubicBezTo>
                  <a:pt x="1224326" y="575685"/>
                  <a:pt x="1348490" y="596854"/>
                  <a:pt x="1265274" y="574158"/>
                </a:cubicBezTo>
                <a:cubicBezTo>
                  <a:pt x="1237078" y="566468"/>
                  <a:pt x="1180214" y="552893"/>
                  <a:pt x="1180214" y="552893"/>
                </a:cubicBezTo>
                <a:cubicBezTo>
                  <a:pt x="1134139" y="556437"/>
                  <a:pt x="1088201" y="563526"/>
                  <a:pt x="1041990" y="563526"/>
                </a:cubicBezTo>
                <a:cubicBezTo>
                  <a:pt x="999313" y="563526"/>
                  <a:pt x="956902" y="556757"/>
                  <a:pt x="914400" y="552893"/>
                </a:cubicBezTo>
                <a:cubicBezTo>
                  <a:pt x="847862" y="546844"/>
                  <a:pt x="797794" y="542319"/>
                  <a:pt x="733646" y="531628"/>
                </a:cubicBezTo>
                <a:cubicBezTo>
                  <a:pt x="715820" y="528657"/>
                  <a:pt x="698481" y="522632"/>
                  <a:pt x="680483" y="520996"/>
                </a:cubicBezTo>
                <a:cubicBezTo>
                  <a:pt x="620376" y="515532"/>
                  <a:pt x="559981" y="513907"/>
                  <a:pt x="499730" y="510363"/>
                </a:cubicBezTo>
                <a:cubicBezTo>
                  <a:pt x="450111" y="513907"/>
                  <a:pt x="400346" y="515788"/>
                  <a:pt x="350874" y="520996"/>
                </a:cubicBezTo>
                <a:cubicBezTo>
                  <a:pt x="332901" y="522888"/>
                  <a:pt x="315146" y="526873"/>
                  <a:pt x="297711" y="531628"/>
                </a:cubicBezTo>
                <a:cubicBezTo>
                  <a:pt x="276086" y="537526"/>
                  <a:pt x="256282" y="551402"/>
                  <a:pt x="233916" y="552893"/>
                </a:cubicBezTo>
                <a:lnTo>
                  <a:pt x="74427" y="563526"/>
                </a:lnTo>
                <a:cubicBezTo>
                  <a:pt x="7270" y="585912"/>
                  <a:pt x="33047" y="584791"/>
                  <a:pt x="0" y="584791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Pentagon 31">
            <a:extLst>
              <a:ext uri="{FF2B5EF4-FFF2-40B4-BE49-F238E27FC236}">
                <a16:creationId xmlns:a16="http://schemas.microsoft.com/office/drawing/2014/main" id="{8BD852A6-51BF-A863-FBB0-FE58A7D52F4B}"/>
              </a:ext>
            </a:extLst>
          </p:cNvPr>
          <p:cNvSpPr/>
          <p:nvPr/>
        </p:nvSpPr>
        <p:spPr>
          <a:xfrm>
            <a:off x="4224431" y="5284809"/>
            <a:ext cx="576170" cy="94173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78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BC5DFC-BDB1-4AD6-99D8-84AD1B8A88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33433" y="1347187"/>
            <a:ext cx="4323534" cy="5094001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9DF58CD3-04A3-4473-88DE-3D37AB281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19" y="236657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What information can DAS technology provide on the </a:t>
            </a:r>
            <a:r>
              <a:rPr lang="en-US" altLang="en-MT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initiation and behavior of sedimentary flows 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in Monterey Canyon?</a:t>
            </a:r>
            <a:endParaRPr lang="en-GB" altLang="en-MT" sz="2400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4E6847-6DAC-4F11-A145-537695FC0E02}"/>
              </a:ext>
            </a:extLst>
          </p:cNvPr>
          <p:cNvSpPr txBox="1"/>
          <p:nvPr/>
        </p:nvSpPr>
        <p:spPr>
          <a:xfrm>
            <a:off x="8812800" y="2637342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Moored instruments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21D354-3143-401A-92BC-4D1FFC59E999}"/>
              </a:ext>
            </a:extLst>
          </p:cNvPr>
          <p:cNvCxnSpPr>
            <a:cxnSpLocks/>
          </p:cNvCxnSpPr>
          <p:nvPr/>
        </p:nvCxnSpPr>
        <p:spPr>
          <a:xfrm flipH="1">
            <a:off x="7236000" y="2871337"/>
            <a:ext cx="1641600" cy="103246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18B68BF-3AB6-4ABB-B591-F96ACE2C66AA}"/>
              </a:ext>
            </a:extLst>
          </p:cNvPr>
          <p:cNvSpPr txBox="1"/>
          <p:nvPr/>
        </p:nvSpPr>
        <p:spPr>
          <a:xfrm>
            <a:off x="8434332" y="4210821"/>
            <a:ext cx="1610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Seismometers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B2FDD7-FF0D-45C1-9306-5FEF44DF1AB5}"/>
              </a:ext>
            </a:extLst>
          </p:cNvPr>
          <p:cNvSpPr/>
          <p:nvPr/>
        </p:nvSpPr>
        <p:spPr>
          <a:xfrm>
            <a:off x="7142400" y="3794009"/>
            <a:ext cx="511200" cy="28147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C100B7-4BBF-4B25-94FB-8C92019F335C}"/>
              </a:ext>
            </a:extLst>
          </p:cNvPr>
          <p:cNvSpPr txBox="1"/>
          <p:nvPr/>
        </p:nvSpPr>
        <p:spPr>
          <a:xfrm>
            <a:off x="1609114" y="2710411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MARS cable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5D17881-9966-4354-A4C8-4821F3C50243}"/>
              </a:ext>
            </a:extLst>
          </p:cNvPr>
          <p:cNvCxnSpPr>
            <a:cxnSpLocks/>
          </p:cNvCxnSpPr>
          <p:nvPr/>
        </p:nvCxnSpPr>
        <p:spPr>
          <a:xfrm flipH="1" flipV="1">
            <a:off x="2910264" y="2895077"/>
            <a:ext cx="1150536" cy="492494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9B68E10-D447-4256-8998-DD9371A6294B}"/>
              </a:ext>
            </a:extLst>
          </p:cNvPr>
          <p:cNvSpPr txBox="1"/>
          <p:nvPr/>
        </p:nvSpPr>
        <p:spPr>
          <a:xfrm>
            <a:off x="1738706" y="4264513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Geo-Sense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5A6A469-1A3A-4391-B1F8-88C2F714890E}"/>
              </a:ext>
            </a:extLst>
          </p:cNvPr>
          <p:cNvCxnSpPr>
            <a:cxnSpLocks/>
            <a:endCxn id="23" idx="3"/>
          </p:cNvCxnSpPr>
          <p:nvPr/>
        </p:nvCxnSpPr>
        <p:spPr>
          <a:xfrm flipH="1">
            <a:off x="3008605" y="3856641"/>
            <a:ext cx="3687396" cy="59253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9C3B405-11EF-4331-B821-8746646F808F}"/>
              </a:ext>
            </a:extLst>
          </p:cNvPr>
          <p:cNvSpPr/>
          <p:nvPr/>
        </p:nvSpPr>
        <p:spPr>
          <a:xfrm>
            <a:off x="7520829" y="4264513"/>
            <a:ext cx="445071" cy="20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E9BE2B-E569-403B-B76E-56FCCD5AC6D6}"/>
              </a:ext>
            </a:extLst>
          </p:cNvPr>
          <p:cNvSpPr txBox="1"/>
          <p:nvPr/>
        </p:nvSpPr>
        <p:spPr>
          <a:xfrm>
            <a:off x="7438607" y="4204002"/>
            <a:ext cx="713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Water</a:t>
            </a:r>
          </a:p>
          <a:p>
            <a:r>
              <a:rPr lang="en-US" sz="700" dirty="0"/>
              <a:t>depth (m)</a:t>
            </a:r>
            <a:endParaRPr lang="en-MT" sz="7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7E6E71-5546-4966-8D24-4BEDB8C771AA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7236000" y="4075484"/>
            <a:ext cx="1198332" cy="320003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FE0AE62-FD8D-4589-AE40-AB9C44300C1F}"/>
              </a:ext>
            </a:extLst>
          </p:cNvPr>
          <p:cNvSpPr/>
          <p:nvPr/>
        </p:nvSpPr>
        <p:spPr>
          <a:xfrm>
            <a:off x="7765256" y="4474369"/>
            <a:ext cx="230982" cy="559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51BB9A-69BB-45B1-993E-830D665D56EE}"/>
              </a:ext>
            </a:extLst>
          </p:cNvPr>
          <p:cNvSpPr txBox="1"/>
          <p:nvPr/>
        </p:nvSpPr>
        <p:spPr>
          <a:xfrm>
            <a:off x="7653600" y="4449179"/>
            <a:ext cx="71359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0</a:t>
            </a:r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r>
              <a:rPr lang="en-US" sz="700" dirty="0"/>
              <a:t>2300</a:t>
            </a:r>
            <a:endParaRPr lang="en-MT" sz="700" dirty="0"/>
          </a:p>
        </p:txBody>
      </p:sp>
    </p:spTree>
    <p:extLst>
      <p:ext uri="{BB962C8B-B14F-4D97-AF65-F5344CB8AC3E}">
        <p14:creationId xmlns:p14="http://schemas.microsoft.com/office/powerpoint/2010/main" val="284092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8" grpId="0" animBg="1"/>
      <p:bldP spid="20" grpId="0"/>
      <p:bldP spid="23" grpId="0"/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Budget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30CAA-3A23-4F02-929C-15C220F7EFB4}"/>
              </a:ext>
            </a:extLst>
          </p:cNvPr>
          <p:cNvSpPr/>
          <p:nvPr/>
        </p:nvSpPr>
        <p:spPr>
          <a:xfrm>
            <a:off x="-66908" y="1933839"/>
            <a:ext cx="11968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interrogator -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$55,000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Battery package (20 </a:t>
            </a:r>
            <a:r>
              <a:rPr lang="en-US" sz="32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kWhrs</a:t>
            </a: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Li primary batteries) - </a:t>
            </a:r>
            <a:r>
              <a:rPr lang="en-US" sz="3200" dirty="0">
                <a:solidFill>
                  <a:srgbClr val="006A9A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$20,000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Underwater cable -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$20,000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 connectors - </a:t>
            </a:r>
            <a:r>
              <a:rPr lang="en-US" sz="3200" dirty="0">
                <a:solidFill>
                  <a:srgbClr val="006A9A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$10,000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Beacons (if required) -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$5,000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Frame materials and mechanical components - </a:t>
            </a:r>
            <a:r>
              <a:rPr lang="en-US" sz="3200" dirty="0">
                <a:solidFill>
                  <a:srgbClr val="006A9A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$3,000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Travel (to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Sintela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HQ) -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$1,645</a:t>
            </a:r>
            <a:endParaRPr lang="en-MT" sz="3200" dirty="0">
              <a:solidFill>
                <a:srgbClr val="006A9A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A9C239-F7EE-402A-B24E-C908A6A95AD7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30279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34CB33-117C-4A2D-9423-386FE59718FE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F47EFB-F501-4727-ACE3-2F4FE62CEE46}"/>
              </a:ext>
            </a:extLst>
          </p:cNvPr>
          <p:cNvSpPr/>
          <p:nvPr/>
        </p:nvSpPr>
        <p:spPr>
          <a:xfrm>
            <a:off x="0" y="856498"/>
            <a:ext cx="11396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MT" sz="2400" b="1" dirty="0">
                <a:latin typeface="Tahoma" panose="020B0604030504040204" pitchFamily="34" charset="0"/>
                <a:cs typeface="Tahoma" panose="020B0604030504040204" pitchFamily="34" charset="0"/>
              </a:rPr>
              <a:t>Personnel</a:t>
            </a:r>
            <a:endParaRPr lang="en-GB" altLang="en-MT" sz="2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Team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30CAA-3A23-4F02-929C-15C220F7EFB4}"/>
              </a:ext>
            </a:extLst>
          </p:cNvPr>
          <p:cNvSpPr/>
          <p:nvPr/>
        </p:nvSpPr>
        <p:spPr>
          <a:xfrm>
            <a:off x="2789486" y="1240603"/>
            <a:ext cx="836915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endParaRPr lang="en-MT" sz="2400" dirty="0">
              <a:solidFill>
                <a:srgbClr val="006A9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Charlie Paull, Roberto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Gwiazda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Eve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Lundsten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John Ryan</a:t>
            </a:r>
            <a:endParaRPr lang="en-M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4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i="1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Engineering</a:t>
            </a:r>
            <a:endParaRPr lang="en-MT" sz="2400" dirty="0">
              <a:solidFill>
                <a:srgbClr val="006A9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Alana Sherman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project manager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Aaron Schnittger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Denis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Klimov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Paul McGill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Rich Henthorn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Yanwu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Zhang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endParaRPr lang="en-M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i="1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DMO</a:t>
            </a:r>
            <a:endParaRPr lang="en-MT" sz="2400" dirty="0">
              <a:solidFill>
                <a:srgbClr val="006A9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Knute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Brekke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DMO-Marine Operations Support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M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40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Ship requirements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86C6AA-4F7C-4FE0-A55C-02018F62A8A4}"/>
              </a:ext>
            </a:extLst>
          </p:cNvPr>
          <p:cNvSpPr/>
          <p:nvPr/>
        </p:nvSpPr>
        <p:spPr>
          <a:xfrm>
            <a:off x="223024" y="2959751"/>
            <a:ext cx="11968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Aft>
                <a:spcPts val="0"/>
              </a:spcAft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R/V Packard –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days for testing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October 2024 (?)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ACA4AE-946D-4D39-82AB-C2EC7486649F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76813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84517E-1907-4758-A5B8-6BE874ECD6D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Work plan 2024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C74748E-F491-4858-9FBC-C452CC615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069796"/>
              </p:ext>
            </p:extLst>
          </p:nvPr>
        </p:nvGraphicFramePr>
        <p:xfrm>
          <a:off x="171374" y="1288734"/>
          <a:ext cx="11849251" cy="46234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19527">
                  <a:extLst>
                    <a:ext uri="{9D8B030D-6E8A-4147-A177-3AD203B41FA5}">
                      <a16:colId xmlns:a16="http://schemas.microsoft.com/office/drawing/2014/main" val="1729637699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292726711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88379333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652961285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483320383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260702160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05333420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86579748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287607020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61880992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51494342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843182281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232747201"/>
                    </a:ext>
                  </a:extLst>
                </a:gridCol>
              </a:tblGrid>
              <a:tr h="298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effectLst/>
                        </a:rPr>
                        <a:t>Task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</a:rPr>
                        <a:t>Month (2024)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49603"/>
                  </a:ext>
                </a:extLst>
              </a:tr>
              <a:tr h="167416">
                <a:tc v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Jan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Feb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Mar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Apr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May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Jun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Jul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Aug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Sep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Oct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Nov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>
                          <a:effectLst/>
                        </a:rPr>
                        <a:t>Dec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72954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100" i="1" u="none" strike="noStrike" dirty="0">
                          <a:effectLst/>
                        </a:rPr>
                        <a:t>Question 1</a:t>
                      </a:r>
                      <a:endParaRPr lang="en-GB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464182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u="none" strike="noStrike" dirty="0">
                          <a:effectLst/>
                        </a:rPr>
                        <a:t>Identify latest suitable instruments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804676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u="none" strike="noStrike" dirty="0">
                          <a:effectLst/>
                        </a:rPr>
                        <a:t>Develop a conceptual design of a portable DAS system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126594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u="none" strike="noStrike" dirty="0">
                          <a:effectLst/>
                        </a:rPr>
                        <a:t>Carry out SWOT analysis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38897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</a:rPr>
                        <a:t>Conduct a design review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394201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100" i="1" u="none" strike="noStrike" dirty="0">
                          <a:effectLst/>
                        </a:rPr>
                        <a:t>Question 2</a:t>
                      </a:r>
                      <a:endParaRPr lang="en-GB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677387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 design review and detailed design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343973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Selection of appropriate deployment and recovery protocol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114413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components already available at MBARI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6396079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Procurement of interrogator, cable 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batteries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840731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Assembly of prototype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127163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Testing of prototype in the lab and field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281578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 u="none" strike="noStrike" dirty="0">
                          <a:effectLst/>
                        </a:rPr>
                        <a:t>Others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944869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Permitting issues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663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69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483</Words>
  <Application>Microsoft Office PowerPoint</Application>
  <PresentationFormat>Widescreen</PresentationFormat>
  <Paragraphs>215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Alana Sherman</cp:lastModifiedBy>
  <cp:revision>622</cp:revision>
  <cp:lastPrinted>2023-04-28T00:05:35Z</cp:lastPrinted>
  <dcterms:created xsi:type="dcterms:W3CDTF">2019-01-30T18:15:38Z</dcterms:created>
  <dcterms:modified xsi:type="dcterms:W3CDTF">2025-05-13T00:19:21Z</dcterms:modified>
</cp:coreProperties>
</file>