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57" r:id="rId3"/>
    <p:sldId id="264" r:id="rId4"/>
    <p:sldId id="265" r:id="rId5"/>
    <p:sldId id="266" r:id="rId6"/>
    <p:sldId id="258" r:id="rId7"/>
    <p:sldId id="259" r:id="rId8"/>
    <p:sldId id="260" r:id="rId9"/>
    <p:sldId id="261" r:id="rId10"/>
    <p:sldId id="267" r:id="rId11"/>
    <p:sldId id="26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A819D-5688-4206-AA40-30E2D08E9C94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53226-F1BD-492B-8D6D-B6FA4F10E7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8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78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70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0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2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8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9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1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7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9FA7F9-A966-4044-9C3B-1507A3158A36}" type="datetimeFigureOut">
              <a:rPr lang="en-US" smtClean="0"/>
              <a:t>4/30/2024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6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tmp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7" Type="http://schemas.openxmlformats.org/officeDocument/2006/relationships/image" Target="../media/image14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tmp"/><Relationship Id="rId5" Type="http://schemas.openxmlformats.org/officeDocument/2006/relationships/image" Target="../media/image12.tmp"/><Relationship Id="rId4" Type="http://schemas.openxmlformats.org/officeDocument/2006/relationships/image" Target="../media/image11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tmp"/><Relationship Id="rId5" Type="http://schemas.openxmlformats.org/officeDocument/2006/relationships/image" Target="../media/image18.tmp"/><Relationship Id="rId4" Type="http://schemas.openxmlformats.org/officeDocument/2006/relationships/image" Target="../media/image17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4098-45C3-4EA5-99EC-A30895B28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 err="1"/>
              <a:t>GeoSense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DAS Cable</a:t>
            </a:r>
            <a:br>
              <a:rPr lang="en-US" sz="6000" dirty="0"/>
            </a:br>
            <a:r>
              <a:rPr lang="en-US" sz="6000" dirty="0"/>
              <a:t>Design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FEFC82-145B-4D31-8CF1-46D6243BA6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Mechanical Engineering Team Review</a:t>
            </a:r>
          </a:p>
        </p:txBody>
      </p:sp>
    </p:spTree>
    <p:extLst>
      <p:ext uri="{BB962C8B-B14F-4D97-AF65-F5344CB8AC3E}">
        <p14:creationId xmlns:p14="http://schemas.microsoft.com/office/powerpoint/2010/main" val="336092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06BB1-0845-467B-AA7D-5617EC1EF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322" y="938759"/>
            <a:ext cx="3325205" cy="1574808"/>
          </a:xfrm>
        </p:spPr>
        <p:txBody>
          <a:bodyPr>
            <a:normAutofit/>
          </a:bodyPr>
          <a:lstStyle/>
          <a:p>
            <a:pPr algn="ctr"/>
            <a:r>
              <a:rPr lang="en-US" sz="2000" dirty="0"/>
              <a:t>Electronics Frame</a:t>
            </a:r>
            <a:br>
              <a:rPr lang="en-US" sz="2000" dirty="0"/>
            </a:br>
            <a:r>
              <a:rPr lang="en-US" sz="2000" dirty="0"/>
              <a:t>Dimensions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968C8C-1202-4082-A252-E4A088F0F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856" y="1406322"/>
            <a:ext cx="7650110" cy="5003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58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AF973-97E8-4284-B17C-D3C58F8B8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MatLAB</a:t>
            </a:r>
            <a:r>
              <a:rPr lang="en-US" dirty="0"/>
              <a:t> Analysis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2BC2639-CF30-4626-97EE-4DF259B66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1726165"/>
            <a:ext cx="5195888" cy="401526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E26B3-A7C6-4F9D-89B2-DA1DAFCDF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Still a work </a:t>
            </a:r>
            <a:r>
              <a:rPr lang="en-US"/>
              <a:t>in progress: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382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5D307-398D-40C7-8360-6AC5997E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Responses Of Different Sea-States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5F33CC-E841-49B7-922C-FD3739D5E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2018805"/>
            <a:ext cx="5195888" cy="342999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F5634-01BF-484B-A2D9-96D164ED5C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1M</a:t>
            </a:r>
          </a:p>
          <a:p>
            <a:r>
              <a:rPr lang="en-US" dirty="0"/>
              <a:t>2M</a:t>
            </a:r>
          </a:p>
          <a:p>
            <a:r>
              <a:rPr lang="en-US" dirty="0"/>
              <a:t>3M</a:t>
            </a:r>
          </a:p>
          <a:p>
            <a:r>
              <a:rPr lang="en-US"/>
              <a:t>4M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0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47F69-6442-448E-AC0A-A4537B426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745" y="692020"/>
            <a:ext cx="3401064" cy="1447800"/>
          </a:xfrm>
        </p:spPr>
        <p:txBody>
          <a:bodyPr/>
          <a:lstStyle/>
          <a:p>
            <a:pPr algn="ctr"/>
            <a:r>
              <a:rPr lang="en-US" b="1" dirty="0"/>
              <a:t>The Paull Plan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C067DE-C45A-4CA9-B7DA-91FBC8CDD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574" y="288235"/>
            <a:ext cx="7036904" cy="638092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2D624-F6FE-483C-81DD-D2CF7BBB6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/>
              <a:t>Factors influencing cable Survivability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Weight of Electronics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Sea-state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Peak Loads (Heave Loads)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Currents in the water column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Current Vectors in the water column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R/V D. Packard's Dynamic Positioning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65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1" y="1974112"/>
            <a:ext cx="7588432" cy="4571896"/>
          </a:xfrm>
        </p:spPr>
        <p:txBody>
          <a:bodyPr>
            <a:normAutofit/>
          </a:bodyPr>
          <a:lstStyle/>
          <a:p>
            <a:r>
              <a:rPr lang="en-US" dirty="0"/>
              <a:t>Deployed from R/V David Packard using the </a:t>
            </a:r>
            <a:r>
              <a:rPr lang="en-US" dirty="0" err="1"/>
              <a:t>MacArtney</a:t>
            </a:r>
            <a:r>
              <a:rPr lang="en-US" dirty="0"/>
              <a:t> Winch</a:t>
            </a:r>
          </a:p>
          <a:p>
            <a:r>
              <a:rPr lang="en-US" dirty="0"/>
              <a:t>Electronics package connected to 1kM of armored fiber optic cable</a:t>
            </a:r>
          </a:p>
          <a:p>
            <a:r>
              <a:rPr lang="en-US" dirty="0"/>
              <a:t>Cable may be used to lower and recover electronics package </a:t>
            </a:r>
          </a:p>
          <a:p>
            <a:r>
              <a:rPr lang="en-US" dirty="0"/>
              <a:t>Location- A bench along Monterey Canyon ~390 meters depth</a:t>
            </a:r>
          </a:p>
          <a:p>
            <a:r>
              <a:rPr lang="en-US" dirty="0"/>
              <a:t>Payout electronics package and 1kM cable in a straight-</a:t>
            </a:r>
            <a:r>
              <a:rPr lang="en-US" dirty="0" err="1"/>
              <a:t>ish</a:t>
            </a:r>
            <a:r>
              <a:rPr lang="en-US" dirty="0"/>
              <a:t> line</a:t>
            </a:r>
          </a:p>
          <a:p>
            <a:r>
              <a:rPr lang="en-US" dirty="0"/>
              <a:t>Lower (Electronics package/bitter end) to seafloor and spool out cable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2087" y="454267"/>
            <a:ext cx="9432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Cable Requirements During Deployment </a:t>
            </a:r>
          </a:p>
        </p:txBody>
      </p:sp>
    </p:spTree>
    <p:extLst>
      <p:ext uri="{BB962C8B-B14F-4D97-AF65-F5344CB8AC3E}">
        <p14:creationId xmlns:p14="http://schemas.microsoft.com/office/powerpoint/2010/main" val="762253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5811" y="465518"/>
            <a:ext cx="5995044" cy="566469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985CEE-D663-465D-8731-83A12A124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9297"/>
            <a:ext cx="5991225" cy="3881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5787" y="554205"/>
            <a:ext cx="48196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Location of the Cable Lay</a:t>
            </a:r>
          </a:p>
          <a:p>
            <a:pPr algn="ctr"/>
            <a:endParaRPr lang="en-US" sz="2000" dirty="0"/>
          </a:p>
          <a:p>
            <a:pPr algn="ctr"/>
            <a:r>
              <a:rPr lang="en-US" sz="2000" dirty="0"/>
              <a:t>Electronics Package (Current Configuration)</a:t>
            </a:r>
          </a:p>
        </p:txBody>
      </p:sp>
      <p:sp>
        <p:nvSpPr>
          <p:cNvPr id="8" name="Right Arrow 7"/>
          <p:cNvSpPr/>
          <p:nvPr/>
        </p:nvSpPr>
        <p:spPr>
          <a:xfrm>
            <a:off x="4840886" y="671804"/>
            <a:ext cx="719137" cy="2952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2867025" y="1853862"/>
            <a:ext cx="295275" cy="679787"/>
          </a:xfrm>
          <a:prstGeom prst="down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8580" y="5197151"/>
            <a:ext cx="1754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Desired wet weight of 300 lbs.(~140 Kg)</a:t>
            </a:r>
          </a:p>
        </p:txBody>
      </p:sp>
    </p:spTree>
    <p:extLst>
      <p:ext uri="{BB962C8B-B14F-4D97-AF65-F5344CB8AC3E}">
        <p14:creationId xmlns:p14="http://schemas.microsoft.com/office/powerpoint/2010/main" val="1098366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2" y="802432"/>
            <a:ext cx="3401064" cy="1654629"/>
          </a:xfrm>
        </p:spPr>
        <p:txBody>
          <a:bodyPr/>
          <a:lstStyle/>
          <a:p>
            <a:pPr algn="ctr"/>
            <a:r>
              <a:rPr lang="en-US" dirty="0"/>
              <a:t>Mechanical Requirements Submitted to Vendors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Armored Cable</a:t>
            </a:r>
            <a:endParaRPr lang="en-US" dirty="0"/>
          </a:p>
          <a:p>
            <a:r>
              <a:rPr lang="en-US" dirty="0"/>
              <a:t>Double wrap torque balanced galvanized steel wire</a:t>
            </a:r>
          </a:p>
          <a:p>
            <a:r>
              <a:rPr lang="en-US" dirty="0"/>
              <a:t>Minimum breaking strength ≥  50kN</a:t>
            </a:r>
          </a:p>
          <a:p>
            <a:r>
              <a:rPr lang="en-US" dirty="0"/>
              <a:t>Outer Sheath (Polyethylene or Polyurethane)</a:t>
            </a:r>
          </a:p>
          <a:p>
            <a:r>
              <a:rPr lang="en-US" dirty="0"/>
              <a:t>Separate layer to make breaking out the fibers easier</a:t>
            </a:r>
          </a:p>
          <a:p>
            <a:pPr marL="0" indent="0">
              <a:buNone/>
            </a:pPr>
            <a:r>
              <a:rPr lang="en-US" b="1" dirty="0"/>
              <a:t>Bend Radius </a:t>
            </a:r>
          </a:p>
          <a:p>
            <a:r>
              <a:rPr lang="en-US" dirty="0"/>
              <a:t>The winch that MBARI currently uses and has the capacity for 1km of cable is a </a:t>
            </a:r>
            <a:r>
              <a:rPr lang="en-US" dirty="0" err="1"/>
              <a:t>MacArtney</a:t>
            </a:r>
            <a:r>
              <a:rPr lang="en-US" dirty="0"/>
              <a:t> winch(Model No.*******) with a drum radius of 0.3 meters</a:t>
            </a:r>
          </a:p>
          <a:p>
            <a:pPr marL="0" indent="0">
              <a:buNone/>
            </a:pPr>
            <a:r>
              <a:rPr lang="en-US" b="1" dirty="0"/>
              <a:t>Weight in Sea water</a:t>
            </a:r>
          </a:p>
          <a:p>
            <a:r>
              <a:rPr lang="en-US" dirty="0"/>
              <a:t>Cable weight ≥ .320 kg/m (negatively buoyant)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en-US" sz="1900" b="1" dirty="0"/>
              <a:t>Other Desired Characteristics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Fiber breaking cable load ≥  20kN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OD of Cable ≥ 15mm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Excess fiber in tube 0.1 - 0.3%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SWD minimum 2000M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Length 1000M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157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97BAAC9-2EA3-430D-891E-A06978CE2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99" y="191953"/>
            <a:ext cx="2745326" cy="304071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D6DAED-B103-4AAA-8B6D-0550468B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540126"/>
            <a:ext cx="2193657" cy="1015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7ABB82-EC08-4AC7-9F3B-4AC9E65C4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1834252"/>
            <a:ext cx="5506218" cy="1371791"/>
          </a:xfrm>
          <a:prstGeom prst="rect">
            <a:avLst/>
          </a:prstGeom>
        </p:spPr>
      </p:pic>
      <p:sp>
        <p:nvSpPr>
          <p:cNvPr id="14" name="Arrow: Left 13">
            <a:extLst>
              <a:ext uri="{FF2B5EF4-FFF2-40B4-BE49-F238E27FC236}">
                <a16:creationId xmlns:a16="http://schemas.microsoft.com/office/drawing/2014/main" id="{DF26A02C-9349-463A-93D3-D879BD4A9EEF}"/>
              </a:ext>
            </a:extLst>
          </p:cNvPr>
          <p:cNvSpPr/>
          <p:nvPr/>
        </p:nvSpPr>
        <p:spPr>
          <a:xfrm>
            <a:off x="5699500" y="1712180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B89FBD-95D6-40C3-8030-F21E914C20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99" y="3291143"/>
            <a:ext cx="2745326" cy="30698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90C3B0-095A-4D6F-953F-E79C7E806F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3625948"/>
            <a:ext cx="2362251" cy="9284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06EEB2-4C11-4D47-AAC9-F2A301F8AA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800" y="4930727"/>
            <a:ext cx="5797570" cy="1371791"/>
          </a:xfrm>
          <a:prstGeom prst="rect">
            <a:avLst/>
          </a:prstGeom>
        </p:spPr>
      </p:pic>
      <p:sp>
        <p:nvSpPr>
          <p:cNvPr id="22" name="Arrow: Left 21">
            <a:extLst>
              <a:ext uri="{FF2B5EF4-FFF2-40B4-BE49-F238E27FC236}">
                <a16:creationId xmlns:a16="http://schemas.microsoft.com/office/drawing/2014/main" id="{8F2D1038-7C7B-497C-BD0B-F356CC99A6DF}"/>
              </a:ext>
            </a:extLst>
          </p:cNvPr>
          <p:cNvSpPr/>
          <p:nvPr/>
        </p:nvSpPr>
        <p:spPr>
          <a:xfrm>
            <a:off x="5708025" y="4767591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FC99E4AE-AD66-4FE8-B92C-4B7B5B80618B}"/>
              </a:ext>
            </a:extLst>
          </p:cNvPr>
          <p:cNvSpPr/>
          <p:nvPr/>
        </p:nvSpPr>
        <p:spPr>
          <a:xfrm>
            <a:off x="10092455" y="5364303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69356ECD-63C0-4EF9-B5C6-8BB4379CE02F}"/>
              </a:ext>
            </a:extLst>
          </p:cNvPr>
          <p:cNvSpPr/>
          <p:nvPr/>
        </p:nvSpPr>
        <p:spPr>
          <a:xfrm>
            <a:off x="10088903" y="2267828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FFB705-DD9D-442C-966C-FEFFF51A0F4B}"/>
              </a:ext>
            </a:extLst>
          </p:cNvPr>
          <p:cNvSpPr txBox="1"/>
          <p:nvPr/>
        </p:nvSpPr>
        <p:spPr>
          <a:xfrm>
            <a:off x="389046" y="659720"/>
            <a:ext cx="2388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DSA Oceans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Proteus Mooring Simulation Software</a:t>
            </a:r>
          </a:p>
          <a:p>
            <a:pPr algn="ctr"/>
            <a:r>
              <a:rPr lang="en-US" dirty="0"/>
              <a:t>Results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888FB1-058F-4FDD-A643-565047566067}"/>
              </a:ext>
            </a:extLst>
          </p:cNvPr>
          <p:cNvCxnSpPr/>
          <p:nvPr/>
        </p:nvCxnSpPr>
        <p:spPr>
          <a:xfrm flipV="1">
            <a:off x="2828260" y="3206043"/>
            <a:ext cx="9187110" cy="26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7200" y="2772466"/>
            <a:ext cx="23116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Used the Proteus cable directory to simulate a comparable cable with similar (weight per meter)</a:t>
            </a:r>
          </a:p>
          <a:p>
            <a:endParaRPr lang="en-US" dirty="0"/>
          </a:p>
          <a:p>
            <a:r>
              <a:rPr lang="en-US" dirty="0"/>
              <a:t>Simulated E-Package …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274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47BD7C-064E-4804-8081-3F6F31455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748" y="88571"/>
            <a:ext cx="3206813" cy="3530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87181-60CE-4DFA-8E1D-7ECE5A9E1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9186" y="88571"/>
            <a:ext cx="1937264" cy="759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E85248-A6D0-4FD1-A6B6-4D71C8526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66" y="3678464"/>
            <a:ext cx="5783897" cy="139611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EA775AC1-751C-418A-85CD-65F3CAFDE07B}"/>
              </a:ext>
            </a:extLst>
          </p:cNvPr>
          <p:cNvSpPr/>
          <p:nvPr/>
        </p:nvSpPr>
        <p:spPr>
          <a:xfrm>
            <a:off x="9140018" y="1967639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99519792-5185-4876-BABD-7DFFE0B8F9FC}"/>
              </a:ext>
            </a:extLst>
          </p:cNvPr>
          <p:cNvSpPr/>
          <p:nvPr/>
        </p:nvSpPr>
        <p:spPr>
          <a:xfrm>
            <a:off x="9008778" y="4216263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83771" y="1278294"/>
            <a:ext cx="3088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DSA Oceans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Proteus Mooring Simulation Software</a:t>
            </a:r>
          </a:p>
          <a:p>
            <a:pPr algn="ctr"/>
            <a:r>
              <a:rPr lang="en-US" dirty="0"/>
              <a:t>Results(continued)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866DE9-1146-4423-84CE-75C0DA72D2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19" y="5949632"/>
            <a:ext cx="8373644" cy="44773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AF22DF1-50D5-43CD-9182-D65574A003F6}"/>
              </a:ext>
            </a:extLst>
          </p:cNvPr>
          <p:cNvSpPr/>
          <p:nvPr/>
        </p:nvSpPr>
        <p:spPr>
          <a:xfrm>
            <a:off x="8612155" y="5831633"/>
            <a:ext cx="1055726" cy="73711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A84977-CE62-4960-B3BA-049DF2FBB270}"/>
              </a:ext>
            </a:extLst>
          </p:cNvPr>
          <p:cNvSpPr txBox="1"/>
          <p:nvPr/>
        </p:nvSpPr>
        <p:spPr>
          <a:xfrm>
            <a:off x="237052" y="5812972"/>
            <a:ext cx="18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Electronics Package Data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333D5AAB-F497-4C27-8913-9CDE5A5BA7A5}"/>
              </a:ext>
            </a:extLst>
          </p:cNvPr>
          <p:cNvSpPr/>
          <p:nvPr/>
        </p:nvSpPr>
        <p:spPr>
          <a:xfrm>
            <a:off x="2075182" y="6230741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D88725E-2732-4864-BF29-E8218B5E26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32" y="5117251"/>
            <a:ext cx="6849431" cy="54300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741FB9F0-8182-4A2A-8732-240F24A8DD39}"/>
              </a:ext>
            </a:extLst>
          </p:cNvPr>
          <p:cNvSpPr/>
          <p:nvPr/>
        </p:nvSpPr>
        <p:spPr>
          <a:xfrm>
            <a:off x="9443646" y="5388751"/>
            <a:ext cx="689399" cy="389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55040B-9E38-4F6C-BB75-8A92CE5F4B2A}"/>
              </a:ext>
            </a:extLst>
          </p:cNvPr>
          <p:cNvSpPr txBox="1"/>
          <p:nvPr/>
        </p:nvSpPr>
        <p:spPr>
          <a:xfrm>
            <a:off x="1754155" y="5226523"/>
            <a:ext cx="174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Cable Data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5B6F4E74-6828-42FF-83DC-0DA4CF1346BA}"/>
              </a:ext>
            </a:extLst>
          </p:cNvPr>
          <p:cNvSpPr/>
          <p:nvPr/>
        </p:nvSpPr>
        <p:spPr>
          <a:xfrm>
            <a:off x="3502766" y="5348770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7F6577E-2A0C-48E6-9044-63FAB48BBD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710" y="3133684"/>
            <a:ext cx="28579" cy="5906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AA64DE-6BD9-47B4-AB4E-58C8F2798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124" y="0"/>
            <a:ext cx="9655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40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ECF7965-4F07-4F9B-9BED-F5DD4FFCA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14" y="0"/>
            <a:ext cx="94705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717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654</TotalTime>
  <Words>313</Words>
  <Application>Microsoft Office PowerPoint</Application>
  <PresentationFormat>Widescreen</PresentationFormat>
  <Paragraphs>58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Wingdings</vt:lpstr>
      <vt:lpstr>Wingdings 3</vt:lpstr>
      <vt:lpstr>Ion</vt:lpstr>
      <vt:lpstr>GeoSense  DAS Cable Design Review</vt:lpstr>
      <vt:lpstr>The Paull Plan </vt:lpstr>
      <vt:lpstr>PowerPoint Presentation</vt:lpstr>
      <vt:lpstr>PowerPoint Presentation</vt:lpstr>
      <vt:lpstr>Mechanical Requirements Submitted to Vendors</vt:lpstr>
      <vt:lpstr>PowerPoint Presentation</vt:lpstr>
      <vt:lpstr>PowerPoint Presentation</vt:lpstr>
      <vt:lpstr>PowerPoint Presentation</vt:lpstr>
      <vt:lpstr>PowerPoint Presentation</vt:lpstr>
      <vt:lpstr>Electronics Frame Dimensions</vt:lpstr>
      <vt:lpstr>MatLAB Analysis </vt:lpstr>
      <vt:lpstr>Responses Of Different Sea-States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 DAS Cable Design Review</dc:title>
  <dc:creator>Aaron Schnittger</dc:creator>
  <cp:lastModifiedBy>Aaron Schnittger</cp:lastModifiedBy>
  <cp:revision>34</cp:revision>
  <dcterms:created xsi:type="dcterms:W3CDTF">2024-04-25T18:10:37Z</dcterms:created>
  <dcterms:modified xsi:type="dcterms:W3CDTF">2024-04-30T16:07:08Z</dcterms:modified>
</cp:coreProperties>
</file>