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6"/>
  </p:notesMasterIdLst>
  <p:sldIdLst>
    <p:sldId id="256" r:id="rId2"/>
    <p:sldId id="267" r:id="rId3"/>
    <p:sldId id="268" r:id="rId4"/>
    <p:sldId id="274" r:id="rId5"/>
    <p:sldId id="257" r:id="rId6"/>
    <p:sldId id="264" r:id="rId7"/>
    <p:sldId id="265" r:id="rId8"/>
    <p:sldId id="269" r:id="rId9"/>
    <p:sldId id="270" r:id="rId10"/>
    <p:sldId id="272" r:id="rId11"/>
    <p:sldId id="266" r:id="rId12"/>
    <p:sldId id="273" r:id="rId13"/>
    <p:sldId id="276" r:id="rId14"/>
    <p:sldId id="277" r:id="rId15"/>
    <p:sldId id="278" r:id="rId16"/>
    <p:sldId id="279" r:id="rId17"/>
    <p:sldId id="280" r:id="rId18"/>
    <p:sldId id="281" r:id="rId19"/>
    <p:sldId id="260" r:id="rId20"/>
    <p:sldId id="275" r:id="rId21"/>
    <p:sldId id="258" r:id="rId22"/>
    <p:sldId id="259" r:id="rId23"/>
    <p:sldId id="262" r:id="rId24"/>
    <p:sldId id="263" r:id="rId25"/>
    <p:sldId id="283" r:id="rId26"/>
    <p:sldId id="284" r:id="rId27"/>
    <p:sldId id="285" r:id="rId28"/>
    <p:sldId id="291" r:id="rId29"/>
    <p:sldId id="286" r:id="rId30"/>
    <p:sldId id="290" r:id="rId31"/>
    <p:sldId id="288" r:id="rId32"/>
    <p:sldId id="287" r:id="rId33"/>
    <p:sldId id="292" r:id="rId34"/>
    <p:sldId id="289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6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A819D-5688-4206-AA40-30E2D08E9C94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53226-F1BD-492B-8D6D-B6FA4F10E7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908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698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80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9143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89781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5663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970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108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7274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82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29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40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756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5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930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16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79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29FA7F9-A966-4044-9C3B-1507A3158A36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B9BF6-8DFA-4891-A30B-41CD80F406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63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m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tmp"/><Relationship Id="rId7" Type="http://schemas.openxmlformats.org/officeDocument/2006/relationships/image" Target="../media/image16.tmp"/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5.tmp"/><Relationship Id="rId5" Type="http://schemas.openxmlformats.org/officeDocument/2006/relationships/image" Target="../media/image14.tmp"/><Relationship Id="rId4" Type="http://schemas.openxmlformats.org/officeDocument/2006/relationships/image" Target="../media/image34.tm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tmp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tmp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tmp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tmp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tmp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mp"/><Relationship Id="rId2" Type="http://schemas.openxmlformats.org/officeDocument/2006/relationships/image" Target="../media/image39.tmp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tmp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tmp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tmp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tmp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tmp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tm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14098-45C3-4EA5-99EC-A30895B28C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 err="1"/>
              <a:t>GeoSense</a:t>
            </a:r>
            <a:br>
              <a:rPr lang="en-US" sz="6000" dirty="0"/>
            </a:br>
            <a:br>
              <a:rPr lang="en-US" sz="6000" dirty="0"/>
            </a:br>
            <a:r>
              <a:rPr lang="en-US" sz="6000" dirty="0"/>
              <a:t>DAS Cable</a:t>
            </a:r>
            <a:br>
              <a:rPr lang="en-US" sz="6000" dirty="0"/>
            </a:br>
            <a:r>
              <a:rPr lang="en-US" sz="6000" dirty="0"/>
              <a:t>Design Review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FEFC82-145B-4D31-8CF1-46D6243BA6E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Mechanical Engineering Team Review</a:t>
            </a:r>
          </a:p>
        </p:txBody>
      </p:sp>
    </p:spTree>
    <p:extLst>
      <p:ext uri="{BB962C8B-B14F-4D97-AF65-F5344CB8AC3E}">
        <p14:creationId xmlns:p14="http://schemas.microsoft.com/office/powerpoint/2010/main" val="33609268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778" y="0"/>
            <a:ext cx="9937222" cy="1400530"/>
          </a:xfrm>
        </p:spPr>
        <p:txBody>
          <a:bodyPr/>
          <a:lstStyle/>
          <a:p>
            <a:r>
              <a:rPr lang="en-US" dirty="0"/>
              <a:t>Simulation Results </a:t>
            </a:r>
            <a:r>
              <a:rPr lang="mr-IN" dirty="0"/>
              <a:t>–</a:t>
            </a:r>
            <a:br>
              <a:rPr lang="en-US" dirty="0"/>
            </a:br>
            <a:r>
              <a:rPr lang="en-US" dirty="0"/>
              <a:t> 2 m Wave Height/ 2 sec period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7BD7C-064E-4804-8081-3F6F31455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50" y="1566515"/>
            <a:ext cx="4642161" cy="51107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787181-60CE-4DFA-8E1D-7ECE5A9E1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812" y="3294107"/>
            <a:ext cx="2792244" cy="1094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E85248-A6D0-4FD1-A6B6-4D71C8526B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151" y="4724679"/>
            <a:ext cx="6908849" cy="1667653"/>
          </a:xfrm>
          <a:prstGeom prst="rect">
            <a:avLst/>
          </a:prstGeom>
        </p:spPr>
      </p:pic>
      <p:sp>
        <p:nvSpPr>
          <p:cNvPr id="7" name="Arrow: Left 7">
            <a:extLst>
              <a:ext uri="{FF2B5EF4-FFF2-40B4-BE49-F238E27FC236}">
                <a16:creationId xmlns:a16="http://schemas.microsoft.com/office/drawing/2014/main" id="{EA775AC1-751C-418A-85CD-65F3CAFDE07B}"/>
              </a:ext>
            </a:extLst>
          </p:cNvPr>
          <p:cNvSpPr/>
          <p:nvPr/>
        </p:nvSpPr>
        <p:spPr>
          <a:xfrm>
            <a:off x="4493027" y="4432448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Left 8">
            <a:extLst>
              <a:ext uri="{FF2B5EF4-FFF2-40B4-BE49-F238E27FC236}">
                <a16:creationId xmlns:a16="http://schemas.microsoft.com/office/drawing/2014/main" id="{99519792-5185-4876-BABD-7DFFE0B8F9FC}"/>
              </a:ext>
            </a:extLst>
          </p:cNvPr>
          <p:cNvSpPr/>
          <p:nvPr/>
        </p:nvSpPr>
        <p:spPr>
          <a:xfrm>
            <a:off x="9894495" y="5367972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285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9940"/>
            <a:ext cx="10357556" cy="1400530"/>
          </a:xfrm>
        </p:spPr>
        <p:txBody>
          <a:bodyPr/>
          <a:lstStyle/>
          <a:p>
            <a:pPr algn="ctr"/>
            <a:r>
              <a:rPr lang="en-US" sz="3600" dirty="0"/>
              <a:t>Mechanical Requirements Submitted to Vendors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2780" y="1334912"/>
            <a:ext cx="6889220" cy="53678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Armored Cable</a:t>
            </a:r>
            <a:endParaRPr lang="en-US" dirty="0"/>
          </a:p>
          <a:p>
            <a:r>
              <a:rPr lang="en-US" dirty="0"/>
              <a:t>Double wrap torque balanced galvanized steel wire</a:t>
            </a:r>
          </a:p>
          <a:p>
            <a:r>
              <a:rPr lang="en-US" dirty="0"/>
              <a:t>Minimum breaking strength ≥  50kN</a:t>
            </a:r>
          </a:p>
          <a:p>
            <a:r>
              <a:rPr lang="en-US" dirty="0"/>
              <a:t>Outer Sheath (Polyethylene or Polyurethane)</a:t>
            </a:r>
          </a:p>
          <a:p>
            <a:r>
              <a:rPr lang="en-US" dirty="0"/>
              <a:t>Separate layer to make breaking out the fibers easier</a:t>
            </a:r>
          </a:p>
          <a:p>
            <a:pPr marL="0" indent="0">
              <a:buNone/>
            </a:pPr>
            <a:r>
              <a:rPr lang="en-US" b="1" dirty="0"/>
              <a:t>Bend Radius </a:t>
            </a:r>
          </a:p>
          <a:p>
            <a:r>
              <a:rPr lang="en-US" dirty="0"/>
              <a:t>The winch that MBARI currently uses and has the capacity for 1km of cable is a </a:t>
            </a:r>
            <a:r>
              <a:rPr lang="en-US" dirty="0" err="1"/>
              <a:t>MacArtney</a:t>
            </a:r>
            <a:r>
              <a:rPr lang="en-US" dirty="0"/>
              <a:t> winch(Model No.*******) with a drum radius of 0.3 meters</a:t>
            </a:r>
          </a:p>
          <a:p>
            <a:pPr marL="0" indent="0">
              <a:buNone/>
            </a:pPr>
            <a:r>
              <a:rPr lang="en-US" b="1" dirty="0"/>
              <a:t>Weight in Sea water</a:t>
            </a:r>
          </a:p>
          <a:p>
            <a:r>
              <a:rPr lang="en-US" dirty="0"/>
              <a:t>Cable weight ≥ .320 kg/m (negatively buoyant)</a:t>
            </a:r>
          </a:p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7295444" y="1506184"/>
            <a:ext cx="4501445" cy="40535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900" b="1" dirty="0"/>
              <a:t>Other Desired Characteristics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Fiber breaking cable load ≥  20kN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OD of Cable ≥ 15mm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Excess fiber in tube 0.1 - 0.3%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SWD minimum 2000m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/>
              <a:t>Length 1000m</a:t>
            </a: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91575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Cable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We requested cable designs and quotes from over 8 companies including:</a:t>
            </a:r>
          </a:p>
          <a:p>
            <a:pPr lvl="1"/>
            <a:r>
              <a:rPr lang="en-US" sz="2400" dirty="0" err="1"/>
              <a:t>Southbay</a:t>
            </a:r>
            <a:r>
              <a:rPr lang="en-US" sz="2400" dirty="0"/>
              <a:t>, Winchester (</a:t>
            </a:r>
            <a:r>
              <a:rPr lang="en-US" sz="2400" dirty="0" err="1"/>
              <a:t>Falmat</a:t>
            </a:r>
            <a:r>
              <a:rPr lang="en-US" sz="2400" dirty="0"/>
              <a:t>), Rochester, Seven Valleys (Cortland), </a:t>
            </a:r>
            <a:r>
              <a:rPr lang="en-US" sz="2400" dirty="0" err="1"/>
              <a:t>Hydrogroup</a:t>
            </a:r>
            <a:r>
              <a:rPr lang="en-US" sz="2400" dirty="0"/>
              <a:t>, Concept Cables, Nova </a:t>
            </a:r>
            <a:r>
              <a:rPr lang="en-US" sz="2400" dirty="0" err="1"/>
              <a:t>Cavi</a:t>
            </a:r>
            <a:r>
              <a:rPr lang="en-US" sz="2400" dirty="0"/>
              <a:t>, </a:t>
            </a:r>
            <a:r>
              <a:rPr lang="en-US" sz="2400" dirty="0" err="1"/>
              <a:t>Birns</a:t>
            </a:r>
            <a:endParaRPr lang="en-US" sz="2400" dirty="0"/>
          </a:p>
          <a:p>
            <a:pPr lvl="1"/>
            <a:r>
              <a:rPr lang="en-US" sz="2400" dirty="0"/>
              <a:t>A couple quotes had prices or lead times that are not feasible for us- in one case we still don’t have a quote</a:t>
            </a:r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9053668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 Cables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11" y="1339144"/>
            <a:ext cx="5080000" cy="5054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2066" y="1092200"/>
            <a:ext cx="4521200" cy="542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7750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Hydrogroup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356" y="1415345"/>
            <a:ext cx="4978400" cy="5156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5400" y="1396999"/>
            <a:ext cx="5336822" cy="4711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80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Rochester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00" y="1625600"/>
            <a:ext cx="4330700" cy="4114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7399" y="1651000"/>
            <a:ext cx="7044601" cy="371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967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Seven Valleys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89" y="1311143"/>
            <a:ext cx="8295922" cy="52406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4643967"/>
            <a:ext cx="4572000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341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 Bay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888" y="1828127"/>
            <a:ext cx="5094111" cy="47815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0021" y="1960034"/>
            <a:ext cx="4784809" cy="2837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886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Winchester - </a:t>
            </a:r>
            <a:r>
              <a:rPr lang="en-US" dirty="0" err="1"/>
              <a:t>Falmat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459" y="1185332"/>
            <a:ext cx="6516217" cy="407528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2948" y="4572000"/>
            <a:ext cx="7609052" cy="212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6632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669683"/>
              </p:ext>
            </p:extLst>
          </p:nvPr>
        </p:nvGraphicFramePr>
        <p:xfrm>
          <a:off x="254000" y="126932"/>
          <a:ext cx="10992668" cy="6731069"/>
        </p:xfrm>
        <a:graphic>
          <a:graphicData uri="http://schemas.openxmlformats.org/drawingml/2006/table">
            <a:tbl>
              <a:tblPr/>
              <a:tblGrid>
                <a:gridCol w="32674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6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2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91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450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842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7218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186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Cable Characteristics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Hydrogroup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Cable Characteristics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Hydrogroup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Rank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Southbay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Cable Characteristics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Southbay Rank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Winchester Cable Characteristics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Winchester Rank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0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Ultimate Breaking Strength</a:t>
                      </a:r>
                    </a:p>
                  </a:txBody>
                  <a:tcPr marL="8084" marR="8084" marT="80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50kN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50kN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50kN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4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Working Load</a:t>
                      </a:r>
                    </a:p>
                  </a:txBody>
                  <a:tcPr marL="8084" marR="8084" marT="80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10kN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12.5kN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12.5kN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0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Working Load Safety factor</a:t>
                      </a:r>
                    </a:p>
                  </a:txBody>
                  <a:tcPr marL="8084" marR="8084" marT="80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2.27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2.84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2.84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4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Dynamic Bend Radius </a:t>
                      </a:r>
                    </a:p>
                  </a:txBody>
                  <a:tcPr marL="8084" marR="8084" marT="80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7413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Density</a:t>
                      </a:r>
                    </a:p>
                  </a:txBody>
                  <a:tcPr marL="8084" marR="8084" marT="80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2.43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2.117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2.97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04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Specific Gravity(Sea water)</a:t>
                      </a:r>
                    </a:p>
                  </a:txBody>
                  <a:tcPr marL="8084" marR="8084" marT="80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2.37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2.06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2.89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4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Weight in Sea Water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0.254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0.247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74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Depth Rating(PSI)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2500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5330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4350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7413">
                <a:tc>
                  <a:txBody>
                    <a:bodyPr/>
                    <a:lstStyle/>
                    <a:p>
                      <a:pPr algn="l" fontAlgn="b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82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Torque Balanced </a:t>
                      </a: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(Y=2/N=1)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638324">
                <a:tc>
                  <a:txBody>
                    <a:bodyPr/>
                    <a:lstStyle/>
                    <a:p>
                      <a:pPr algn="ctr" fontAlgn="ctr"/>
                      <a:endParaRPr lang="en-US" sz="1400" b="1" i="0" u="none" strike="noStrike" dirty="0">
                        <a:solidFill>
                          <a:srgbClr val="9C0006"/>
                        </a:solidFill>
                        <a:effectLst/>
                        <a:latin typeface="Calibri"/>
                      </a:endParaRPr>
                    </a:p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Pull</a:t>
                      </a:r>
                      <a:r>
                        <a:rPr lang="en-US" sz="1400" b="1" i="0" u="none" strike="noStrike" baseline="0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 Test</a:t>
                      </a:r>
                    </a:p>
                    <a:p>
                      <a:pPr algn="ctr" fontAlgn="ctr"/>
                      <a:r>
                        <a:rPr lang="en-US" sz="1400" b="1" i="0" u="none" strike="noStrike" baseline="0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(Y=2/N=1)</a:t>
                      </a:r>
                      <a:endParaRPr lang="en-US" sz="1400" b="1" i="0" u="none" strike="noStrike" dirty="0">
                        <a:solidFill>
                          <a:srgbClr val="9C0006"/>
                        </a:solidFill>
                        <a:effectLst/>
                        <a:latin typeface="Calibri"/>
                      </a:endParaRP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7413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09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Cost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$26K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$30k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$31k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137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Lead time (Weeks)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14-15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30-34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16-18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186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Shipping Cost (International=2/Domestic=1)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International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741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Rank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8084" marR="8084" marT="80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8084" marR="8084" marT="80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8084" marR="8084" marT="80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</a:t>
                      </a:r>
                    </a:p>
                  </a:txBody>
                  <a:tcPr marL="8084" marR="8084" marT="8084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5640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GeoSense</a:t>
            </a:r>
            <a:r>
              <a:rPr lang="en-US" dirty="0"/>
              <a:t> Project 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7089" y="1446141"/>
            <a:ext cx="11229800" cy="712860"/>
          </a:xfrm>
        </p:spPr>
        <p:txBody>
          <a:bodyPr/>
          <a:lstStyle/>
          <a:p>
            <a:r>
              <a:rPr lang="en-US" dirty="0"/>
              <a:t>Use Distributed Acoustic Sensing (DAS) to study marine sediment flows.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4C87D5-78D5-4888-86DB-7AD77318D8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379" y="1990750"/>
            <a:ext cx="5355092" cy="36682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A5094F-3D4F-4C4C-AF18-BFE0FA068C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001"/>
          <a:stretch/>
        </p:blipFill>
        <p:spPr>
          <a:xfrm>
            <a:off x="5854507" y="3471333"/>
            <a:ext cx="6168160" cy="325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974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866723"/>
              </p:ext>
            </p:extLst>
          </p:nvPr>
        </p:nvGraphicFramePr>
        <p:xfrm>
          <a:off x="352778" y="169330"/>
          <a:ext cx="10357554" cy="6533441"/>
        </p:xfrm>
        <a:graphic>
          <a:graphicData uri="http://schemas.openxmlformats.org/drawingml/2006/table">
            <a:tbl>
              <a:tblPr/>
              <a:tblGrid>
                <a:gridCol w="29144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4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86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43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577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432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2492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Cable Characteristics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Seven Valleys Cable Characteristics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Seven Valleys Rank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Rochester Cable Characteristics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Rochester Rank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Concept Cable Characteristics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Concept Cable Rank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Ultimate Breaking Strength</a:t>
                      </a:r>
                    </a:p>
                  </a:txBody>
                  <a:tcPr marL="7585" marR="7585" marT="75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60kN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67kN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80kN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6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Working Load</a:t>
                      </a:r>
                    </a:p>
                  </a:txBody>
                  <a:tcPr marL="7585" marR="7585" marT="75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20kN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21kN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26.5kN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Working Load Saftey factor</a:t>
                      </a:r>
                    </a:p>
                  </a:txBody>
                  <a:tcPr marL="7585" marR="7585" marT="75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4.5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4.8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Dynamic Bend Radius </a:t>
                      </a:r>
                    </a:p>
                  </a:txBody>
                  <a:tcPr marL="7585" marR="7585" marT="75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67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Density</a:t>
                      </a:r>
                    </a:p>
                  </a:txBody>
                  <a:tcPr marL="7585" marR="7585" marT="75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3.12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3.03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89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Specific Gravity(Sea water)</a:t>
                      </a:r>
                    </a:p>
                  </a:txBody>
                  <a:tcPr marL="7585" marR="7585" marT="75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2.82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3.04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r-H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2.945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6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Weight in Sea Water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0.27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0.377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6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Depth Rating(PSI)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n/a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n/a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4350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1674">
                <a:tc>
                  <a:txBody>
                    <a:bodyPr/>
                    <a:lstStyle/>
                    <a:p>
                      <a:pPr algn="l" fontAlgn="b"/>
                      <a:r>
                        <a:rPr lang="sk-SK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18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Torque Balanced (Y=2/N=1)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Yes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1891"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Pull Test (Y=2/N=1)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1674"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16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Cost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$43k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$24.3k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16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Lead time (Weeks)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14-15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70210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Shipping Cost (International=2/Domestic=1)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Domestic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International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167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 dirty="0">
                          <a:solidFill>
                            <a:srgbClr val="9C0006"/>
                          </a:solidFill>
                          <a:effectLst/>
                          <a:latin typeface="Calibri"/>
                        </a:rPr>
                        <a:t>Rank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7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7585" marR="7585" marT="758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9914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97BAAC9-2EA3-430D-891E-A06978CE28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199" y="191953"/>
            <a:ext cx="2745326" cy="304071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D6DAED-B103-4AAA-8B6D-0550468BA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476" y="540126"/>
            <a:ext cx="2193657" cy="10157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7ABB82-EC08-4AC7-9F3B-4AC9E65C45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476" y="1834252"/>
            <a:ext cx="5506218" cy="1371791"/>
          </a:xfrm>
          <a:prstGeom prst="rect">
            <a:avLst/>
          </a:prstGeom>
        </p:spPr>
      </p:pic>
      <p:sp>
        <p:nvSpPr>
          <p:cNvPr id="14" name="Arrow: Left 13">
            <a:extLst>
              <a:ext uri="{FF2B5EF4-FFF2-40B4-BE49-F238E27FC236}">
                <a16:creationId xmlns:a16="http://schemas.microsoft.com/office/drawing/2014/main" id="{DF26A02C-9349-463A-93D3-D879BD4A9EEF}"/>
              </a:ext>
            </a:extLst>
          </p:cNvPr>
          <p:cNvSpPr/>
          <p:nvPr/>
        </p:nvSpPr>
        <p:spPr>
          <a:xfrm>
            <a:off x="5699500" y="1712180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2B89FBD-95D6-40C3-8030-F21E914C20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199" y="3291143"/>
            <a:ext cx="2745326" cy="306985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90C3B0-095A-4D6F-953F-E79C7E806F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476" y="3625948"/>
            <a:ext cx="2362251" cy="9284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E06EEB2-4C11-4D47-AAC9-F2A301F8AA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800" y="4930727"/>
            <a:ext cx="5797570" cy="1371791"/>
          </a:xfrm>
          <a:prstGeom prst="rect">
            <a:avLst/>
          </a:prstGeom>
        </p:spPr>
      </p:pic>
      <p:sp>
        <p:nvSpPr>
          <p:cNvPr id="22" name="Arrow: Left 21">
            <a:extLst>
              <a:ext uri="{FF2B5EF4-FFF2-40B4-BE49-F238E27FC236}">
                <a16:creationId xmlns:a16="http://schemas.microsoft.com/office/drawing/2014/main" id="{8F2D1038-7C7B-497C-BD0B-F356CC99A6DF}"/>
              </a:ext>
            </a:extLst>
          </p:cNvPr>
          <p:cNvSpPr/>
          <p:nvPr/>
        </p:nvSpPr>
        <p:spPr>
          <a:xfrm>
            <a:off x="5708025" y="4767591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row: Left 22">
            <a:extLst>
              <a:ext uri="{FF2B5EF4-FFF2-40B4-BE49-F238E27FC236}">
                <a16:creationId xmlns:a16="http://schemas.microsoft.com/office/drawing/2014/main" id="{FC99E4AE-AD66-4FE8-B92C-4B7B5B80618B}"/>
              </a:ext>
            </a:extLst>
          </p:cNvPr>
          <p:cNvSpPr/>
          <p:nvPr/>
        </p:nvSpPr>
        <p:spPr>
          <a:xfrm>
            <a:off x="10092455" y="5364303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row: Left 23">
            <a:extLst>
              <a:ext uri="{FF2B5EF4-FFF2-40B4-BE49-F238E27FC236}">
                <a16:creationId xmlns:a16="http://schemas.microsoft.com/office/drawing/2014/main" id="{69356ECD-63C0-4EF9-B5C6-8BB4379CE02F}"/>
              </a:ext>
            </a:extLst>
          </p:cNvPr>
          <p:cNvSpPr/>
          <p:nvPr/>
        </p:nvSpPr>
        <p:spPr>
          <a:xfrm>
            <a:off x="10088903" y="2267828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2FFB705-DD9D-442C-966C-FEFFF51A0F4B}"/>
              </a:ext>
            </a:extLst>
          </p:cNvPr>
          <p:cNvSpPr txBox="1"/>
          <p:nvPr/>
        </p:nvSpPr>
        <p:spPr>
          <a:xfrm>
            <a:off x="389046" y="659720"/>
            <a:ext cx="23883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DSA Oceans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Proteus Mooring Simulation Software</a:t>
            </a:r>
          </a:p>
          <a:p>
            <a:pPr algn="ctr"/>
            <a:r>
              <a:rPr lang="en-US" dirty="0"/>
              <a:t>Results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888FB1-058F-4FDD-A643-565047566067}"/>
              </a:ext>
            </a:extLst>
          </p:cNvPr>
          <p:cNvCxnSpPr/>
          <p:nvPr/>
        </p:nvCxnSpPr>
        <p:spPr>
          <a:xfrm flipV="1">
            <a:off x="2828260" y="3206043"/>
            <a:ext cx="9187110" cy="266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57200" y="2772466"/>
            <a:ext cx="23116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Used the Proteus cable directory to simulate a comparable cable with similar (weight per meter)</a:t>
            </a:r>
          </a:p>
          <a:p>
            <a:endParaRPr lang="en-US" dirty="0"/>
          </a:p>
          <a:p>
            <a:r>
              <a:rPr lang="en-US" dirty="0"/>
              <a:t>Simulated E-Package …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2741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47BD7C-064E-4804-8081-3F6F314558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50" y="479960"/>
            <a:ext cx="3206813" cy="3530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787181-60CE-4DFA-8E1D-7ECE5A9E14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368" y="3138884"/>
            <a:ext cx="1937264" cy="759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E85248-A6D0-4FD1-A6B6-4D71C8526B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281" y="4287234"/>
            <a:ext cx="5783897" cy="1396113"/>
          </a:xfrm>
          <a:prstGeom prst="rect">
            <a:avLst/>
          </a:prstGeom>
        </p:spPr>
      </p:pic>
      <p:sp>
        <p:nvSpPr>
          <p:cNvPr id="8" name="Arrow: Left 7">
            <a:extLst>
              <a:ext uri="{FF2B5EF4-FFF2-40B4-BE49-F238E27FC236}">
                <a16:creationId xmlns:a16="http://schemas.microsoft.com/office/drawing/2014/main" id="{EA775AC1-751C-418A-85CD-65F3CAFDE07B}"/>
              </a:ext>
            </a:extLst>
          </p:cNvPr>
          <p:cNvSpPr/>
          <p:nvPr/>
        </p:nvSpPr>
        <p:spPr>
          <a:xfrm>
            <a:off x="10744249" y="2245225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99519792-5185-4876-BABD-7DFFE0B8F9FC}"/>
              </a:ext>
            </a:extLst>
          </p:cNvPr>
          <p:cNvSpPr/>
          <p:nvPr/>
        </p:nvSpPr>
        <p:spPr>
          <a:xfrm>
            <a:off x="8977272" y="4732971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783771" y="1278294"/>
            <a:ext cx="30884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DSA Oceans</a:t>
            </a:r>
          </a:p>
          <a:p>
            <a:pPr algn="ctr"/>
            <a:endParaRPr lang="en-US" dirty="0"/>
          </a:p>
          <a:p>
            <a:pPr algn="ctr"/>
            <a:r>
              <a:rPr lang="en-US" dirty="0"/>
              <a:t>Proteus Mooring Simulation Software</a:t>
            </a:r>
          </a:p>
          <a:p>
            <a:pPr algn="ctr"/>
            <a:r>
              <a:rPr lang="en-US" dirty="0"/>
              <a:t>Results(continued)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321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AF973-97E8-4284-B17C-D3C58F8B8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MatLAB</a:t>
            </a:r>
            <a:r>
              <a:rPr lang="en-US" dirty="0"/>
              <a:t> Analysis</a:t>
            </a:r>
            <a:br>
              <a:rPr lang="en-US" dirty="0"/>
            </a:br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2BC2639-CF30-4626-97EE-4DF259B66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25" y="1726165"/>
            <a:ext cx="5195888" cy="4015269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9E26B3-A7C6-4F9D-89B2-DA1DAFCDF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Still a work </a:t>
            </a:r>
            <a:r>
              <a:rPr lang="en-US"/>
              <a:t>in progress: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4382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5D307-398D-40C7-8360-6AC5997E2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Responses Of Different Sea-States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25F33CC-E841-49B7-922C-FD3739D5E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725" y="2018805"/>
            <a:ext cx="5195888" cy="3429990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CF5634-01BF-484B-A2D9-96D164ED5CC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1M</a:t>
            </a:r>
          </a:p>
          <a:p>
            <a:r>
              <a:rPr lang="en-US" dirty="0"/>
              <a:t>2M</a:t>
            </a:r>
          </a:p>
          <a:p>
            <a:r>
              <a:rPr lang="en-US" dirty="0"/>
              <a:t>3M</a:t>
            </a:r>
          </a:p>
          <a:p>
            <a:r>
              <a:rPr lang="en-US"/>
              <a:t>4M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308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B1F1C-71D1-4508-A1E1-ADCB148D130D}"/>
              </a:ext>
            </a:extLst>
          </p:cNvPr>
          <p:cNvSpPr txBox="1">
            <a:spLocks/>
          </p:cNvSpPr>
          <p:nvPr/>
        </p:nvSpPr>
        <p:spPr>
          <a:xfrm>
            <a:off x="0" y="1227083"/>
            <a:ext cx="3325205" cy="157480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000" dirty="0"/>
              <a:t>Electronics Frame</a:t>
            </a:r>
            <a:br>
              <a:rPr lang="en-US" sz="2000" dirty="0"/>
            </a:br>
            <a:r>
              <a:rPr lang="en-US" sz="2000" dirty="0"/>
              <a:t>Dimensions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ADE7D5-829A-42FF-83D7-2DC7508504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075" y="741405"/>
            <a:ext cx="8628891" cy="5644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921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567AA0-2CD2-47EE-B1BE-D08DF56008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41" y="100389"/>
            <a:ext cx="5981851" cy="665722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39113C7-4007-4A74-84DD-8E770F850108}"/>
              </a:ext>
            </a:extLst>
          </p:cNvPr>
          <p:cNvSpPr txBox="1"/>
          <p:nvPr/>
        </p:nvSpPr>
        <p:spPr>
          <a:xfrm>
            <a:off x="7453223" y="1656271"/>
            <a:ext cx="397677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Using the “diggers” to pick up the frame and place in the water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A-frame will lower frame to bottom using center sheave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SWL of center sheave is 6 </a:t>
            </a:r>
            <a:r>
              <a:rPr lang="en-US" dirty="0" err="1"/>
              <a:t>tonne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Sheave Clearance ~20 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9" name="Arrow: Left 8">
            <a:extLst>
              <a:ext uri="{FF2B5EF4-FFF2-40B4-BE49-F238E27FC236}">
                <a16:creationId xmlns:a16="http://schemas.microsoft.com/office/drawing/2014/main" id="{6BAAC1F3-1D6C-4692-BE4A-08F045C09406}"/>
              </a:ext>
            </a:extLst>
          </p:cNvPr>
          <p:cNvSpPr/>
          <p:nvPr/>
        </p:nvSpPr>
        <p:spPr>
          <a:xfrm rot="2595660">
            <a:off x="4540270" y="1979963"/>
            <a:ext cx="395333" cy="393238"/>
          </a:xfrm>
          <a:prstGeom prst="left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Left 9">
            <a:extLst>
              <a:ext uri="{FF2B5EF4-FFF2-40B4-BE49-F238E27FC236}">
                <a16:creationId xmlns:a16="http://schemas.microsoft.com/office/drawing/2014/main" id="{43ED39F5-5524-45DA-B03A-F2019B4A58E4}"/>
              </a:ext>
            </a:extLst>
          </p:cNvPr>
          <p:cNvSpPr/>
          <p:nvPr/>
        </p:nvSpPr>
        <p:spPr>
          <a:xfrm rot="7405554">
            <a:off x="2253562" y="1968168"/>
            <a:ext cx="392240" cy="339277"/>
          </a:xfrm>
          <a:prstGeom prst="leftArrow">
            <a:avLst>
              <a:gd name="adj1" fmla="val 50000"/>
              <a:gd name="adj2" fmla="val 47795"/>
            </a:avLst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AB7C93C8-BFCA-48EE-BAAC-F8103CD40EE9}"/>
              </a:ext>
            </a:extLst>
          </p:cNvPr>
          <p:cNvSpPr/>
          <p:nvPr/>
        </p:nvSpPr>
        <p:spPr>
          <a:xfrm>
            <a:off x="4800972" y="3441230"/>
            <a:ext cx="431321" cy="410512"/>
          </a:xfrm>
          <a:prstGeom prst="right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A12EB5B-DD9B-469C-9FAB-F46E675B09C8}"/>
              </a:ext>
            </a:extLst>
          </p:cNvPr>
          <p:cNvSpPr/>
          <p:nvPr/>
        </p:nvSpPr>
        <p:spPr>
          <a:xfrm>
            <a:off x="6928981" y="3326211"/>
            <a:ext cx="431321" cy="410512"/>
          </a:xfrm>
          <a:prstGeom prst="right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74898B0F-B0BA-4ABC-9EB6-4E35D8D80F7D}"/>
              </a:ext>
            </a:extLst>
          </p:cNvPr>
          <p:cNvSpPr/>
          <p:nvPr/>
        </p:nvSpPr>
        <p:spPr>
          <a:xfrm rot="10800000">
            <a:off x="6946974" y="1744568"/>
            <a:ext cx="395333" cy="393238"/>
          </a:xfrm>
          <a:prstGeom prst="leftArrow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8362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71C1E0-9BAF-4A70-9316-644A1F0FE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11536385" cy="55633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2DED7E-618B-434A-BFBC-BC512F290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7" y="647312"/>
            <a:ext cx="2152950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010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A0A0B9D-2FBC-4BDA-890A-A8C862739A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0"/>
            <a:ext cx="10515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38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28FF928-A49A-4FB6-86AD-EFC12D4EA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40317"/>
            <a:ext cx="12192000" cy="5777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636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DA7FEBB-3E03-402C-8372-4A88D0F318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1368778" y="1396999"/>
            <a:ext cx="9835444" cy="531988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GeoSense</a:t>
            </a:r>
            <a:r>
              <a:rPr lang="en-US" dirty="0"/>
              <a:t> Project Concept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A776BC-A70F-4756-B420-F49076E9225E}"/>
              </a:ext>
            </a:extLst>
          </p:cNvPr>
          <p:cNvSpPr txBox="1"/>
          <p:nvPr/>
        </p:nvSpPr>
        <p:spPr>
          <a:xfrm>
            <a:off x="7881108" y="1417131"/>
            <a:ext cx="15194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sea-level</a:t>
            </a:r>
            <a:endParaRPr lang="x-none" sz="1200" dirty="0">
              <a:solidFill>
                <a:srgbClr val="0070C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368778" y="1425222"/>
            <a:ext cx="9821333" cy="3922889"/>
          </a:xfrm>
          <a:prstGeom prst="rect">
            <a:avLst/>
          </a:prstGeom>
          <a:solidFill>
            <a:srgbClr val="3366FF">
              <a:alpha val="23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9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DE0B8F-D29E-4C05-891B-8989CCA341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22" y="0"/>
            <a:ext cx="104343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387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38D7EA2-B94C-4F58-88CE-7BF0833405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7701"/>
            <a:ext cx="12192000" cy="3562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795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E81252B-CBE4-4426-B542-84310ECAE8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503" y="0"/>
            <a:ext cx="106349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5665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8813C3-99D4-4C5A-87FC-8C4FE2D87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63" y="0"/>
            <a:ext cx="99886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3888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1E2DC3-5C26-4399-8874-5A1F08DBE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408" y="0"/>
            <a:ext cx="88071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337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 Goal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556" y="1538110"/>
            <a:ext cx="11176000" cy="5080001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We have specified requirements for a cable (coming up in next slides)</a:t>
            </a:r>
          </a:p>
          <a:p>
            <a:r>
              <a:rPr lang="en-US" sz="3200" dirty="0"/>
              <a:t>We have solicited designs from 8 different manufacturers</a:t>
            </a:r>
          </a:p>
          <a:p>
            <a:r>
              <a:rPr lang="en-US" sz="3200" b="1" dirty="0"/>
              <a:t>Our goal today is to review the submitted designs /cable constructions toward the ultimate goal of selecting and purchasing our cable</a:t>
            </a:r>
          </a:p>
          <a:p>
            <a:r>
              <a:rPr lang="en-US" sz="3200" dirty="0"/>
              <a:t>We have our preference but would like your experienced opinions to confirm our selections</a:t>
            </a:r>
          </a:p>
          <a:p>
            <a:r>
              <a:rPr lang="en-US" sz="3200" dirty="0"/>
              <a:t>Due to the deployment strategy the cable is a critical part of the system design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1363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547F69-6442-448E-AC0A-A4537B426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778" y="0"/>
            <a:ext cx="3901031" cy="2139820"/>
          </a:xfrm>
        </p:spPr>
        <p:txBody>
          <a:bodyPr/>
          <a:lstStyle/>
          <a:p>
            <a:pPr algn="ctr"/>
            <a:r>
              <a:rPr lang="en-US" sz="3200" b="1" dirty="0"/>
              <a:t>Deployment and Recovery Concept : </a:t>
            </a:r>
            <a:br>
              <a:rPr lang="en-US" sz="3200" b="1" dirty="0"/>
            </a:br>
            <a:r>
              <a:rPr lang="en-US" sz="3200" b="1" dirty="0"/>
              <a:t>The </a:t>
            </a:r>
            <a:r>
              <a:rPr lang="en-US" sz="3200" b="1" dirty="0" err="1"/>
              <a:t>Paull</a:t>
            </a:r>
            <a:r>
              <a:rPr lang="en-US" sz="3200" b="1" dirty="0"/>
              <a:t> Plan</a:t>
            </a:r>
            <a:endParaRPr lang="en-US" sz="3200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C067DE-C45A-4CA9-B7DA-91FBC8CDD0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778" y="-30766"/>
            <a:ext cx="7902222" cy="6999231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82D624-F6FE-483C-81DD-D2CF7BBB61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08286" y="2296725"/>
            <a:ext cx="3896825" cy="3841608"/>
          </a:xfrm>
        </p:spPr>
        <p:txBody>
          <a:bodyPr>
            <a:normAutofit/>
          </a:bodyPr>
          <a:lstStyle/>
          <a:p>
            <a:r>
              <a:rPr lang="en-US" sz="2400" dirty="0"/>
              <a:t>Factors influencing cable survivability: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Weight of Electronics Package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Sea-state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Peak Loads (Heave Loads)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Currents in the water column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Current Vectors in the water column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R/V D. Packard's Dynamic Positioning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565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8222" y="1974112"/>
            <a:ext cx="9015011" cy="4571896"/>
          </a:xfrm>
        </p:spPr>
        <p:txBody>
          <a:bodyPr>
            <a:normAutofit/>
          </a:bodyPr>
          <a:lstStyle/>
          <a:p>
            <a:r>
              <a:rPr lang="en-US" dirty="0"/>
              <a:t>Deployable from R/V David Packard using the existing </a:t>
            </a:r>
            <a:r>
              <a:rPr lang="en-US" dirty="0" err="1"/>
              <a:t>MacArtney</a:t>
            </a:r>
            <a:r>
              <a:rPr lang="en-US" dirty="0"/>
              <a:t> winch</a:t>
            </a:r>
          </a:p>
          <a:p>
            <a:r>
              <a:rPr lang="en-US" dirty="0"/>
              <a:t>Electronics package will be connected to 1km of armored fiber optic cable</a:t>
            </a:r>
          </a:p>
          <a:p>
            <a:r>
              <a:rPr lang="en-US" dirty="0"/>
              <a:t>Cable must be used to lower and recover electronics package </a:t>
            </a:r>
          </a:p>
          <a:p>
            <a:r>
              <a:rPr lang="en-US" dirty="0"/>
              <a:t>Location- A bench along Monterey Canyon ~390 meters depth</a:t>
            </a:r>
          </a:p>
          <a:p>
            <a:r>
              <a:rPr lang="en-US" dirty="0"/>
              <a:t>Payout the1km cable in a straight-</a:t>
            </a:r>
            <a:r>
              <a:rPr lang="en-US" dirty="0" err="1"/>
              <a:t>ish</a:t>
            </a:r>
            <a:r>
              <a:rPr lang="en-US" dirty="0"/>
              <a:t> line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92087" y="454267"/>
            <a:ext cx="94322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Cable Requirements During Deployment </a:t>
            </a:r>
          </a:p>
        </p:txBody>
      </p:sp>
    </p:spTree>
    <p:extLst>
      <p:ext uri="{BB962C8B-B14F-4D97-AF65-F5344CB8AC3E}">
        <p14:creationId xmlns:p14="http://schemas.microsoft.com/office/powerpoint/2010/main" val="762253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Geo-Sense Preliminary Design</a:t>
            </a:r>
          </a:p>
        </p:txBody>
      </p:sp>
      <p:pic>
        <p:nvPicPr>
          <p:cNvPr id="5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363" y="3117850"/>
            <a:ext cx="3703637" cy="3500438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985CEE-D663-465D-8731-83A12A124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6186"/>
            <a:ext cx="7579122" cy="49101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46564" y="1908872"/>
            <a:ext cx="59476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Instrument Package (Current Configuration)</a:t>
            </a:r>
          </a:p>
        </p:txBody>
      </p:sp>
      <p:sp>
        <p:nvSpPr>
          <p:cNvPr id="8" name="Right Arrow 7"/>
          <p:cNvSpPr/>
          <p:nvPr/>
        </p:nvSpPr>
        <p:spPr>
          <a:xfrm rot="4228468">
            <a:off x="8848443" y="2548580"/>
            <a:ext cx="719137" cy="29527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>
            <a:off x="3883025" y="2347750"/>
            <a:ext cx="295275" cy="679787"/>
          </a:xfrm>
          <a:prstGeom prst="downArrow">
            <a:avLst/>
          </a:prstGeom>
          <a:solidFill>
            <a:srgbClr val="FFFF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98580" y="5197151"/>
            <a:ext cx="17541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Desired wet weight of 300 lbs.(~140 Kg)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43333" y="1552221"/>
            <a:ext cx="37648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Deployment Location:</a:t>
            </a:r>
          </a:p>
          <a:p>
            <a:pPr algn="ctr"/>
            <a:r>
              <a:rPr lang="en-US" sz="2000" dirty="0"/>
              <a:t>Upper Canyon ~300 m</a:t>
            </a:r>
          </a:p>
        </p:txBody>
      </p:sp>
    </p:spTree>
    <p:extLst>
      <p:ext uri="{BB962C8B-B14F-4D97-AF65-F5344CB8AC3E}">
        <p14:creationId xmlns:p14="http://schemas.microsoft.com/office/powerpoint/2010/main" val="1098366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Cable design </a:t>
            </a:r>
            <a:r>
              <a:rPr lang="mr-IN" dirty="0"/>
              <a:t>–</a:t>
            </a:r>
            <a:r>
              <a:rPr lang="en-US" dirty="0"/>
              <a:t> Simulation Results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Used DSA Oceans Proteus mooring simulation software used to estimate the load specifications for the DAS cable. A comparable cable (weight per meter) was used to simulate the strain in different sea states.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1F2EBA-392B-4B5F-AC6F-35ECAD762D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19" y="5949632"/>
            <a:ext cx="8373644" cy="447737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52957AC5-583E-405D-94A7-ABBE37127F30}"/>
              </a:ext>
            </a:extLst>
          </p:cNvPr>
          <p:cNvSpPr/>
          <p:nvPr/>
        </p:nvSpPr>
        <p:spPr>
          <a:xfrm>
            <a:off x="8612155" y="5831633"/>
            <a:ext cx="1055726" cy="737117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A486A-115E-425E-95A2-769797E74FC9}"/>
              </a:ext>
            </a:extLst>
          </p:cNvPr>
          <p:cNvSpPr txBox="1"/>
          <p:nvPr/>
        </p:nvSpPr>
        <p:spPr>
          <a:xfrm>
            <a:off x="237052" y="5812972"/>
            <a:ext cx="1838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Electronics Package Data</a:t>
            </a:r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29B1A8D-330B-4435-B15A-C8F50A1096BE}"/>
              </a:ext>
            </a:extLst>
          </p:cNvPr>
          <p:cNvSpPr/>
          <p:nvPr/>
        </p:nvSpPr>
        <p:spPr>
          <a:xfrm>
            <a:off x="2075182" y="6230741"/>
            <a:ext cx="369438" cy="1666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470D666-06C2-497C-9E23-F8B46C57FE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8332" y="5117251"/>
            <a:ext cx="6849431" cy="54300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95C248A3-FD23-4C9E-B57F-A925F051B7A3}"/>
              </a:ext>
            </a:extLst>
          </p:cNvPr>
          <p:cNvSpPr/>
          <p:nvPr/>
        </p:nvSpPr>
        <p:spPr>
          <a:xfrm>
            <a:off x="9443646" y="5388751"/>
            <a:ext cx="689399" cy="3895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AC7055-C260-4929-A8AB-7C81E18EFD11}"/>
              </a:ext>
            </a:extLst>
          </p:cNvPr>
          <p:cNvSpPr txBox="1"/>
          <p:nvPr/>
        </p:nvSpPr>
        <p:spPr>
          <a:xfrm>
            <a:off x="1754155" y="5226523"/>
            <a:ext cx="174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Cable Data</a:t>
            </a: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F9F0D5EF-6280-4EE1-819A-E7009E5418A0}"/>
              </a:ext>
            </a:extLst>
          </p:cNvPr>
          <p:cNvSpPr/>
          <p:nvPr/>
        </p:nvSpPr>
        <p:spPr>
          <a:xfrm>
            <a:off x="3502766" y="5348770"/>
            <a:ext cx="369438" cy="16662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8979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667" y="0"/>
            <a:ext cx="11037889" cy="1400530"/>
          </a:xfrm>
        </p:spPr>
        <p:txBody>
          <a:bodyPr/>
          <a:lstStyle/>
          <a:p>
            <a:r>
              <a:rPr lang="en-US" dirty="0"/>
              <a:t>Simulations Results </a:t>
            </a:r>
            <a:r>
              <a:rPr lang="mr-IN" dirty="0"/>
              <a:t>–</a:t>
            </a:r>
            <a:br>
              <a:rPr lang="en-US" dirty="0"/>
            </a:br>
            <a:r>
              <a:rPr lang="en-US" dirty="0"/>
              <a:t>3m  Wave Height/9 sec period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B89FBD-95D6-40C3-8030-F21E914C2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55" y="1654254"/>
            <a:ext cx="4401248" cy="49215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0C3B0-095A-4D6F-953F-E79C7E806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2667" y="2115887"/>
            <a:ext cx="3448666" cy="13554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E06EEB2-4C11-4D47-AAC9-F2A301F8AA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562" y="3787728"/>
            <a:ext cx="6952438" cy="1645050"/>
          </a:xfrm>
          <a:prstGeom prst="rect">
            <a:avLst/>
          </a:prstGeom>
        </p:spPr>
      </p:pic>
      <p:sp>
        <p:nvSpPr>
          <p:cNvPr id="12" name="Arrow: Left 21">
            <a:extLst>
              <a:ext uri="{FF2B5EF4-FFF2-40B4-BE49-F238E27FC236}">
                <a16:creationId xmlns:a16="http://schemas.microsoft.com/office/drawing/2014/main" id="{8F2D1038-7C7B-497C-BD0B-F356CC99A6DF}"/>
              </a:ext>
            </a:extLst>
          </p:cNvPr>
          <p:cNvSpPr/>
          <p:nvPr/>
        </p:nvSpPr>
        <p:spPr>
          <a:xfrm>
            <a:off x="4550913" y="4358369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Left 22">
            <a:extLst>
              <a:ext uri="{FF2B5EF4-FFF2-40B4-BE49-F238E27FC236}">
                <a16:creationId xmlns:a16="http://schemas.microsoft.com/office/drawing/2014/main" id="{FC99E4AE-AD66-4FE8-B92C-4B7B5B80618B}"/>
              </a:ext>
            </a:extLst>
          </p:cNvPr>
          <p:cNvSpPr/>
          <p:nvPr/>
        </p:nvSpPr>
        <p:spPr>
          <a:xfrm>
            <a:off x="9796121" y="4461192"/>
            <a:ext cx="434868" cy="504638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805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845</TotalTime>
  <Words>956</Words>
  <Application>Microsoft Office PowerPoint</Application>
  <PresentationFormat>Widescreen</PresentationFormat>
  <Paragraphs>327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Century Gothic</vt:lpstr>
      <vt:lpstr>Tahoma</vt:lpstr>
      <vt:lpstr>Wingdings</vt:lpstr>
      <vt:lpstr>Wingdings 3</vt:lpstr>
      <vt:lpstr>Ion</vt:lpstr>
      <vt:lpstr>GeoSense  DAS Cable Design Review</vt:lpstr>
      <vt:lpstr>GeoSense Project Concept</vt:lpstr>
      <vt:lpstr>GeoSense Project Concept</vt:lpstr>
      <vt:lpstr>Review Goal</vt:lpstr>
      <vt:lpstr>Deployment and Recovery Concept :  The Paull Plan</vt:lpstr>
      <vt:lpstr>PowerPoint Presentation</vt:lpstr>
      <vt:lpstr>Geo-Sense Preliminary Design</vt:lpstr>
      <vt:lpstr>Cable design – Simulation Results</vt:lpstr>
      <vt:lpstr>Simulations Results – 3m  Wave Height/9 sec period</vt:lpstr>
      <vt:lpstr>Simulation Results –  2 m Wave Height/ 2 sec period</vt:lpstr>
      <vt:lpstr>Mechanical Requirements Submitted to Vendors</vt:lpstr>
      <vt:lpstr>Cable Options</vt:lpstr>
      <vt:lpstr>Concept Cables</vt:lpstr>
      <vt:lpstr>Hydrogroup</vt:lpstr>
      <vt:lpstr>Rochester</vt:lpstr>
      <vt:lpstr>Seven Valleys</vt:lpstr>
      <vt:lpstr>South Bay</vt:lpstr>
      <vt:lpstr>Winchester - Falmat</vt:lpstr>
      <vt:lpstr>PowerPoint Presentation</vt:lpstr>
      <vt:lpstr>PowerPoint Presentation</vt:lpstr>
      <vt:lpstr>PowerPoint Presentation</vt:lpstr>
      <vt:lpstr>PowerPoint Presentation</vt:lpstr>
      <vt:lpstr>MatLAB Analysis </vt:lpstr>
      <vt:lpstr>Responses Of Different Sea-States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GeoSense  DAS Cable Design Review</dc:title>
  <dc:creator>Aaron Schnittger</dc:creator>
  <cp:lastModifiedBy>Aaron Schnittger</cp:lastModifiedBy>
  <cp:revision>52</cp:revision>
  <dcterms:created xsi:type="dcterms:W3CDTF">2024-04-25T18:10:37Z</dcterms:created>
  <dcterms:modified xsi:type="dcterms:W3CDTF">2024-05-08T20:18:49Z</dcterms:modified>
</cp:coreProperties>
</file>