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69" r:id="rId2"/>
    <p:sldId id="270" r:id="rId3"/>
    <p:sldId id="276" r:id="rId4"/>
    <p:sldId id="295" r:id="rId5"/>
    <p:sldId id="293" r:id="rId6"/>
    <p:sldId id="294" r:id="rId7"/>
    <p:sldId id="262" r:id="rId8"/>
    <p:sldId id="285" r:id="rId9"/>
    <p:sldId id="291" r:id="rId10"/>
    <p:sldId id="286" r:id="rId11"/>
    <p:sldId id="290" r:id="rId12"/>
    <p:sldId id="288" r:id="rId13"/>
    <p:sldId id="287" r:id="rId14"/>
    <p:sldId id="292" r:id="rId15"/>
    <p:sldId id="289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6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A819D-5688-4206-AA40-30E2D08E9C9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53226-F1BD-492B-8D6D-B6FA4F10E7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9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80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1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781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70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0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2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8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9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1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7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6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 design </a:t>
            </a:r>
            <a:r>
              <a:rPr lang="mr-IN" dirty="0"/>
              <a:t>–</a:t>
            </a:r>
            <a:r>
              <a:rPr lang="en-US" dirty="0"/>
              <a:t> Simulation Results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Used DSA Oceans Proteus mooring simulation software used to estimate the load specifications for the DAS cable. A comparable cable (weight per meter) was used to simulate the strain in different sea states.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F2EBA-392B-4B5F-AC6F-35ECAD762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19" y="5949632"/>
            <a:ext cx="8373644" cy="44773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2957AC5-583E-405D-94A7-ABBE37127F30}"/>
              </a:ext>
            </a:extLst>
          </p:cNvPr>
          <p:cNvSpPr/>
          <p:nvPr/>
        </p:nvSpPr>
        <p:spPr>
          <a:xfrm>
            <a:off x="8612155" y="5831633"/>
            <a:ext cx="1055726" cy="73711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A486A-115E-425E-95A2-769797E74FC9}"/>
              </a:ext>
            </a:extLst>
          </p:cNvPr>
          <p:cNvSpPr txBox="1"/>
          <p:nvPr/>
        </p:nvSpPr>
        <p:spPr>
          <a:xfrm>
            <a:off x="237052" y="5812972"/>
            <a:ext cx="18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Electronics Package Data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29B1A8D-330B-4435-B15A-C8F50A1096BE}"/>
              </a:ext>
            </a:extLst>
          </p:cNvPr>
          <p:cNvSpPr/>
          <p:nvPr/>
        </p:nvSpPr>
        <p:spPr>
          <a:xfrm>
            <a:off x="2075182" y="6230741"/>
            <a:ext cx="369438" cy="166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70D666-06C2-497C-9E23-F8B46C57F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32" y="5117251"/>
            <a:ext cx="6849431" cy="54300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5C248A3-FD23-4C9E-B57F-A925F051B7A3}"/>
              </a:ext>
            </a:extLst>
          </p:cNvPr>
          <p:cNvSpPr/>
          <p:nvPr/>
        </p:nvSpPr>
        <p:spPr>
          <a:xfrm>
            <a:off x="9443646" y="5388751"/>
            <a:ext cx="689399" cy="389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C7055-C260-4929-A8AB-7C81E18EFD11}"/>
              </a:ext>
            </a:extLst>
          </p:cNvPr>
          <p:cNvSpPr txBox="1"/>
          <p:nvPr/>
        </p:nvSpPr>
        <p:spPr>
          <a:xfrm>
            <a:off x="1754155" y="5226523"/>
            <a:ext cx="174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Cable Data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9F0D5EF-6280-4EE1-819A-E7009E5418A0}"/>
              </a:ext>
            </a:extLst>
          </p:cNvPr>
          <p:cNvSpPr/>
          <p:nvPr/>
        </p:nvSpPr>
        <p:spPr>
          <a:xfrm>
            <a:off x="3502766" y="5348770"/>
            <a:ext cx="369438" cy="166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97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8FF928-A49A-4FB6-86AD-EFC12D4EA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317"/>
            <a:ext cx="12192000" cy="57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6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E0B8F-D29E-4C05-891B-8989CCA3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2" y="0"/>
            <a:ext cx="10434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3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8D7EA2-B94C-4F58-88CE-7BF083340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7701"/>
            <a:ext cx="12192000" cy="35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79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252B-CBE4-4426-B542-84310ECA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03" y="0"/>
            <a:ext cx="10634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66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813C3-99D4-4C5A-87FC-8C4FE2D87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63" y="0"/>
            <a:ext cx="9988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8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E2DC3-5C26-4399-8874-5A1F08DB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08" y="0"/>
            <a:ext cx="8807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37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567AA0-2CD2-47EE-B1BE-D08DF5600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41" y="100389"/>
            <a:ext cx="5981851" cy="665722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9113C7-4007-4A74-84DD-8E770F850108}"/>
              </a:ext>
            </a:extLst>
          </p:cNvPr>
          <p:cNvSpPr txBox="1"/>
          <p:nvPr/>
        </p:nvSpPr>
        <p:spPr>
          <a:xfrm>
            <a:off x="7453223" y="1656271"/>
            <a:ext cx="39767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Using the “diggers” to pick up the frame and place in the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A-frame will lower frame to bottom using center sheave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SWL of center sheave is 6 </a:t>
            </a:r>
            <a:r>
              <a:rPr lang="en-US" dirty="0" err="1"/>
              <a:t>tonne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Sheave Clearance ~20 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6BAAC1F3-1D6C-4692-BE4A-08F045C09406}"/>
              </a:ext>
            </a:extLst>
          </p:cNvPr>
          <p:cNvSpPr/>
          <p:nvPr/>
        </p:nvSpPr>
        <p:spPr>
          <a:xfrm rot="2595660">
            <a:off x="4540270" y="1979963"/>
            <a:ext cx="395333" cy="393238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43ED39F5-5524-45DA-B03A-F2019B4A58E4}"/>
              </a:ext>
            </a:extLst>
          </p:cNvPr>
          <p:cNvSpPr/>
          <p:nvPr/>
        </p:nvSpPr>
        <p:spPr>
          <a:xfrm rot="7405554">
            <a:off x="2253562" y="1968168"/>
            <a:ext cx="392240" cy="339277"/>
          </a:xfrm>
          <a:prstGeom prst="leftArrow">
            <a:avLst>
              <a:gd name="adj1" fmla="val 50000"/>
              <a:gd name="adj2" fmla="val 47795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B7C93C8-BFCA-48EE-BAAC-F8103CD40EE9}"/>
              </a:ext>
            </a:extLst>
          </p:cNvPr>
          <p:cNvSpPr/>
          <p:nvPr/>
        </p:nvSpPr>
        <p:spPr>
          <a:xfrm>
            <a:off x="4800972" y="3441230"/>
            <a:ext cx="431321" cy="410512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12EB5B-DD9B-469C-9FAB-F46E675B09C8}"/>
              </a:ext>
            </a:extLst>
          </p:cNvPr>
          <p:cNvSpPr/>
          <p:nvPr/>
        </p:nvSpPr>
        <p:spPr>
          <a:xfrm>
            <a:off x="6928981" y="3326211"/>
            <a:ext cx="431321" cy="410512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4898B0F-B0BA-4ABC-9EB6-4E35D8D80F7D}"/>
              </a:ext>
            </a:extLst>
          </p:cNvPr>
          <p:cNvSpPr/>
          <p:nvPr/>
        </p:nvSpPr>
        <p:spPr>
          <a:xfrm rot="10800000">
            <a:off x="6946974" y="1744568"/>
            <a:ext cx="395333" cy="393238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36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667" y="0"/>
            <a:ext cx="11037889" cy="1400530"/>
          </a:xfrm>
        </p:spPr>
        <p:txBody>
          <a:bodyPr/>
          <a:lstStyle/>
          <a:p>
            <a:r>
              <a:rPr lang="en-US" dirty="0"/>
              <a:t>Simulations Results </a:t>
            </a:r>
            <a:r>
              <a:rPr lang="mr-IN" dirty="0"/>
              <a:t>–</a:t>
            </a:r>
            <a:br>
              <a:rPr lang="en-US" dirty="0"/>
            </a:br>
            <a:r>
              <a:rPr lang="en-US" dirty="0"/>
              <a:t>3m  Wave Height/9 sec period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B89FBD-95D6-40C3-8030-F21E914C2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5" y="1654254"/>
            <a:ext cx="4401248" cy="49215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0C3B0-095A-4D6F-953F-E79C7E806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667" y="2115887"/>
            <a:ext cx="3448666" cy="13554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06EEB2-4C11-4D47-AAC9-F2A301F8A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562" y="3787728"/>
            <a:ext cx="6952438" cy="1645050"/>
          </a:xfrm>
          <a:prstGeom prst="rect">
            <a:avLst/>
          </a:prstGeom>
        </p:spPr>
      </p:pic>
      <p:sp>
        <p:nvSpPr>
          <p:cNvPr id="12" name="Arrow: Left 21">
            <a:extLst>
              <a:ext uri="{FF2B5EF4-FFF2-40B4-BE49-F238E27FC236}">
                <a16:creationId xmlns:a16="http://schemas.microsoft.com/office/drawing/2014/main" id="{8F2D1038-7C7B-497C-BD0B-F356CC99A6DF}"/>
              </a:ext>
            </a:extLst>
          </p:cNvPr>
          <p:cNvSpPr/>
          <p:nvPr/>
        </p:nvSpPr>
        <p:spPr>
          <a:xfrm>
            <a:off x="4550913" y="4358369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22">
            <a:extLst>
              <a:ext uri="{FF2B5EF4-FFF2-40B4-BE49-F238E27FC236}">
                <a16:creationId xmlns:a16="http://schemas.microsoft.com/office/drawing/2014/main" id="{FC99E4AE-AD66-4FE8-B92C-4B7B5B80618B}"/>
              </a:ext>
            </a:extLst>
          </p:cNvPr>
          <p:cNvSpPr/>
          <p:nvPr/>
        </p:nvSpPr>
        <p:spPr>
          <a:xfrm>
            <a:off x="9796121" y="4461192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8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Cables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66" y="1092200"/>
            <a:ext cx="4521200" cy="5422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05E944-EBBA-4275-B3D3-206FE1EFF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56" y="1440590"/>
            <a:ext cx="4948278" cy="45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CB75F0-6B7E-4EDC-AB37-7E94D7F94184}"/>
              </a:ext>
            </a:extLst>
          </p:cNvPr>
          <p:cNvSpPr txBox="1"/>
          <p:nvPr/>
        </p:nvSpPr>
        <p:spPr>
          <a:xfrm>
            <a:off x="603850" y="983411"/>
            <a:ext cx="100014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Concept Cables-</a:t>
            </a:r>
          </a:p>
          <a:p>
            <a:endParaRPr lang="en-US" dirty="0"/>
          </a:p>
          <a:p>
            <a:r>
              <a:rPr lang="en-US" dirty="0"/>
              <a:t>Response to an inquiry regarding the strain on the K-tube during peak dynamic loading: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3E879E-AE72-49A5-895A-DE6B6DCEB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10" y="2210420"/>
            <a:ext cx="9497750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9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2E41BD-8E98-48F2-ADE4-832CBB14F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2" y="0"/>
            <a:ext cx="1079329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84F52B-0306-4A36-A9D5-3B564F800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372" y="830229"/>
            <a:ext cx="6233861" cy="42733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9181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B5AE01-E5DF-49FB-A260-3B21401F0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72" y="3080898"/>
            <a:ext cx="7381271" cy="19203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6EB206-1285-44AA-B188-8EF636E74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43" y="667795"/>
            <a:ext cx="2819794" cy="80973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7ED37E8-84CB-4002-8FB3-37736E546AB9}"/>
              </a:ext>
            </a:extLst>
          </p:cNvPr>
          <p:cNvSpPr/>
          <p:nvPr/>
        </p:nvSpPr>
        <p:spPr>
          <a:xfrm>
            <a:off x="2320505" y="2700068"/>
            <a:ext cx="5472037" cy="8971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216A6B-AD46-4BB7-95E2-A366C3861598}"/>
              </a:ext>
            </a:extLst>
          </p:cNvPr>
          <p:cNvSpPr txBox="1"/>
          <p:nvPr/>
        </p:nvSpPr>
        <p:spPr>
          <a:xfrm>
            <a:off x="226443" y="1477533"/>
            <a:ext cx="6094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Response to an inquiry regarding the strain on the K-tube during peak dynamic loading:</a:t>
            </a:r>
          </a:p>
        </p:txBody>
      </p:sp>
    </p:spTree>
    <p:extLst>
      <p:ext uri="{BB962C8B-B14F-4D97-AF65-F5344CB8AC3E}">
        <p14:creationId xmlns:p14="http://schemas.microsoft.com/office/powerpoint/2010/main" val="3174880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AF973-97E8-4284-B17C-D3C58F8B8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MatLAB</a:t>
            </a:r>
            <a:r>
              <a:rPr lang="en-US" dirty="0"/>
              <a:t> Analysis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2BC2639-CF30-4626-97EE-4DF259B66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25" y="1726165"/>
            <a:ext cx="5195888" cy="401526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E26B3-A7C6-4F9D-89B2-DA1DAFCDF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Still a work </a:t>
            </a:r>
            <a:r>
              <a:rPr lang="en-US"/>
              <a:t>in progress: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3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1C1E0-9BAF-4A70-9316-644A1F0F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11536385" cy="5563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2DED7E-618B-434A-BFBC-BC512F290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2152950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A0B9D-2FBC-4BDA-890A-A8C862739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85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966</TotalTime>
  <Words>138</Words>
  <Application>Microsoft Office PowerPoint</Application>
  <PresentationFormat>Widescreen</PresentationFormat>
  <Paragraphs>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Ion</vt:lpstr>
      <vt:lpstr>Cable design – Simulation Results</vt:lpstr>
      <vt:lpstr>Simulations Results – 3m  Wave Height/9 sec period</vt:lpstr>
      <vt:lpstr>Concept Cables</vt:lpstr>
      <vt:lpstr>PowerPoint Presentation</vt:lpstr>
      <vt:lpstr>PowerPoint Presentation</vt:lpstr>
      <vt:lpstr>PowerPoint Presentation</vt:lpstr>
      <vt:lpstr>MatLAB Analysis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GeoSense  DAS Cable Design Review</dc:title>
  <dc:creator>Aaron Schnittger</dc:creator>
  <cp:lastModifiedBy>Aaron Schnittger</cp:lastModifiedBy>
  <cp:revision>57</cp:revision>
  <dcterms:created xsi:type="dcterms:W3CDTF">2024-04-25T18:10:37Z</dcterms:created>
  <dcterms:modified xsi:type="dcterms:W3CDTF">2024-05-08T22:21:18Z</dcterms:modified>
</cp:coreProperties>
</file>