
<file path=[Content_Types].xml><?xml version="1.0" encoding="utf-8"?>
<Types xmlns="http://schemas.openxmlformats.org/package/2006/content-types">
  <Default Extension="png" ContentType="image/png"/>
  <Default Extension="tmp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9" r:id="rId3"/>
    <p:sldId id="949" r:id="rId4"/>
    <p:sldId id="285" r:id="rId5"/>
    <p:sldId id="972" r:id="rId6"/>
    <p:sldId id="973" r:id="rId7"/>
    <p:sldId id="964" r:id="rId8"/>
    <p:sldId id="965" r:id="rId9"/>
    <p:sldId id="974" r:id="rId10"/>
    <p:sldId id="960" r:id="rId11"/>
    <p:sldId id="975" r:id="rId12"/>
    <p:sldId id="966" r:id="rId13"/>
    <p:sldId id="271" r:id="rId14"/>
    <p:sldId id="976" r:id="rId15"/>
    <p:sldId id="977" r:id="rId16"/>
    <p:sldId id="978" r:id="rId17"/>
    <p:sldId id="979" r:id="rId18"/>
    <p:sldId id="967" r:id="rId19"/>
    <p:sldId id="968" r:id="rId20"/>
    <p:sldId id="969" r:id="rId21"/>
    <p:sldId id="970" r:id="rId22"/>
    <p:sldId id="971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11" autoAdjust="0"/>
    <p:restoredTop sz="94660"/>
  </p:normalViewPr>
  <p:slideViewPr>
    <p:cSldViewPr snapToGrid="0">
      <p:cViewPr>
        <p:scale>
          <a:sx n="100" d="100"/>
          <a:sy n="100" d="100"/>
        </p:scale>
        <p:origin x="1830" y="19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12/17/2024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12/17/2024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12/17/2024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12/17/2024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12/17/2024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12/17/2024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12/17/2024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12/17/2024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12/17/2024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12/17/2024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12/17/2024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12/17/2024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12/17/2024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12/17/2024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12/17/2024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12/17/2024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12/17/2024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12/17/2024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tmp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9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0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20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mp"/><Relationship Id="rId2" Type="http://schemas.openxmlformats.org/officeDocument/2006/relationships/image" Target="../media/image7.tmp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1.jpg"/><Relationship Id="rId4" Type="http://schemas.openxmlformats.org/officeDocument/2006/relationships/image" Target="../media/image10.e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D01D29-8460-47BA-81FC-0B8AFFEF5EC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GeoSense</a:t>
            </a:r>
            <a:r>
              <a:rPr lang="en-US" dirty="0"/>
              <a:t> Deployment Review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9B9937-B961-4BC0-8736-0CF56318B72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13532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FA9F30-3193-4338-85F5-EA5F553039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269" y="144118"/>
            <a:ext cx="874644" cy="6569764"/>
          </a:xfrm>
        </p:spPr>
        <p:txBody>
          <a:bodyPr vert="vert"/>
          <a:lstStyle/>
          <a:p>
            <a:r>
              <a:rPr lang="en-US" dirty="0"/>
              <a:t>Deployment &amp; Recovery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9E95155-9B65-438D-95D5-7F53BA5A151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113" t="7441" r="6271" b="10683"/>
          <a:stretch/>
        </p:blipFill>
        <p:spPr>
          <a:xfrm>
            <a:off x="4631636" y="0"/>
            <a:ext cx="56679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32321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52D270-6892-41A6-B8F0-AAA5DDA536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Deployment: Assembly Configuration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E7DE02-FAD6-4F4E-AB0F-229CE25105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54876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B41309-0D2D-43F4-999B-DB40948F4D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7F65BA8A-E241-4206-B360-8EF293A93F4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2531" r="2669" b="7186"/>
          <a:stretch/>
        </p:blipFill>
        <p:spPr>
          <a:xfrm>
            <a:off x="242940" y="333448"/>
            <a:ext cx="11706119" cy="6191103"/>
          </a:xfr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8C60B3CE-B044-4C93-8C0E-C52EA3BF831E}"/>
              </a:ext>
            </a:extLst>
          </p:cNvPr>
          <p:cNvSpPr/>
          <p:nvPr/>
        </p:nvSpPr>
        <p:spPr>
          <a:xfrm>
            <a:off x="367748" y="1321904"/>
            <a:ext cx="3727174" cy="508337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F09B725-96C6-4108-9BF3-A5FE3ED82D0F}"/>
              </a:ext>
            </a:extLst>
          </p:cNvPr>
          <p:cNvSpPr txBox="1"/>
          <p:nvPr/>
        </p:nvSpPr>
        <p:spPr>
          <a:xfrm>
            <a:off x="6202017" y="844826"/>
            <a:ext cx="4661453" cy="230832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How long should spectra be?</a:t>
            </a:r>
          </a:p>
          <a:p>
            <a:r>
              <a:rPr lang="en-US" dirty="0">
                <a:solidFill>
                  <a:schemeClr val="bg1"/>
                </a:solidFill>
              </a:rPr>
              <a:t>How long should wire be?</a:t>
            </a:r>
          </a:p>
          <a:p>
            <a:r>
              <a:rPr lang="en-US" dirty="0">
                <a:solidFill>
                  <a:schemeClr val="bg1"/>
                </a:solidFill>
              </a:rPr>
              <a:t>What type of acoustic releases?</a:t>
            </a:r>
          </a:p>
          <a:p>
            <a:r>
              <a:rPr lang="en-US" dirty="0">
                <a:solidFill>
                  <a:schemeClr val="bg1"/>
                </a:solidFill>
              </a:rPr>
              <a:t>Any details on the chain?</a:t>
            </a:r>
          </a:p>
          <a:p>
            <a:r>
              <a:rPr lang="en-US" dirty="0">
                <a:solidFill>
                  <a:schemeClr val="bg1"/>
                </a:solidFill>
              </a:rPr>
              <a:t>Hook shackle directly to pear link?</a:t>
            </a:r>
          </a:p>
          <a:p>
            <a:r>
              <a:rPr lang="en-US" dirty="0">
                <a:solidFill>
                  <a:schemeClr val="bg1"/>
                </a:solidFill>
              </a:rPr>
              <a:t>Tie-off points?</a:t>
            </a:r>
          </a:p>
          <a:p>
            <a:r>
              <a:rPr lang="en-US" dirty="0">
                <a:solidFill>
                  <a:schemeClr val="bg1"/>
                </a:solidFill>
              </a:rPr>
              <a:t>Where should we place beacons?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90F06F4-50C7-4C83-815E-D6C2C4AF73D7}"/>
              </a:ext>
            </a:extLst>
          </p:cNvPr>
          <p:cNvSpPr txBox="1"/>
          <p:nvPr/>
        </p:nvSpPr>
        <p:spPr>
          <a:xfrm>
            <a:off x="5163741" y="6517243"/>
            <a:ext cx="17860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NOT TO SCALE</a:t>
            </a:r>
          </a:p>
        </p:txBody>
      </p:sp>
    </p:spTree>
    <p:extLst>
      <p:ext uri="{BB962C8B-B14F-4D97-AF65-F5344CB8AC3E}">
        <p14:creationId xmlns:p14="http://schemas.microsoft.com/office/powerpoint/2010/main" val="25686515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02673B2-E8AC-4CAD-8B2B-820F632268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331" y="1533260"/>
            <a:ext cx="11177379" cy="4281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0531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B68CD2-7A6E-4D64-A2E5-7BE1CAE380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Deployment: Shipboard Configuration and Equipment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79B01A-B8AE-4DFA-A2E7-2007ADF42F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3" y="2052918"/>
            <a:ext cx="6307138" cy="4195481"/>
          </a:xfrm>
        </p:spPr>
        <p:txBody>
          <a:bodyPr>
            <a:normAutofit lnSpcReduction="10000"/>
          </a:bodyPr>
          <a:lstStyle/>
          <a:p>
            <a:r>
              <a:rPr lang="en-US" dirty="0"/>
              <a:t>Macartney Winch – bitter end laid into recess in winch</a:t>
            </a:r>
          </a:p>
          <a:p>
            <a:r>
              <a:rPr lang="en-US" dirty="0"/>
              <a:t>Sheave (</a:t>
            </a:r>
            <a:r>
              <a:rPr lang="en-US" dirty="0" err="1"/>
              <a:t>MiniROV</a:t>
            </a:r>
            <a:r>
              <a:rPr lang="en-US" dirty="0"/>
              <a:t> – with minor mods) or trawl block – minimum 16”</a:t>
            </a:r>
          </a:p>
          <a:p>
            <a:r>
              <a:rPr lang="en-US" dirty="0"/>
              <a:t>Deck Layout</a:t>
            </a:r>
          </a:p>
          <a:p>
            <a:r>
              <a:rPr lang="en-US" dirty="0"/>
              <a:t>Package will need to be </a:t>
            </a:r>
            <a:r>
              <a:rPr lang="en-US" dirty="0" err="1"/>
              <a:t>slinged</a:t>
            </a:r>
            <a:r>
              <a:rPr lang="en-US" dirty="0"/>
              <a:t> to get over the rail</a:t>
            </a:r>
          </a:p>
          <a:p>
            <a:r>
              <a:rPr lang="en-US" dirty="0"/>
              <a:t>Mob considerations – can Ventana be on at the same time as all </a:t>
            </a:r>
            <a:r>
              <a:rPr lang="en-US" dirty="0" err="1"/>
              <a:t>GeoSense</a:t>
            </a:r>
            <a:r>
              <a:rPr lang="en-US" dirty="0"/>
              <a:t> system (what about deploying the Mapper)</a:t>
            </a:r>
          </a:p>
          <a:p>
            <a:r>
              <a:rPr lang="en-US" dirty="0"/>
              <a:t>What is best way to attach acoustic release package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D1C4125-60AC-4DFB-878F-CF41E4991F3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967" t="20277" r="9705" b="-1"/>
          <a:stretch/>
        </p:blipFill>
        <p:spPr>
          <a:xfrm>
            <a:off x="8201024" y="1823748"/>
            <a:ext cx="4037205" cy="4939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2432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EE0040-A593-4A87-AA6F-D8241B5058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Recovery process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EA01A0-AB14-464D-8106-A59A21ED46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ROV dive</a:t>
            </a:r>
          </a:p>
          <a:p>
            <a:pPr lvl="1"/>
            <a:r>
              <a:rPr lang="en-US" dirty="0"/>
              <a:t>Pop recovery line</a:t>
            </a:r>
          </a:p>
          <a:p>
            <a:pPr lvl="1"/>
            <a:r>
              <a:rPr lang="en-US" dirty="0"/>
              <a:t>then, with line spool elevator connect recover line to pear link</a:t>
            </a:r>
          </a:p>
          <a:p>
            <a:pPr lvl="1"/>
            <a:r>
              <a:rPr lang="en-US" dirty="0"/>
              <a:t>D-rings on the frame for hooking into</a:t>
            </a:r>
          </a:p>
          <a:p>
            <a:r>
              <a:rPr lang="en-US" dirty="0"/>
              <a:t>Recovery through same sheave in reverse</a:t>
            </a:r>
          </a:p>
          <a:p>
            <a:r>
              <a:rPr lang="en-US" dirty="0"/>
              <a:t>Float rope off electronics package for picking with crane?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7884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E8FAF1-9183-42FC-974E-075451AD9B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ROV Operations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F267BA-B512-40B2-A1FC-97D9BD4446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052918"/>
            <a:ext cx="8946541" cy="4195481"/>
          </a:xfrm>
        </p:spPr>
        <p:txBody>
          <a:bodyPr/>
          <a:lstStyle/>
          <a:p>
            <a:r>
              <a:rPr lang="en-US" dirty="0"/>
              <a:t>Connecting to </a:t>
            </a:r>
            <a:r>
              <a:rPr lang="en-US" dirty="0" err="1"/>
              <a:t>DeepSea</a:t>
            </a:r>
            <a:r>
              <a:rPr lang="en-US" dirty="0"/>
              <a:t> Connect</a:t>
            </a:r>
          </a:p>
          <a:p>
            <a:pPr lvl="1"/>
            <a:r>
              <a:rPr lang="en-US" dirty="0"/>
              <a:t>Placement of toast</a:t>
            </a:r>
          </a:p>
          <a:p>
            <a:pPr lvl="1"/>
            <a:r>
              <a:rPr lang="en-US" dirty="0"/>
              <a:t>Placement of magnetic switch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65186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D5D02C-F550-4C7C-BF9E-FEC423B58D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questions…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620D6B-68BC-46C3-AD20-89702DD2A8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42248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C4C2DC17-43AC-45AD-A98A-15D3FC0CCDA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93704661"/>
              </p:ext>
            </p:extLst>
          </p:nvPr>
        </p:nvGraphicFramePr>
        <p:xfrm>
          <a:off x="1122708" y="506689"/>
          <a:ext cx="8128000" cy="5259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1" name="Acrobat Document" r:id="rId3" imgW="11658600" imgH="7543446" progId="Acrobat.Document.DC">
                  <p:embed/>
                </p:oleObj>
              </mc:Choice>
              <mc:Fallback>
                <p:oleObj name="Acrobat Document" r:id="rId3" imgW="11658600" imgH="7543446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122708" y="506689"/>
                        <a:ext cx="8128000" cy="52593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492779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0A7C3C35-97B5-40EC-8ACA-01A39E40ECD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36280563"/>
              </p:ext>
            </p:extLst>
          </p:nvPr>
        </p:nvGraphicFramePr>
        <p:xfrm>
          <a:off x="2032000" y="356704"/>
          <a:ext cx="8128000" cy="5259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6" name="Acrobat Document" r:id="rId3" imgW="11658600" imgH="7543446" progId="Acrobat.Document.DC">
                  <p:embed/>
                </p:oleObj>
              </mc:Choice>
              <mc:Fallback>
                <p:oleObj name="Acrobat Document" r:id="rId3" imgW="11658600" imgH="7543446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032000" y="356704"/>
                        <a:ext cx="8128000" cy="52593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601111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Geo-Sense Concept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4023DFD3-02B1-45CE-9626-76280607AEB8}"/>
              </a:ext>
            </a:extLst>
          </p:cNvPr>
          <p:cNvGrpSpPr/>
          <p:nvPr/>
        </p:nvGrpSpPr>
        <p:grpSpPr>
          <a:xfrm>
            <a:off x="1700539" y="1417638"/>
            <a:ext cx="8369930" cy="5054756"/>
            <a:chOff x="457201" y="1417638"/>
            <a:chExt cx="8369930" cy="5054756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C9116449-D509-4DE9-BFB8-0F6EBF61DD83}"/>
                </a:ext>
              </a:extLst>
            </p:cNvPr>
            <p:cNvPicPr/>
            <p:nvPr/>
          </p:nvPicPr>
          <p:blipFill rotWithShape="1">
            <a:blip r:embed="rId2"/>
            <a:srcRect t="3129"/>
            <a:stretch/>
          </p:blipFill>
          <p:spPr bwMode="auto">
            <a:xfrm>
              <a:off x="457201" y="1417638"/>
              <a:ext cx="8369930" cy="505475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2139985-BB11-487F-825A-655F42637E05}"/>
                </a:ext>
              </a:extLst>
            </p:cNvPr>
            <p:cNvSpPr/>
            <p:nvPr/>
          </p:nvSpPr>
          <p:spPr>
            <a:xfrm>
              <a:off x="457201" y="1677750"/>
              <a:ext cx="8369930" cy="3465260"/>
            </a:xfrm>
            <a:prstGeom prst="rect">
              <a:avLst/>
            </a:prstGeom>
            <a:gradFill flip="none" rotWithShape="1">
              <a:gsLst>
                <a:gs pos="0">
                  <a:srgbClr val="4F81BD">
                    <a:tint val="100000"/>
                    <a:shade val="100000"/>
                    <a:satMod val="130000"/>
                    <a:alpha val="23000"/>
                  </a:srgbClr>
                </a:gs>
                <a:gs pos="100000">
                  <a:srgbClr val="4F81BD">
                    <a:tint val="50000"/>
                    <a:shade val="100000"/>
                    <a:satMod val="350000"/>
                    <a:alpha val="23000"/>
                  </a:srgbClr>
                </a:gs>
              </a:gsLst>
              <a:lin ang="16200000" scaled="0"/>
              <a:tileRect/>
            </a:gradFill>
            <a:ln w="9525" cap="flat" cmpd="sng" algn="ctr">
              <a:noFill/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376849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6BA893-F6F9-49FE-8AC0-9CB309546C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C35166-8DA5-4FBF-94EC-C73EFE89A9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en-US" sz="2500" dirty="0"/>
              <a:t>Assumptions and Proteus Simulation Results</a:t>
            </a:r>
          </a:p>
          <a:p>
            <a:pPr marL="0" indent="0">
              <a:buNone/>
            </a:pPr>
            <a:r>
              <a:rPr lang="en-US" sz="2500" dirty="0"/>
              <a:t>● Expected Strain on the Cable</a:t>
            </a:r>
          </a:p>
          <a:p>
            <a:pPr marL="0" indent="0">
              <a:buNone/>
            </a:pPr>
            <a:r>
              <a:rPr lang="en-US" sz="2500" dirty="0"/>
              <a:t>○ 4.4 </a:t>
            </a:r>
            <a:r>
              <a:rPr lang="en-US" sz="2500" dirty="0" err="1"/>
              <a:t>kN</a:t>
            </a:r>
            <a:r>
              <a:rPr lang="en-US" sz="2500" dirty="0"/>
              <a:t> (989 lbf) From the Proteus mooring software</a:t>
            </a:r>
          </a:p>
          <a:p>
            <a:pPr marL="0" indent="0">
              <a:buNone/>
            </a:pPr>
            <a:r>
              <a:rPr lang="en-US" sz="2500" dirty="0"/>
              <a:t>● Breaking Strength of the Winchester cable(estimate)</a:t>
            </a:r>
          </a:p>
          <a:p>
            <a:pPr marL="0" indent="0">
              <a:buNone/>
            </a:pPr>
            <a:r>
              <a:rPr lang="en-US" sz="2500" dirty="0"/>
              <a:t>○ 64 </a:t>
            </a:r>
            <a:r>
              <a:rPr lang="en-US" sz="2500" dirty="0" err="1"/>
              <a:t>kN</a:t>
            </a:r>
            <a:r>
              <a:rPr lang="en-US" sz="2500" dirty="0"/>
              <a:t> (14,400 lbf)</a:t>
            </a:r>
          </a:p>
          <a:p>
            <a:pPr marL="0" indent="0">
              <a:buNone/>
            </a:pPr>
            <a:r>
              <a:rPr lang="en-US" sz="2500" dirty="0"/>
              <a:t>● Operating Strength of the cable(estimate)</a:t>
            </a:r>
          </a:p>
          <a:p>
            <a:pPr marL="0" indent="0">
              <a:buNone/>
            </a:pPr>
            <a:r>
              <a:rPr lang="en-US" sz="2500" dirty="0"/>
              <a:t>○ 16 </a:t>
            </a:r>
            <a:r>
              <a:rPr lang="en-US" sz="2500" dirty="0" err="1"/>
              <a:t>kN</a:t>
            </a:r>
            <a:r>
              <a:rPr lang="en-US" sz="2500" dirty="0"/>
              <a:t> (3600 lbf.</a:t>
            </a:r>
          </a:p>
          <a:p>
            <a:pPr marL="0" indent="0">
              <a:buNone/>
            </a:pPr>
            <a:r>
              <a:rPr lang="en-US" sz="2500" dirty="0"/>
              <a:t>● Heave load is based on the wet weight of the DAS instrument package weight at</a:t>
            </a:r>
          </a:p>
          <a:p>
            <a:pPr marL="0" indent="0">
              <a:buNone/>
            </a:pPr>
            <a:r>
              <a:rPr lang="en-US" sz="2500" dirty="0"/>
              <a:t>150 kg (~300 </a:t>
            </a:r>
            <a:r>
              <a:rPr lang="en-US" sz="2500" dirty="0" err="1"/>
              <a:t>lbs</a:t>
            </a:r>
            <a:r>
              <a:rPr lang="en-US" sz="2500" dirty="0"/>
              <a:t>) in a sea-state of 3 meters at 9 seconds</a:t>
            </a:r>
          </a:p>
          <a:p>
            <a:pPr marL="0" indent="0">
              <a:buNone/>
            </a:pPr>
            <a:r>
              <a:rPr lang="en-US" sz="2500" dirty="0"/>
              <a:t>Note:</a:t>
            </a:r>
          </a:p>
          <a:p>
            <a:pPr marL="0" indent="0">
              <a:buNone/>
            </a:pPr>
            <a:r>
              <a:rPr lang="en-US" sz="2500" dirty="0"/>
              <a:t>Using the estimated cable tension of 4.4 </a:t>
            </a:r>
            <a:r>
              <a:rPr lang="en-US" sz="2500" dirty="0" err="1"/>
              <a:t>kN</a:t>
            </a:r>
            <a:r>
              <a:rPr lang="en-US" sz="2500" dirty="0"/>
              <a:t> under a 3-meter, 9-second sea state, the</a:t>
            </a:r>
          </a:p>
          <a:p>
            <a:pPr marL="0" indent="0">
              <a:buNone/>
            </a:pPr>
            <a:r>
              <a:rPr lang="en-US" sz="2500" dirty="0"/>
              <a:t>armored fiber optic cable must achieve an operating strength (fiber breaking strength) of</a:t>
            </a:r>
          </a:p>
          <a:p>
            <a:pPr marL="0" indent="0">
              <a:buNone/>
            </a:pPr>
            <a:r>
              <a:rPr lang="en-US" sz="2500" dirty="0"/>
              <a:t>16 </a:t>
            </a:r>
            <a:r>
              <a:rPr lang="en-US" sz="2500" dirty="0" err="1"/>
              <a:t>kN</a:t>
            </a:r>
            <a:r>
              <a:rPr lang="en-US" sz="2500" dirty="0"/>
              <a:t> (a 3.6:1 safety factor for the fibers). To meet this requirement, I determined that</a:t>
            </a:r>
          </a:p>
          <a:p>
            <a:pPr marL="0" indent="0">
              <a:buNone/>
            </a:pPr>
            <a:r>
              <a:rPr lang="en-US" sz="2500" dirty="0"/>
              <a:t>the cable needed a minimum ultimate breaking strength of 50 </a:t>
            </a:r>
            <a:r>
              <a:rPr lang="en-US" sz="2500" dirty="0" err="1"/>
              <a:t>kN.</a:t>
            </a:r>
            <a:r>
              <a:rPr lang="en-US" sz="2500" dirty="0"/>
              <a:t> I used this 50 </a:t>
            </a:r>
            <a:r>
              <a:rPr lang="en-US" sz="2500" dirty="0" err="1"/>
              <a:t>kN</a:t>
            </a:r>
            <a:endParaRPr lang="en-US" sz="2500" dirty="0"/>
          </a:p>
          <a:p>
            <a:pPr marL="0" indent="0">
              <a:buNone/>
            </a:pPr>
            <a:r>
              <a:rPr lang="en-US" sz="2500" dirty="0"/>
              <a:t>value as the benchmark for the design of the two spelter socket assemblies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74032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57666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132ABA4B-303F-4689-828C-71E83DD34F1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4285180"/>
              </p:ext>
            </p:extLst>
          </p:nvPr>
        </p:nvGraphicFramePr>
        <p:xfrm>
          <a:off x="883892" y="953190"/>
          <a:ext cx="8128000" cy="5259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9" name="Acrobat Document" r:id="rId3" imgW="11658600" imgH="7543446" progId="Acrobat.Document.DC">
                  <p:embed/>
                </p:oleObj>
              </mc:Choice>
              <mc:Fallback>
                <p:oleObj name="Acrobat Document" r:id="rId3" imgW="11658600" imgH="7543446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83892" y="953190"/>
                        <a:ext cx="8128000" cy="52593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398243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77F8E28D-A22D-4D60-BC51-BBEDE69463C6}"/>
              </a:ext>
            </a:extLst>
          </p:cNvPr>
          <p:cNvGrpSpPr/>
          <p:nvPr/>
        </p:nvGrpSpPr>
        <p:grpSpPr>
          <a:xfrm>
            <a:off x="10050834" y="3034066"/>
            <a:ext cx="1518437" cy="1686922"/>
            <a:chOff x="10050834" y="3034066"/>
            <a:chExt cx="1518437" cy="1686922"/>
          </a:xfrm>
        </p:grpSpPr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51559892-9192-4F26-82CC-2FFC8EA31BFC}"/>
                </a:ext>
              </a:extLst>
            </p:cNvPr>
            <p:cNvSpPr/>
            <p:nvPr/>
          </p:nvSpPr>
          <p:spPr>
            <a:xfrm>
              <a:off x="10050834" y="3034066"/>
              <a:ext cx="1518437" cy="1390357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Parallelogram 58">
              <a:extLst>
                <a:ext uri="{FF2B5EF4-FFF2-40B4-BE49-F238E27FC236}">
                  <a16:creationId xmlns:a16="http://schemas.microsoft.com/office/drawing/2014/main" id="{FCE35479-3D00-4068-817C-3994A9F62960}"/>
                </a:ext>
              </a:extLst>
            </p:cNvPr>
            <p:cNvSpPr/>
            <p:nvPr/>
          </p:nvSpPr>
          <p:spPr>
            <a:xfrm rot="11223975" flipH="1">
              <a:off x="10406037" y="4331117"/>
              <a:ext cx="279406" cy="375116"/>
            </a:xfrm>
            <a:prstGeom prst="parallelogram">
              <a:avLst>
                <a:gd name="adj" fmla="val 30357"/>
              </a:avLst>
            </a:prstGeom>
            <a:solidFill>
              <a:schemeClr val="tx1">
                <a:lumMod val="75000"/>
              </a:schemeClr>
            </a:solidFill>
            <a:ln>
              <a:solidFill>
                <a:schemeClr val="tx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Parallelogram 59">
              <a:extLst>
                <a:ext uri="{FF2B5EF4-FFF2-40B4-BE49-F238E27FC236}">
                  <a16:creationId xmlns:a16="http://schemas.microsoft.com/office/drawing/2014/main" id="{33805B93-11B0-42CA-AEE6-38EC8F1BFCB8}"/>
                </a:ext>
              </a:extLst>
            </p:cNvPr>
            <p:cNvSpPr/>
            <p:nvPr/>
          </p:nvSpPr>
          <p:spPr>
            <a:xfrm rot="10376025" flipH="1" flipV="1">
              <a:off x="10895641" y="4329818"/>
              <a:ext cx="257165" cy="377713"/>
            </a:xfrm>
            <a:prstGeom prst="parallelogram">
              <a:avLst>
                <a:gd name="adj" fmla="val 30357"/>
              </a:avLst>
            </a:prstGeom>
            <a:solidFill>
              <a:schemeClr val="tx1">
                <a:lumMod val="75000"/>
              </a:schemeClr>
            </a:solidFill>
            <a:ln>
              <a:solidFill>
                <a:schemeClr val="tx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AE6EF005-D553-4907-A688-8F9999DBC521}"/>
                </a:ext>
              </a:extLst>
            </p:cNvPr>
            <p:cNvSpPr/>
            <p:nvPr/>
          </p:nvSpPr>
          <p:spPr>
            <a:xfrm>
              <a:off x="10626111" y="4316361"/>
              <a:ext cx="326300" cy="404627"/>
            </a:xfrm>
            <a:prstGeom prst="rect">
              <a:avLst/>
            </a:prstGeom>
            <a:solidFill>
              <a:schemeClr val="tx1">
                <a:lumMod val="75000"/>
              </a:schemeClr>
            </a:solidFill>
            <a:ln>
              <a:solidFill>
                <a:schemeClr val="tx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Rectangle: Rounded Corners 61">
              <a:extLst>
                <a:ext uri="{FF2B5EF4-FFF2-40B4-BE49-F238E27FC236}">
                  <a16:creationId xmlns:a16="http://schemas.microsoft.com/office/drawing/2014/main" id="{38DE77AA-D1C6-4BD5-BD5E-8941DB050325}"/>
                </a:ext>
              </a:extLst>
            </p:cNvPr>
            <p:cNvSpPr/>
            <p:nvPr/>
          </p:nvSpPr>
          <p:spPr>
            <a:xfrm>
              <a:off x="10626111" y="3536983"/>
              <a:ext cx="304568" cy="681087"/>
            </a:xfrm>
            <a:prstGeom prst="roundRect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DAS</a:t>
              </a:r>
            </a:p>
          </p:txBody>
        </p:sp>
        <p:sp>
          <p:nvSpPr>
            <p:cNvPr id="63" name="Rectangle: Rounded Corners 62">
              <a:extLst>
                <a:ext uri="{FF2B5EF4-FFF2-40B4-BE49-F238E27FC236}">
                  <a16:creationId xmlns:a16="http://schemas.microsoft.com/office/drawing/2014/main" id="{10427EC3-F2AE-4807-BED9-07309AA44ABE}"/>
                </a:ext>
              </a:extLst>
            </p:cNvPr>
            <p:cNvSpPr/>
            <p:nvPr/>
          </p:nvSpPr>
          <p:spPr>
            <a:xfrm>
              <a:off x="10345209" y="4232162"/>
              <a:ext cx="947984" cy="33584"/>
            </a:xfrm>
            <a:prstGeom prst="roundRect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3E11F9B5-64F5-4421-977C-44284BE6F4F8}"/>
                </a:ext>
              </a:extLst>
            </p:cNvPr>
            <p:cNvSpPr/>
            <p:nvPr/>
          </p:nvSpPr>
          <p:spPr>
            <a:xfrm>
              <a:off x="10848697" y="4144613"/>
              <a:ext cx="46485" cy="53669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4FAD08EF-20BB-493F-856F-E66E98FCBFCC}"/>
                </a:ext>
              </a:extLst>
            </p:cNvPr>
            <p:cNvSpPr/>
            <p:nvPr/>
          </p:nvSpPr>
          <p:spPr>
            <a:xfrm>
              <a:off x="10787467" y="4195760"/>
              <a:ext cx="91606" cy="347519"/>
            </a:xfrm>
            <a:custGeom>
              <a:avLst/>
              <a:gdLst>
                <a:gd name="connsiteX0" fmla="*/ 167156 w 167156"/>
                <a:gd name="connsiteY0" fmla="*/ 0 h 505827"/>
                <a:gd name="connsiteX1" fmla="*/ 135184 w 167156"/>
                <a:gd name="connsiteY1" fmla="*/ 19183 h 505827"/>
                <a:gd name="connsiteX2" fmla="*/ 116001 w 167156"/>
                <a:gd name="connsiteY2" fmla="*/ 31972 h 505827"/>
                <a:gd name="connsiteX3" fmla="*/ 32874 w 167156"/>
                <a:gd name="connsiteY3" fmla="*/ 38366 h 505827"/>
                <a:gd name="connsiteX4" fmla="*/ 20085 w 167156"/>
                <a:gd name="connsiteY4" fmla="*/ 57550 h 505827"/>
                <a:gd name="connsiteX5" fmla="*/ 45663 w 167156"/>
                <a:gd name="connsiteY5" fmla="*/ 108705 h 505827"/>
                <a:gd name="connsiteX6" fmla="*/ 64846 w 167156"/>
                <a:gd name="connsiteY6" fmla="*/ 115099 h 505827"/>
                <a:gd name="connsiteX7" fmla="*/ 90423 w 167156"/>
                <a:gd name="connsiteY7" fmla="*/ 140677 h 505827"/>
                <a:gd name="connsiteX8" fmla="*/ 103212 w 167156"/>
                <a:gd name="connsiteY8" fmla="*/ 159860 h 505827"/>
                <a:gd name="connsiteX9" fmla="*/ 122395 w 167156"/>
                <a:gd name="connsiteY9" fmla="*/ 179043 h 505827"/>
                <a:gd name="connsiteX10" fmla="*/ 122395 w 167156"/>
                <a:gd name="connsiteY10" fmla="*/ 249382 h 505827"/>
                <a:gd name="connsiteX11" fmla="*/ 109607 w 167156"/>
                <a:gd name="connsiteY11" fmla="*/ 268565 h 505827"/>
                <a:gd name="connsiteX12" fmla="*/ 84029 w 167156"/>
                <a:gd name="connsiteY12" fmla="*/ 274959 h 505827"/>
                <a:gd name="connsiteX13" fmla="*/ 64846 w 167156"/>
                <a:gd name="connsiteY13" fmla="*/ 287748 h 505827"/>
                <a:gd name="connsiteX14" fmla="*/ 52057 w 167156"/>
                <a:gd name="connsiteY14" fmla="*/ 306931 h 505827"/>
                <a:gd name="connsiteX15" fmla="*/ 32874 w 167156"/>
                <a:gd name="connsiteY15" fmla="*/ 313326 h 505827"/>
                <a:gd name="connsiteX16" fmla="*/ 20085 w 167156"/>
                <a:gd name="connsiteY16" fmla="*/ 332509 h 505827"/>
                <a:gd name="connsiteX17" fmla="*/ 902 w 167156"/>
                <a:gd name="connsiteY17" fmla="*/ 351692 h 505827"/>
                <a:gd name="connsiteX18" fmla="*/ 7296 w 167156"/>
                <a:gd name="connsiteY18" fmla="*/ 390059 h 505827"/>
                <a:gd name="connsiteX19" fmla="*/ 45663 w 167156"/>
                <a:gd name="connsiteY19" fmla="*/ 447608 h 505827"/>
                <a:gd name="connsiteX20" fmla="*/ 58451 w 167156"/>
                <a:gd name="connsiteY20" fmla="*/ 466792 h 505827"/>
                <a:gd name="connsiteX21" fmla="*/ 39268 w 167156"/>
                <a:gd name="connsiteY21" fmla="*/ 505158 h 505827"/>
                <a:gd name="connsiteX22" fmla="*/ 32874 w 167156"/>
                <a:gd name="connsiteY22" fmla="*/ 505158 h 505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7156" h="505827">
                  <a:moveTo>
                    <a:pt x="167156" y="0"/>
                  </a:moveTo>
                  <a:cubicBezTo>
                    <a:pt x="156499" y="6394"/>
                    <a:pt x="145723" y="12596"/>
                    <a:pt x="135184" y="19183"/>
                  </a:cubicBezTo>
                  <a:cubicBezTo>
                    <a:pt x="128667" y="23256"/>
                    <a:pt x="123554" y="30556"/>
                    <a:pt x="116001" y="31972"/>
                  </a:cubicBezTo>
                  <a:cubicBezTo>
                    <a:pt x="88686" y="37094"/>
                    <a:pt x="60583" y="36235"/>
                    <a:pt x="32874" y="38366"/>
                  </a:cubicBezTo>
                  <a:cubicBezTo>
                    <a:pt x="28611" y="44761"/>
                    <a:pt x="21038" y="49924"/>
                    <a:pt x="20085" y="57550"/>
                  </a:cubicBezTo>
                  <a:cubicBezTo>
                    <a:pt x="17243" y="80287"/>
                    <a:pt x="27955" y="96900"/>
                    <a:pt x="45663" y="108705"/>
                  </a:cubicBezTo>
                  <a:cubicBezTo>
                    <a:pt x="51271" y="112444"/>
                    <a:pt x="58452" y="112968"/>
                    <a:pt x="64846" y="115099"/>
                  </a:cubicBezTo>
                  <a:cubicBezTo>
                    <a:pt x="78796" y="156952"/>
                    <a:pt x="59421" y="115875"/>
                    <a:pt x="90423" y="140677"/>
                  </a:cubicBezTo>
                  <a:cubicBezTo>
                    <a:pt x="96424" y="145478"/>
                    <a:pt x="98292" y="153956"/>
                    <a:pt x="103212" y="159860"/>
                  </a:cubicBezTo>
                  <a:cubicBezTo>
                    <a:pt x="109001" y="166807"/>
                    <a:pt x="116001" y="172649"/>
                    <a:pt x="122395" y="179043"/>
                  </a:cubicBezTo>
                  <a:cubicBezTo>
                    <a:pt x="132381" y="209000"/>
                    <a:pt x="134326" y="205636"/>
                    <a:pt x="122395" y="249382"/>
                  </a:cubicBezTo>
                  <a:cubicBezTo>
                    <a:pt x="120373" y="256796"/>
                    <a:pt x="116001" y="264302"/>
                    <a:pt x="109607" y="268565"/>
                  </a:cubicBezTo>
                  <a:cubicBezTo>
                    <a:pt x="102295" y="273440"/>
                    <a:pt x="92555" y="272828"/>
                    <a:pt x="84029" y="274959"/>
                  </a:cubicBezTo>
                  <a:cubicBezTo>
                    <a:pt x="77635" y="279222"/>
                    <a:pt x="70280" y="282314"/>
                    <a:pt x="64846" y="287748"/>
                  </a:cubicBezTo>
                  <a:cubicBezTo>
                    <a:pt x="59412" y="293182"/>
                    <a:pt x="58058" y="302130"/>
                    <a:pt x="52057" y="306931"/>
                  </a:cubicBezTo>
                  <a:cubicBezTo>
                    <a:pt x="46794" y="311142"/>
                    <a:pt x="39268" y="311194"/>
                    <a:pt x="32874" y="313326"/>
                  </a:cubicBezTo>
                  <a:cubicBezTo>
                    <a:pt x="28611" y="319720"/>
                    <a:pt x="25005" y="326605"/>
                    <a:pt x="20085" y="332509"/>
                  </a:cubicBezTo>
                  <a:cubicBezTo>
                    <a:pt x="14296" y="339456"/>
                    <a:pt x="2864" y="342864"/>
                    <a:pt x="902" y="351692"/>
                  </a:cubicBezTo>
                  <a:cubicBezTo>
                    <a:pt x="-1911" y="364349"/>
                    <a:pt x="2309" y="378091"/>
                    <a:pt x="7296" y="390059"/>
                  </a:cubicBezTo>
                  <a:cubicBezTo>
                    <a:pt x="7297" y="390062"/>
                    <a:pt x="39268" y="438015"/>
                    <a:pt x="45663" y="447608"/>
                  </a:cubicBezTo>
                  <a:lnTo>
                    <a:pt x="58451" y="466792"/>
                  </a:lnTo>
                  <a:cubicBezTo>
                    <a:pt x="53250" y="482395"/>
                    <a:pt x="51665" y="492761"/>
                    <a:pt x="39268" y="505158"/>
                  </a:cubicBezTo>
                  <a:cubicBezTo>
                    <a:pt x="37761" y="506665"/>
                    <a:pt x="35005" y="505158"/>
                    <a:pt x="32874" y="505158"/>
                  </a:cubicBezTo>
                </a:path>
              </a:pathLst>
            </a:cu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188FDE52-091F-4659-81F5-B6112E863A5F}"/>
                </a:ext>
              </a:extLst>
            </p:cNvPr>
            <p:cNvSpPr/>
            <p:nvPr/>
          </p:nvSpPr>
          <p:spPr>
            <a:xfrm>
              <a:off x="10708890" y="4424423"/>
              <a:ext cx="163049" cy="161200"/>
            </a:xfrm>
            <a:prstGeom prst="ellipse">
              <a:avLst/>
            </a:prstGeom>
            <a:solidFill>
              <a:schemeClr val="tx1">
                <a:lumMod val="50000"/>
              </a:schemeClr>
            </a:solidFill>
            <a:ln>
              <a:solidFill>
                <a:schemeClr val="tx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4CDF8663-5A9C-4006-807D-2D33054EEEC7}"/>
                </a:ext>
              </a:extLst>
            </p:cNvPr>
            <p:cNvSpPr/>
            <p:nvPr/>
          </p:nvSpPr>
          <p:spPr>
            <a:xfrm>
              <a:off x="11024223" y="4424423"/>
              <a:ext cx="54425" cy="118856"/>
            </a:xfrm>
            <a:prstGeom prst="ellipse">
              <a:avLst/>
            </a:prstGeom>
            <a:solidFill>
              <a:schemeClr val="tx1">
                <a:lumMod val="50000"/>
              </a:schemeClr>
            </a:solidFill>
            <a:ln>
              <a:solidFill>
                <a:schemeClr val="tx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lowchart: Direct Access Storage 67">
              <a:extLst>
                <a:ext uri="{FF2B5EF4-FFF2-40B4-BE49-F238E27FC236}">
                  <a16:creationId xmlns:a16="http://schemas.microsoft.com/office/drawing/2014/main" id="{D400667A-E8F3-46BF-84A4-2F546B8511DE}"/>
                </a:ext>
              </a:extLst>
            </p:cNvPr>
            <p:cNvSpPr/>
            <p:nvPr/>
          </p:nvSpPr>
          <p:spPr>
            <a:xfrm>
              <a:off x="11020305" y="4424423"/>
              <a:ext cx="116684" cy="136071"/>
            </a:xfrm>
            <a:prstGeom prst="flowChartMagneticDrum">
              <a:avLst/>
            </a:prstGeom>
            <a:solidFill>
              <a:schemeClr val="tx1">
                <a:lumMod val="75000"/>
              </a:schemeClr>
            </a:solidFill>
            <a:ln>
              <a:solidFill>
                <a:schemeClr val="tx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lowchart: Direct Access Storage 68">
              <a:extLst>
                <a:ext uri="{FF2B5EF4-FFF2-40B4-BE49-F238E27FC236}">
                  <a16:creationId xmlns:a16="http://schemas.microsoft.com/office/drawing/2014/main" id="{D08D36BE-A21A-4C1B-8D8F-094D553AF56F}"/>
                </a:ext>
              </a:extLst>
            </p:cNvPr>
            <p:cNvSpPr/>
            <p:nvPr/>
          </p:nvSpPr>
          <p:spPr>
            <a:xfrm>
              <a:off x="11228330" y="4424423"/>
              <a:ext cx="129724" cy="136071"/>
            </a:xfrm>
            <a:prstGeom prst="flowChartMagneticDrum">
              <a:avLst/>
            </a:prstGeom>
            <a:solidFill>
              <a:schemeClr val="tx1">
                <a:lumMod val="75000"/>
              </a:schemeClr>
            </a:solidFill>
            <a:ln>
              <a:solidFill>
                <a:schemeClr val="tx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B66CEE-2005-8B89-06A4-2840BC130B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System Block Diagram – </a:t>
            </a:r>
            <a:br>
              <a:rPr lang="en-US" dirty="0"/>
            </a:br>
            <a:r>
              <a:rPr lang="en-US" dirty="0"/>
              <a:t>Cable Termination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05DDC29-5539-419A-8975-8B788BCDB00B}"/>
              </a:ext>
            </a:extLst>
          </p:cNvPr>
          <p:cNvCxnSpPr>
            <a:cxnSpLocks/>
            <a:endCxn id="31" idx="0"/>
          </p:cNvCxnSpPr>
          <p:nvPr/>
        </p:nvCxnSpPr>
        <p:spPr>
          <a:xfrm>
            <a:off x="1735998" y="4054257"/>
            <a:ext cx="3283983" cy="1059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EA51B421-F653-4E40-92DC-108573FDDCB4}"/>
              </a:ext>
            </a:extLst>
          </p:cNvPr>
          <p:cNvSpPr txBox="1"/>
          <p:nvPr/>
        </p:nvSpPr>
        <p:spPr>
          <a:xfrm>
            <a:off x="2411725" y="4080220"/>
            <a:ext cx="28838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 km armored FO cable</a:t>
            </a:r>
          </a:p>
        </p:txBody>
      </p:sp>
      <p:sp>
        <p:nvSpPr>
          <p:cNvPr id="9" name="Trapezoid 8">
            <a:extLst>
              <a:ext uri="{FF2B5EF4-FFF2-40B4-BE49-F238E27FC236}">
                <a16:creationId xmlns:a16="http://schemas.microsoft.com/office/drawing/2014/main" id="{D2D60E50-6F77-4019-83E1-FBFA555C83EC}"/>
              </a:ext>
            </a:extLst>
          </p:cNvPr>
          <p:cNvSpPr/>
          <p:nvPr/>
        </p:nvSpPr>
        <p:spPr>
          <a:xfrm rot="16200000">
            <a:off x="6113454" y="3799333"/>
            <a:ext cx="455326" cy="490234"/>
          </a:xfrm>
          <a:prstGeom prst="trapezoid">
            <a:avLst/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D49EE7A0-F858-4A73-A12F-B686FFE7A606}"/>
              </a:ext>
            </a:extLst>
          </p:cNvPr>
          <p:cNvCxnSpPr>
            <a:cxnSpLocks/>
            <a:endCxn id="9" idx="1"/>
          </p:cNvCxnSpPr>
          <p:nvPr/>
        </p:nvCxnSpPr>
        <p:spPr>
          <a:xfrm flipV="1">
            <a:off x="6202522" y="4215197"/>
            <a:ext cx="138595" cy="445536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3586E4CE-36FF-4156-9B67-2001E0A7E37A}"/>
              </a:ext>
            </a:extLst>
          </p:cNvPr>
          <p:cNvSpPr txBox="1"/>
          <p:nvPr/>
        </p:nvSpPr>
        <p:spPr>
          <a:xfrm>
            <a:off x="5397518" y="4412312"/>
            <a:ext cx="133722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Cable</a:t>
            </a:r>
          </a:p>
          <a:p>
            <a:r>
              <a:rPr lang="en-US" sz="1600" dirty="0"/>
              <a:t>Termination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6BBF4DD-88FA-457A-99DC-F2763E4C77A0}"/>
              </a:ext>
            </a:extLst>
          </p:cNvPr>
          <p:cNvSpPr txBox="1"/>
          <p:nvPr/>
        </p:nvSpPr>
        <p:spPr>
          <a:xfrm>
            <a:off x="5892470" y="2986543"/>
            <a:ext cx="101502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FO Core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E1599F6-F6DC-47A3-A2E4-69E3BD3FDFDA}"/>
              </a:ext>
            </a:extLst>
          </p:cNvPr>
          <p:cNvSpPr txBox="1"/>
          <p:nvPr/>
        </p:nvSpPr>
        <p:spPr>
          <a:xfrm>
            <a:off x="7899451" y="5166524"/>
            <a:ext cx="193514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Oil-compensated</a:t>
            </a:r>
          </a:p>
          <a:p>
            <a:r>
              <a:rPr lang="en-US" sz="1600" dirty="0"/>
              <a:t>Junction box – </a:t>
            </a:r>
          </a:p>
          <a:p>
            <a:r>
              <a:rPr lang="en-US" sz="1600" dirty="0"/>
              <a:t>Fiber breakout</a:t>
            </a:r>
          </a:p>
        </p:txBody>
      </p:sp>
      <p:sp>
        <p:nvSpPr>
          <p:cNvPr id="31" name="Trapezoid 30">
            <a:extLst>
              <a:ext uri="{FF2B5EF4-FFF2-40B4-BE49-F238E27FC236}">
                <a16:creationId xmlns:a16="http://schemas.microsoft.com/office/drawing/2014/main" id="{A20A265F-2697-4639-985B-29E8073CEACE}"/>
              </a:ext>
            </a:extLst>
          </p:cNvPr>
          <p:cNvSpPr/>
          <p:nvPr/>
        </p:nvSpPr>
        <p:spPr>
          <a:xfrm rot="16200000">
            <a:off x="5459654" y="3528016"/>
            <a:ext cx="175255" cy="1054601"/>
          </a:xfrm>
          <a:prstGeom prst="trapezoi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5557879E-A24C-4CE9-8AA9-D408297DB417}"/>
              </a:ext>
            </a:extLst>
          </p:cNvPr>
          <p:cNvGrpSpPr/>
          <p:nvPr/>
        </p:nvGrpSpPr>
        <p:grpSpPr>
          <a:xfrm>
            <a:off x="6586234" y="2988377"/>
            <a:ext cx="5815316" cy="1820981"/>
            <a:chOff x="5345720" y="3223101"/>
            <a:chExt cx="4953759" cy="1636967"/>
          </a:xfrm>
        </p:grpSpPr>
        <p:sp>
          <p:nvSpPr>
            <p:cNvPr id="30" name="Cube 29">
              <a:extLst>
                <a:ext uri="{FF2B5EF4-FFF2-40B4-BE49-F238E27FC236}">
                  <a16:creationId xmlns:a16="http://schemas.microsoft.com/office/drawing/2014/main" id="{467D0D1F-D8CA-4F87-AA45-C54F4982A654}"/>
                </a:ext>
              </a:extLst>
            </p:cNvPr>
            <p:cNvSpPr/>
            <p:nvPr/>
          </p:nvSpPr>
          <p:spPr>
            <a:xfrm rot="10800000" flipV="1">
              <a:off x="6200885" y="3223101"/>
              <a:ext cx="4098594" cy="1636967"/>
            </a:xfrm>
            <a:prstGeom prst="cube">
              <a:avLst/>
            </a:prstGeom>
            <a:noFill/>
            <a:ln w="57150">
              <a:solidFill>
                <a:schemeClr val="tx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Trapezoid 34">
              <a:extLst>
                <a:ext uri="{FF2B5EF4-FFF2-40B4-BE49-F238E27FC236}">
                  <a16:creationId xmlns:a16="http://schemas.microsoft.com/office/drawing/2014/main" id="{3DD18178-4E08-473A-9E83-8EA9626BBF1F}"/>
                </a:ext>
              </a:extLst>
            </p:cNvPr>
            <p:cNvSpPr/>
            <p:nvPr/>
          </p:nvSpPr>
          <p:spPr>
            <a:xfrm rot="16200000">
              <a:off x="5350782" y="3633354"/>
              <a:ext cx="1221649" cy="1231773"/>
            </a:xfrm>
            <a:prstGeom prst="trapezoid">
              <a:avLst>
                <a:gd name="adj" fmla="val 39667"/>
              </a:avLst>
            </a:prstGeom>
            <a:noFill/>
            <a:ln w="38100">
              <a:solidFill>
                <a:schemeClr val="tx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5B494D97-32C8-4C5E-9DEF-0791EACA67D2}"/>
                </a:ext>
              </a:extLst>
            </p:cNvPr>
            <p:cNvCxnSpPr/>
            <p:nvPr/>
          </p:nvCxnSpPr>
          <p:spPr>
            <a:xfrm flipH="1">
              <a:off x="5345720" y="3223101"/>
              <a:ext cx="855165" cy="718249"/>
            </a:xfrm>
            <a:prstGeom prst="line">
              <a:avLst/>
            </a:prstGeom>
            <a:ln w="38100">
              <a:solidFill>
                <a:schemeClr val="tx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D3705EE8-528B-48FA-9B29-3382B43E120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345720" y="3941350"/>
              <a:ext cx="0" cy="162102"/>
            </a:xfrm>
            <a:prstGeom prst="line">
              <a:avLst/>
            </a:prstGeom>
            <a:ln w="38100">
              <a:solidFill>
                <a:schemeClr val="tx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F4CA61C6-628F-407A-8511-19D1F8F23B23}"/>
                </a:ext>
              </a:extLst>
            </p:cNvPr>
            <p:cNvCxnSpPr>
              <a:endCxn id="35" idx="0"/>
            </p:cNvCxnSpPr>
            <p:nvPr/>
          </p:nvCxnSpPr>
          <p:spPr>
            <a:xfrm flipH="1" flipV="1">
              <a:off x="5345720" y="4249240"/>
              <a:ext cx="855165" cy="194872"/>
            </a:xfrm>
            <a:prstGeom prst="line">
              <a:avLst/>
            </a:prstGeom>
            <a:ln>
              <a:solidFill>
                <a:schemeClr val="tx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C347E5B5-55EB-44FA-8656-7C64FEB7FADB}"/>
              </a:ext>
            </a:extLst>
          </p:cNvPr>
          <p:cNvSpPr/>
          <p:nvPr/>
        </p:nvSpPr>
        <p:spPr>
          <a:xfrm>
            <a:off x="6547871" y="4213913"/>
            <a:ext cx="1477108" cy="383665"/>
          </a:xfrm>
          <a:custGeom>
            <a:avLst/>
            <a:gdLst>
              <a:gd name="connsiteX0" fmla="*/ 0 w 1477108"/>
              <a:gd name="connsiteY0" fmla="*/ 12789 h 383665"/>
              <a:gd name="connsiteX1" fmla="*/ 31972 w 1477108"/>
              <a:gd name="connsiteY1" fmla="*/ 6395 h 383665"/>
              <a:gd name="connsiteX2" fmla="*/ 57550 w 1477108"/>
              <a:gd name="connsiteY2" fmla="*/ 0 h 383665"/>
              <a:gd name="connsiteX3" fmla="*/ 230199 w 1477108"/>
              <a:gd name="connsiteY3" fmla="*/ 6395 h 383665"/>
              <a:gd name="connsiteX4" fmla="*/ 268565 w 1477108"/>
              <a:gd name="connsiteY4" fmla="*/ 38367 h 383665"/>
              <a:gd name="connsiteX5" fmla="*/ 294143 w 1477108"/>
              <a:gd name="connsiteY5" fmla="*/ 76733 h 383665"/>
              <a:gd name="connsiteX6" fmla="*/ 319721 w 1477108"/>
              <a:gd name="connsiteY6" fmla="*/ 115100 h 383665"/>
              <a:gd name="connsiteX7" fmla="*/ 332509 w 1477108"/>
              <a:gd name="connsiteY7" fmla="*/ 134283 h 383665"/>
              <a:gd name="connsiteX8" fmla="*/ 351693 w 1477108"/>
              <a:gd name="connsiteY8" fmla="*/ 147072 h 383665"/>
              <a:gd name="connsiteX9" fmla="*/ 383665 w 1477108"/>
              <a:gd name="connsiteY9" fmla="*/ 172649 h 383665"/>
              <a:gd name="connsiteX10" fmla="*/ 422031 w 1477108"/>
              <a:gd name="connsiteY10" fmla="*/ 198227 h 383665"/>
              <a:gd name="connsiteX11" fmla="*/ 473186 w 1477108"/>
              <a:gd name="connsiteY11" fmla="*/ 211016 h 383665"/>
              <a:gd name="connsiteX12" fmla="*/ 492370 w 1477108"/>
              <a:gd name="connsiteY12" fmla="*/ 217410 h 383665"/>
              <a:gd name="connsiteX13" fmla="*/ 524342 w 1477108"/>
              <a:gd name="connsiteY13" fmla="*/ 223804 h 383665"/>
              <a:gd name="connsiteX14" fmla="*/ 569102 w 1477108"/>
              <a:gd name="connsiteY14" fmla="*/ 217410 h 383665"/>
              <a:gd name="connsiteX15" fmla="*/ 594680 w 1477108"/>
              <a:gd name="connsiteY15" fmla="*/ 211016 h 383665"/>
              <a:gd name="connsiteX16" fmla="*/ 748146 w 1477108"/>
              <a:gd name="connsiteY16" fmla="*/ 217410 h 383665"/>
              <a:gd name="connsiteX17" fmla="*/ 812090 w 1477108"/>
              <a:gd name="connsiteY17" fmla="*/ 242988 h 383665"/>
              <a:gd name="connsiteX18" fmla="*/ 850456 w 1477108"/>
              <a:gd name="connsiteY18" fmla="*/ 268565 h 383665"/>
              <a:gd name="connsiteX19" fmla="*/ 869639 w 1477108"/>
              <a:gd name="connsiteY19" fmla="*/ 281354 h 383665"/>
              <a:gd name="connsiteX20" fmla="*/ 888823 w 1477108"/>
              <a:gd name="connsiteY20" fmla="*/ 294143 h 383665"/>
              <a:gd name="connsiteX21" fmla="*/ 952767 w 1477108"/>
              <a:gd name="connsiteY21" fmla="*/ 345298 h 383665"/>
              <a:gd name="connsiteX22" fmla="*/ 978344 w 1477108"/>
              <a:gd name="connsiteY22" fmla="*/ 351693 h 383665"/>
              <a:gd name="connsiteX23" fmla="*/ 997528 w 1477108"/>
              <a:gd name="connsiteY23" fmla="*/ 364481 h 383665"/>
              <a:gd name="connsiteX24" fmla="*/ 1023105 w 1477108"/>
              <a:gd name="connsiteY24" fmla="*/ 370876 h 383665"/>
              <a:gd name="connsiteX25" fmla="*/ 1125416 w 1477108"/>
              <a:gd name="connsiteY25" fmla="*/ 383665 h 383665"/>
              <a:gd name="connsiteX26" fmla="*/ 1445136 w 1477108"/>
              <a:gd name="connsiteY26" fmla="*/ 377270 h 383665"/>
              <a:gd name="connsiteX27" fmla="*/ 1464319 w 1477108"/>
              <a:gd name="connsiteY27" fmla="*/ 364481 h 383665"/>
              <a:gd name="connsiteX28" fmla="*/ 1477108 w 1477108"/>
              <a:gd name="connsiteY28" fmla="*/ 345298 h 383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477108" h="383665">
                <a:moveTo>
                  <a:pt x="0" y="12789"/>
                </a:moveTo>
                <a:cubicBezTo>
                  <a:pt x="10657" y="10658"/>
                  <a:pt x="21362" y="8753"/>
                  <a:pt x="31972" y="6395"/>
                </a:cubicBezTo>
                <a:cubicBezTo>
                  <a:pt x="40551" y="4489"/>
                  <a:pt x="48762" y="0"/>
                  <a:pt x="57550" y="0"/>
                </a:cubicBezTo>
                <a:cubicBezTo>
                  <a:pt x="115139" y="0"/>
                  <a:pt x="172649" y="4263"/>
                  <a:pt x="230199" y="6395"/>
                </a:cubicBezTo>
                <a:cubicBezTo>
                  <a:pt x="247250" y="17763"/>
                  <a:pt x="255310" y="21324"/>
                  <a:pt x="268565" y="38367"/>
                </a:cubicBezTo>
                <a:cubicBezTo>
                  <a:pt x="278001" y="50499"/>
                  <a:pt x="285617" y="63944"/>
                  <a:pt x="294143" y="76733"/>
                </a:cubicBezTo>
                <a:lnTo>
                  <a:pt x="319721" y="115100"/>
                </a:lnTo>
                <a:cubicBezTo>
                  <a:pt x="323984" y="121494"/>
                  <a:pt x="326115" y="130020"/>
                  <a:pt x="332509" y="134283"/>
                </a:cubicBezTo>
                <a:lnTo>
                  <a:pt x="351693" y="147072"/>
                </a:lnTo>
                <a:cubicBezTo>
                  <a:pt x="375322" y="182518"/>
                  <a:pt x="350961" y="154480"/>
                  <a:pt x="383665" y="172649"/>
                </a:cubicBezTo>
                <a:cubicBezTo>
                  <a:pt x="397101" y="180113"/>
                  <a:pt x="407449" y="193367"/>
                  <a:pt x="422031" y="198227"/>
                </a:cubicBezTo>
                <a:cubicBezTo>
                  <a:pt x="465878" y="212842"/>
                  <a:pt x="411460" y="195584"/>
                  <a:pt x="473186" y="211016"/>
                </a:cubicBezTo>
                <a:cubicBezTo>
                  <a:pt x="479725" y="212651"/>
                  <a:pt x="485831" y="215775"/>
                  <a:pt x="492370" y="217410"/>
                </a:cubicBezTo>
                <a:cubicBezTo>
                  <a:pt x="502914" y="220046"/>
                  <a:pt x="513685" y="221673"/>
                  <a:pt x="524342" y="223804"/>
                </a:cubicBezTo>
                <a:cubicBezTo>
                  <a:pt x="539262" y="221673"/>
                  <a:pt x="554274" y="220106"/>
                  <a:pt x="569102" y="217410"/>
                </a:cubicBezTo>
                <a:cubicBezTo>
                  <a:pt x="577749" y="215838"/>
                  <a:pt x="585892" y="211016"/>
                  <a:pt x="594680" y="211016"/>
                </a:cubicBezTo>
                <a:cubicBezTo>
                  <a:pt x="645880" y="211016"/>
                  <a:pt x="696991" y="215279"/>
                  <a:pt x="748146" y="217410"/>
                </a:cubicBezTo>
                <a:cubicBezTo>
                  <a:pt x="775597" y="226560"/>
                  <a:pt x="788568" y="228875"/>
                  <a:pt x="812090" y="242988"/>
                </a:cubicBezTo>
                <a:cubicBezTo>
                  <a:pt x="825270" y="250896"/>
                  <a:pt x="837667" y="260039"/>
                  <a:pt x="850456" y="268565"/>
                </a:cubicBezTo>
                <a:lnTo>
                  <a:pt x="869639" y="281354"/>
                </a:lnTo>
                <a:cubicBezTo>
                  <a:pt x="876034" y="285617"/>
                  <a:pt x="883389" y="288709"/>
                  <a:pt x="888823" y="294143"/>
                </a:cubicBezTo>
                <a:cubicBezTo>
                  <a:pt x="904178" y="309499"/>
                  <a:pt x="931252" y="339919"/>
                  <a:pt x="952767" y="345298"/>
                </a:cubicBezTo>
                <a:lnTo>
                  <a:pt x="978344" y="351693"/>
                </a:lnTo>
                <a:cubicBezTo>
                  <a:pt x="984739" y="355956"/>
                  <a:pt x="990464" y="361454"/>
                  <a:pt x="997528" y="364481"/>
                </a:cubicBezTo>
                <a:cubicBezTo>
                  <a:pt x="1005606" y="367943"/>
                  <a:pt x="1014526" y="368970"/>
                  <a:pt x="1023105" y="370876"/>
                </a:cubicBezTo>
                <a:cubicBezTo>
                  <a:pt x="1068838" y="381039"/>
                  <a:pt x="1064454" y="378123"/>
                  <a:pt x="1125416" y="383665"/>
                </a:cubicBezTo>
                <a:cubicBezTo>
                  <a:pt x="1231989" y="381533"/>
                  <a:pt x="1338712" y="383294"/>
                  <a:pt x="1445136" y="377270"/>
                </a:cubicBezTo>
                <a:cubicBezTo>
                  <a:pt x="1452809" y="376836"/>
                  <a:pt x="1459518" y="370482"/>
                  <a:pt x="1464319" y="364481"/>
                </a:cubicBezTo>
                <a:cubicBezTo>
                  <a:pt x="1481283" y="343276"/>
                  <a:pt x="1460845" y="345298"/>
                  <a:pt x="1477108" y="345298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733327EA-C099-42EE-8B7A-48C9CE89D4CC}"/>
              </a:ext>
            </a:extLst>
          </p:cNvPr>
          <p:cNvCxnSpPr>
            <a:cxnSpLocks/>
          </p:cNvCxnSpPr>
          <p:nvPr/>
        </p:nvCxnSpPr>
        <p:spPr>
          <a:xfrm>
            <a:off x="6443811" y="3343256"/>
            <a:ext cx="353383" cy="841235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ECF25E89-7CD6-4785-8938-60E9DB267360}"/>
              </a:ext>
            </a:extLst>
          </p:cNvPr>
          <p:cNvCxnSpPr>
            <a:cxnSpLocks/>
          </p:cNvCxnSpPr>
          <p:nvPr/>
        </p:nvCxnSpPr>
        <p:spPr>
          <a:xfrm>
            <a:off x="5279915" y="3589952"/>
            <a:ext cx="397789" cy="343833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extBox 74">
            <a:extLst>
              <a:ext uri="{FF2B5EF4-FFF2-40B4-BE49-F238E27FC236}">
                <a16:creationId xmlns:a16="http://schemas.microsoft.com/office/drawing/2014/main" id="{CED214CD-A20B-4B49-AC20-3DB1D2D43266}"/>
              </a:ext>
            </a:extLst>
          </p:cNvPr>
          <p:cNvSpPr txBox="1"/>
          <p:nvPr/>
        </p:nvSpPr>
        <p:spPr>
          <a:xfrm>
            <a:off x="4583503" y="2989892"/>
            <a:ext cx="7248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Strain</a:t>
            </a:r>
          </a:p>
          <a:p>
            <a:r>
              <a:rPr lang="en-US" sz="1600" dirty="0"/>
              <a:t>Relief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62A556F-5423-4977-8081-5721B7EC72E6}"/>
              </a:ext>
            </a:extLst>
          </p:cNvPr>
          <p:cNvGrpSpPr/>
          <p:nvPr/>
        </p:nvGrpSpPr>
        <p:grpSpPr>
          <a:xfrm>
            <a:off x="8010076" y="4372191"/>
            <a:ext cx="2794043" cy="794333"/>
            <a:chOff x="8010076" y="4372191"/>
            <a:chExt cx="2794043" cy="794333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1E733999-388F-4239-B587-4C934015BC46}"/>
                </a:ext>
              </a:extLst>
            </p:cNvPr>
            <p:cNvSpPr/>
            <p:nvPr/>
          </p:nvSpPr>
          <p:spPr>
            <a:xfrm>
              <a:off x="8010076" y="4372191"/>
              <a:ext cx="994326" cy="332509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99F542DB-0327-494E-BF48-49F1E37B2E34}"/>
                </a:ext>
              </a:extLst>
            </p:cNvPr>
            <p:cNvSpPr/>
            <p:nvPr/>
          </p:nvSpPr>
          <p:spPr>
            <a:xfrm>
              <a:off x="8018487" y="4548363"/>
              <a:ext cx="959161" cy="108705"/>
            </a:xfrm>
            <a:custGeom>
              <a:avLst/>
              <a:gdLst>
                <a:gd name="connsiteX0" fmla="*/ 0 w 959161"/>
                <a:gd name="connsiteY0" fmla="*/ 0 h 108705"/>
                <a:gd name="connsiteX1" fmla="*/ 358087 w 959161"/>
                <a:gd name="connsiteY1" fmla="*/ 83127 h 108705"/>
                <a:gd name="connsiteX2" fmla="*/ 492369 w 959161"/>
                <a:gd name="connsiteY2" fmla="*/ 19183 h 108705"/>
                <a:gd name="connsiteX3" fmla="*/ 959161 w 959161"/>
                <a:gd name="connsiteY3" fmla="*/ 108705 h 108705"/>
                <a:gd name="connsiteX4" fmla="*/ 959161 w 959161"/>
                <a:gd name="connsiteY4" fmla="*/ 108705 h 108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9161" h="108705">
                  <a:moveTo>
                    <a:pt x="0" y="0"/>
                  </a:moveTo>
                  <a:cubicBezTo>
                    <a:pt x="138013" y="39965"/>
                    <a:pt x="276026" y="79930"/>
                    <a:pt x="358087" y="83127"/>
                  </a:cubicBezTo>
                  <a:cubicBezTo>
                    <a:pt x="440148" y="86324"/>
                    <a:pt x="392190" y="14920"/>
                    <a:pt x="492369" y="19183"/>
                  </a:cubicBezTo>
                  <a:cubicBezTo>
                    <a:pt x="592548" y="23446"/>
                    <a:pt x="959161" y="108705"/>
                    <a:pt x="959161" y="108705"/>
                  </a:cubicBezTo>
                  <a:lnTo>
                    <a:pt x="959161" y="108705"/>
                  </a:lnTo>
                </a:path>
              </a:pathLst>
            </a:cu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7CDC67CD-48E2-4FB8-9E24-0D4EEBE80581}"/>
                </a:ext>
              </a:extLst>
            </p:cNvPr>
            <p:cNvSpPr/>
            <p:nvPr/>
          </p:nvSpPr>
          <p:spPr>
            <a:xfrm flipH="1">
              <a:off x="8018487" y="4413754"/>
              <a:ext cx="959161" cy="108705"/>
            </a:xfrm>
            <a:custGeom>
              <a:avLst/>
              <a:gdLst>
                <a:gd name="connsiteX0" fmla="*/ 0 w 959161"/>
                <a:gd name="connsiteY0" fmla="*/ 0 h 108705"/>
                <a:gd name="connsiteX1" fmla="*/ 358087 w 959161"/>
                <a:gd name="connsiteY1" fmla="*/ 83127 h 108705"/>
                <a:gd name="connsiteX2" fmla="*/ 492369 w 959161"/>
                <a:gd name="connsiteY2" fmla="*/ 19183 h 108705"/>
                <a:gd name="connsiteX3" fmla="*/ 959161 w 959161"/>
                <a:gd name="connsiteY3" fmla="*/ 108705 h 108705"/>
                <a:gd name="connsiteX4" fmla="*/ 959161 w 959161"/>
                <a:gd name="connsiteY4" fmla="*/ 108705 h 108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9161" h="108705">
                  <a:moveTo>
                    <a:pt x="0" y="0"/>
                  </a:moveTo>
                  <a:cubicBezTo>
                    <a:pt x="138013" y="39965"/>
                    <a:pt x="276026" y="79930"/>
                    <a:pt x="358087" y="83127"/>
                  </a:cubicBezTo>
                  <a:cubicBezTo>
                    <a:pt x="440148" y="86324"/>
                    <a:pt x="392190" y="14920"/>
                    <a:pt x="492369" y="19183"/>
                  </a:cubicBezTo>
                  <a:cubicBezTo>
                    <a:pt x="592548" y="23446"/>
                    <a:pt x="959161" y="108705"/>
                    <a:pt x="959161" y="108705"/>
                  </a:cubicBezTo>
                  <a:lnTo>
                    <a:pt x="959161" y="108705"/>
                  </a:lnTo>
                </a:path>
              </a:pathLst>
            </a:cu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A50F6617-39F4-4AC5-83C4-43BAECA7BADB}"/>
                </a:ext>
              </a:extLst>
            </p:cNvPr>
            <p:cNvSpPr/>
            <p:nvPr/>
          </p:nvSpPr>
          <p:spPr>
            <a:xfrm>
              <a:off x="8974613" y="4394570"/>
              <a:ext cx="59575" cy="73061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19C914DA-42C1-4E7B-A761-17FEFD71C7DF}"/>
                </a:ext>
              </a:extLst>
            </p:cNvPr>
            <p:cNvSpPr/>
            <p:nvPr/>
          </p:nvSpPr>
          <p:spPr>
            <a:xfrm>
              <a:off x="8974614" y="4610070"/>
              <a:ext cx="59575" cy="73061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251ECD9C-A736-42F1-9DC6-CEEE22D3B8F4}"/>
                </a:ext>
              </a:extLst>
            </p:cNvPr>
            <p:cNvSpPr/>
            <p:nvPr/>
          </p:nvSpPr>
          <p:spPr>
            <a:xfrm>
              <a:off x="9102133" y="4401434"/>
              <a:ext cx="59575" cy="73061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73DBC3A3-C941-41C4-87E7-E37DCA535685}"/>
                </a:ext>
              </a:extLst>
            </p:cNvPr>
            <p:cNvSpPr/>
            <p:nvPr/>
          </p:nvSpPr>
          <p:spPr>
            <a:xfrm rot="11613145">
              <a:off x="10054148" y="4429405"/>
              <a:ext cx="749971" cy="179844"/>
            </a:xfrm>
            <a:custGeom>
              <a:avLst/>
              <a:gdLst>
                <a:gd name="connsiteX0" fmla="*/ 1873561 w 1873561"/>
                <a:gd name="connsiteY0" fmla="*/ 0 h 179844"/>
                <a:gd name="connsiteX1" fmla="*/ 1732884 w 1873561"/>
                <a:gd name="connsiteY1" fmla="*/ 6394 h 179844"/>
                <a:gd name="connsiteX2" fmla="*/ 1713701 w 1873561"/>
                <a:gd name="connsiteY2" fmla="*/ 12789 h 179844"/>
                <a:gd name="connsiteX3" fmla="*/ 1636968 w 1873561"/>
                <a:gd name="connsiteY3" fmla="*/ 19183 h 179844"/>
                <a:gd name="connsiteX4" fmla="*/ 1585813 w 1873561"/>
                <a:gd name="connsiteY4" fmla="*/ 38366 h 179844"/>
                <a:gd name="connsiteX5" fmla="*/ 1547446 w 1873561"/>
                <a:gd name="connsiteY5" fmla="*/ 51155 h 179844"/>
                <a:gd name="connsiteX6" fmla="*/ 1528263 w 1873561"/>
                <a:gd name="connsiteY6" fmla="*/ 57549 h 179844"/>
                <a:gd name="connsiteX7" fmla="*/ 1330036 w 1873561"/>
                <a:gd name="connsiteY7" fmla="*/ 76733 h 179844"/>
                <a:gd name="connsiteX8" fmla="*/ 1157387 w 1873561"/>
                <a:gd name="connsiteY8" fmla="*/ 76733 h 179844"/>
                <a:gd name="connsiteX9" fmla="*/ 1106232 w 1873561"/>
                <a:gd name="connsiteY9" fmla="*/ 89522 h 179844"/>
                <a:gd name="connsiteX10" fmla="*/ 1061471 w 1873561"/>
                <a:gd name="connsiteY10" fmla="*/ 95916 h 179844"/>
                <a:gd name="connsiteX11" fmla="*/ 1023105 w 1873561"/>
                <a:gd name="connsiteY11" fmla="*/ 108705 h 179844"/>
                <a:gd name="connsiteX12" fmla="*/ 959161 w 1873561"/>
                <a:gd name="connsiteY12" fmla="*/ 134282 h 179844"/>
                <a:gd name="connsiteX13" fmla="*/ 920794 w 1873561"/>
                <a:gd name="connsiteY13" fmla="*/ 140677 h 179844"/>
                <a:gd name="connsiteX14" fmla="*/ 901611 w 1873561"/>
                <a:gd name="connsiteY14" fmla="*/ 147071 h 179844"/>
                <a:gd name="connsiteX15" fmla="*/ 869639 w 1873561"/>
                <a:gd name="connsiteY15" fmla="*/ 153466 h 179844"/>
                <a:gd name="connsiteX16" fmla="*/ 581891 w 1873561"/>
                <a:gd name="connsiteY16" fmla="*/ 147071 h 179844"/>
                <a:gd name="connsiteX17" fmla="*/ 492369 w 1873561"/>
                <a:gd name="connsiteY17" fmla="*/ 134282 h 179844"/>
                <a:gd name="connsiteX18" fmla="*/ 383664 w 1873561"/>
                <a:gd name="connsiteY18" fmla="*/ 147071 h 179844"/>
                <a:gd name="connsiteX19" fmla="*/ 294143 w 1873561"/>
                <a:gd name="connsiteY19" fmla="*/ 159860 h 179844"/>
                <a:gd name="connsiteX20" fmla="*/ 249382 w 1873561"/>
                <a:gd name="connsiteY20" fmla="*/ 172649 h 179844"/>
                <a:gd name="connsiteX21" fmla="*/ 211015 w 1873561"/>
                <a:gd name="connsiteY21" fmla="*/ 179043 h 179844"/>
                <a:gd name="connsiteX22" fmla="*/ 0 w 1873561"/>
                <a:gd name="connsiteY22" fmla="*/ 179043 h 179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73561" h="179844">
                  <a:moveTo>
                    <a:pt x="1873561" y="0"/>
                  </a:moveTo>
                  <a:cubicBezTo>
                    <a:pt x="1826669" y="2131"/>
                    <a:pt x="1779675" y="2651"/>
                    <a:pt x="1732884" y="6394"/>
                  </a:cubicBezTo>
                  <a:cubicBezTo>
                    <a:pt x="1726165" y="6932"/>
                    <a:pt x="1720382" y="11898"/>
                    <a:pt x="1713701" y="12789"/>
                  </a:cubicBezTo>
                  <a:cubicBezTo>
                    <a:pt x="1688260" y="16181"/>
                    <a:pt x="1662546" y="17052"/>
                    <a:pt x="1636968" y="19183"/>
                  </a:cubicBezTo>
                  <a:cubicBezTo>
                    <a:pt x="1581591" y="33026"/>
                    <a:pt x="1641541" y="16074"/>
                    <a:pt x="1585813" y="38366"/>
                  </a:cubicBezTo>
                  <a:cubicBezTo>
                    <a:pt x="1573296" y="43373"/>
                    <a:pt x="1560235" y="46892"/>
                    <a:pt x="1547446" y="51155"/>
                  </a:cubicBezTo>
                  <a:cubicBezTo>
                    <a:pt x="1541052" y="53286"/>
                    <a:pt x="1534935" y="56596"/>
                    <a:pt x="1528263" y="57549"/>
                  </a:cubicBezTo>
                  <a:cubicBezTo>
                    <a:pt x="1402808" y="75471"/>
                    <a:pt x="1468833" y="68568"/>
                    <a:pt x="1330036" y="76733"/>
                  </a:cubicBezTo>
                  <a:cubicBezTo>
                    <a:pt x="1237303" y="69599"/>
                    <a:pt x="1252860" y="66683"/>
                    <a:pt x="1157387" y="76733"/>
                  </a:cubicBezTo>
                  <a:cubicBezTo>
                    <a:pt x="1090434" y="83781"/>
                    <a:pt x="1153321" y="80104"/>
                    <a:pt x="1106232" y="89522"/>
                  </a:cubicBezTo>
                  <a:cubicBezTo>
                    <a:pt x="1091453" y="92478"/>
                    <a:pt x="1076391" y="93785"/>
                    <a:pt x="1061471" y="95916"/>
                  </a:cubicBezTo>
                  <a:cubicBezTo>
                    <a:pt x="1048682" y="100179"/>
                    <a:pt x="1035162" y="102676"/>
                    <a:pt x="1023105" y="108705"/>
                  </a:cubicBezTo>
                  <a:cubicBezTo>
                    <a:pt x="1002230" y="119143"/>
                    <a:pt x="982869" y="130330"/>
                    <a:pt x="959161" y="134282"/>
                  </a:cubicBezTo>
                  <a:cubicBezTo>
                    <a:pt x="946372" y="136414"/>
                    <a:pt x="933451" y="137864"/>
                    <a:pt x="920794" y="140677"/>
                  </a:cubicBezTo>
                  <a:cubicBezTo>
                    <a:pt x="914214" y="142139"/>
                    <a:pt x="908150" y="145436"/>
                    <a:pt x="901611" y="147071"/>
                  </a:cubicBezTo>
                  <a:cubicBezTo>
                    <a:pt x="891067" y="149707"/>
                    <a:pt x="880296" y="151334"/>
                    <a:pt x="869639" y="153466"/>
                  </a:cubicBezTo>
                  <a:lnTo>
                    <a:pt x="581891" y="147071"/>
                  </a:lnTo>
                  <a:cubicBezTo>
                    <a:pt x="530850" y="145215"/>
                    <a:pt x="529847" y="143652"/>
                    <a:pt x="492369" y="134282"/>
                  </a:cubicBezTo>
                  <a:cubicBezTo>
                    <a:pt x="328616" y="147929"/>
                    <a:pt x="473066" y="132955"/>
                    <a:pt x="383664" y="147071"/>
                  </a:cubicBezTo>
                  <a:cubicBezTo>
                    <a:pt x="353890" y="151772"/>
                    <a:pt x="294143" y="159860"/>
                    <a:pt x="294143" y="159860"/>
                  </a:cubicBezTo>
                  <a:cubicBezTo>
                    <a:pt x="275864" y="165953"/>
                    <a:pt x="269449" y="168636"/>
                    <a:pt x="249382" y="172649"/>
                  </a:cubicBezTo>
                  <a:cubicBezTo>
                    <a:pt x="236668" y="175192"/>
                    <a:pt x="223976" y="178711"/>
                    <a:pt x="211015" y="179043"/>
                  </a:cubicBezTo>
                  <a:cubicBezTo>
                    <a:pt x="140700" y="180846"/>
                    <a:pt x="70338" y="179043"/>
                    <a:pt x="0" y="179043"/>
                  </a:cubicBezTo>
                </a:path>
              </a:pathLst>
            </a:cu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lowchart: Direct Access Storage 70">
              <a:extLst>
                <a:ext uri="{FF2B5EF4-FFF2-40B4-BE49-F238E27FC236}">
                  <a16:creationId xmlns:a16="http://schemas.microsoft.com/office/drawing/2014/main" id="{DC09AA2C-BACD-4AB2-9CF4-F2A78F56EF6F}"/>
                </a:ext>
              </a:extLst>
            </p:cNvPr>
            <p:cNvSpPr/>
            <p:nvPr/>
          </p:nvSpPr>
          <p:spPr>
            <a:xfrm flipH="1">
              <a:off x="9743694" y="4449552"/>
              <a:ext cx="362859" cy="136071"/>
            </a:xfrm>
            <a:prstGeom prst="flowChartMagneticDrum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788BE7EC-F72A-4AA7-9EF9-B2B991B64347}"/>
                </a:ext>
              </a:extLst>
            </p:cNvPr>
            <p:cNvSpPr/>
            <p:nvPr/>
          </p:nvSpPr>
          <p:spPr>
            <a:xfrm>
              <a:off x="9182366" y="4437579"/>
              <a:ext cx="652230" cy="115238"/>
            </a:xfrm>
            <a:custGeom>
              <a:avLst/>
              <a:gdLst>
                <a:gd name="connsiteX0" fmla="*/ 0 w 652230"/>
                <a:gd name="connsiteY0" fmla="*/ 12927 h 115238"/>
                <a:gd name="connsiteX1" fmla="*/ 31972 w 652230"/>
                <a:gd name="connsiteY1" fmla="*/ 138 h 115238"/>
                <a:gd name="connsiteX2" fmla="*/ 63944 w 652230"/>
                <a:gd name="connsiteY2" fmla="*/ 6533 h 115238"/>
                <a:gd name="connsiteX3" fmla="*/ 102311 w 652230"/>
                <a:gd name="connsiteY3" fmla="*/ 12927 h 115238"/>
                <a:gd name="connsiteX4" fmla="*/ 121494 w 652230"/>
                <a:gd name="connsiteY4" fmla="*/ 19322 h 115238"/>
                <a:gd name="connsiteX5" fmla="*/ 153466 w 652230"/>
                <a:gd name="connsiteY5" fmla="*/ 25716 h 115238"/>
                <a:gd name="connsiteX6" fmla="*/ 191833 w 652230"/>
                <a:gd name="connsiteY6" fmla="*/ 51294 h 115238"/>
                <a:gd name="connsiteX7" fmla="*/ 230199 w 652230"/>
                <a:gd name="connsiteY7" fmla="*/ 64083 h 115238"/>
                <a:gd name="connsiteX8" fmla="*/ 287749 w 652230"/>
                <a:gd name="connsiteY8" fmla="*/ 57688 h 115238"/>
                <a:gd name="connsiteX9" fmla="*/ 313326 w 652230"/>
                <a:gd name="connsiteY9" fmla="*/ 51294 h 115238"/>
                <a:gd name="connsiteX10" fmla="*/ 473186 w 652230"/>
                <a:gd name="connsiteY10" fmla="*/ 64083 h 115238"/>
                <a:gd name="connsiteX11" fmla="*/ 505158 w 652230"/>
                <a:gd name="connsiteY11" fmla="*/ 89660 h 115238"/>
                <a:gd name="connsiteX12" fmla="*/ 524342 w 652230"/>
                <a:gd name="connsiteY12" fmla="*/ 96055 h 115238"/>
                <a:gd name="connsiteX13" fmla="*/ 562708 w 652230"/>
                <a:gd name="connsiteY13" fmla="*/ 115238 h 115238"/>
                <a:gd name="connsiteX14" fmla="*/ 626652 w 652230"/>
                <a:gd name="connsiteY14" fmla="*/ 108843 h 115238"/>
                <a:gd name="connsiteX15" fmla="*/ 633047 w 652230"/>
                <a:gd name="connsiteY15" fmla="*/ 89660 h 115238"/>
                <a:gd name="connsiteX16" fmla="*/ 652230 w 652230"/>
                <a:gd name="connsiteY16" fmla="*/ 83266 h 115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52230" h="115238">
                  <a:moveTo>
                    <a:pt x="0" y="12927"/>
                  </a:moveTo>
                  <a:cubicBezTo>
                    <a:pt x="10657" y="8664"/>
                    <a:pt x="20551" y="1280"/>
                    <a:pt x="31972" y="138"/>
                  </a:cubicBezTo>
                  <a:cubicBezTo>
                    <a:pt x="42786" y="-943"/>
                    <a:pt x="53251" y="4589"/>
                    <a:pt x="63944" y="6533"/>
                  </a:cubicBezTo>
                  <a:cubicBezTo>
                    <a:pt x="76700" y="8852"/>
                    <a:pt x="89522" y="10796"/>
                    <a:pt x="102311" y="12927"/>
                  </a:cubicBezTo>
                  <a:cubicBezTo>
                    <a:pt x="108705" y="15059"/>
                    <a:pt x="114955" y="17687"/>
                    <a:pt x="121494" y="19322"/>
                  </a:cubicBezTo>
                  <a:cubicBezTo>
                    <a:pt x="132038" y="21958"/>
                    <a:pt x="143572" y="21219"/>
                    <a:pt x="153466" y="25716"/>
                  </a:cubicBezTo>
                  <a:cubicBezTo>
                    <a:pt x="167459" y="32076"/>
                    <a:pt x="177251" y="46433"/>
                    <a:pt x="191833" y="51294"/>
                  </a:cubicBezTo>
                  <a:lnTo>
                    <a:pt x="230199" y="64083"/>
                  </a:lnTo>
                  <a:cubicBezTo>
                    <a:pt x="249382" y="61951"/>
                    <a:pt x="268672" y="60623"/>
                    <a:pt x="287749" y="57688"/>
                  </a:cubicBezTo>
                  <a:cubicBezTo>
                    <a:pt x="296435" y="56352"/>
                    <a:pt x="304538" y="51294"/>
                    <a:pt x="313326" y="51294"/>
                  </a:cubicBezTo>
                  <a:cubicBezTo>
                    <a:pt x="352435" y="51294"/>
                    <a:pt x="429623" y="59726"/>
                    <a:pt x="473186" y="64083"/>
                  </a:cubicBezTo>
                  <a:cubicBezTo>
                    <a:pt x="521404" y="80154"/>
                    <a:pt x="463841" y="56606"/>
                    <a:pt x="505158" y="89660"/>
                  </a:cubicBezTo>
                  <a:cubicBezTo>
                    <a:pt x="510421" y="93871"/>
                    <a:pt x="518313" y="93041"/>
                    <a:pt x="524342" y="96055"/>
                  </a:cubicBezTo>
                  <a:cubicBezTo>
                    <a:pt x="573929" y="120848"/>
                    <a:pt x="514487" y="99163"/>
                    <a:pt x="562708" y="115238"/>
                  </a:cubicBezTo>
                  <a:cubicBezTo>
                    <a:pt x="584023" y="113106"/>
                    <a:pt x="606521" y="116164"/>
                    <a:pt x="626652" y="108843"/>
                  </a:cubicBezTo>
                  <a:cubicBezTo>
                    <a:pt x="632986" y="106540"/>
                    <a:pt x="628281" y="94426"/>
                    <a:pt x="633047" y="89660"/>
                  </a:cubicBezTo>
                  <a:cubicBezTo>
                    <a:pt x="637813" y="84894"/>
                    <a:pt x="652230" y="83266"/>
                    <a:pt x="652230" y="83266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6" name="Straight Arrow Connector 75">
              <a:extLst>
                <a:ext uri="{FF2B5EF4-FFF2-40B4-BE49-F238E27FC236}">
                  <a16:creationId xmlns:a16="http://schemas.microsoft.com/office/drawing/2014/main" id="{B6C4550F-8D9E-4FE7-BA1F-1168288DDF5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8769" y="4720988"/>
              <a:ext cx="138595" cy="445536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0" name="Rectangle 49">
            <a:extLst>
              <a:ext uri="{FF2B5EF4-FFF2-40B4-BE49-F238E27FC236}">
                <a16:creationId xmlns:a16="http://schemas.microsoft.com/office/drawing/2014/main" id="{780A7B42-FEF2-41BF-BCEF-7C28A44CB3A1}"/>
              </a:ext>
            </a:extLst>
          </p:cNvPr>
          <p:cNvSpPr/>
          <p:nvPr/>
        </p:nvSpPr>
        <p:spPr>
          <a:xfrm>
            <a:off x="192546" y="3888002"/>
            <a:ext cx="994326" cy="332509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Trapezoid 48">
            <a:extLst>
              <a:ext uri="{FF2B5EF4-FFF2-40B4-BE49-F238E27FC236}">
                <a16:creationId xmlns:a16="http://schemas.microsoft.com/office/drawing/2014/main" id="{240488AE-CFDB-4360-B5C5-8424AD9A1B89}"/>
              </a:ext>
            </a:extLst>
          </p:cNvPr>
          <p:cNvSpPr/>
          <p:nvPr/>
        </p:nvSpPr>
        <p:spPr>
          <a:xfrm rot="5400000">
            <a:off x="2165697" y="3528016"/>
            <a:ext cx="175255" cy="1054601"/>
          </a:xfrm>
          <a:prstGeom prst="trapezoi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C99D773C-5F07-4855-AFEA-4BA31B0DE531}"/>
              </a:ext>
            </a:extLst>
          </p:cNvPr>
          <p:cNvSpPr/>
          <p:nvPr/>
        </p:nvSpPr>
        <p:spPr>
          <a:xfrm flipH="1">
            <a:off x="558730" y="4041817"/>
            <a:ext cx="723495" cy="45719"/>
          </a:xfrm>
          <a:custGeom>
            <a:avLst/>
            <a:gdLst>
              <a:gd name="connsiteX0" fmla="*/ 0 w 959161"/>
              <a:gd name="connsiteY0" fmla="*/ 0 h 108705"/>
              <a:gd name="connsiteX1" fmla="*/ 358087 w 959161"/>
              <a:gd name="connsiteY1" fmla="*/ 83127 h 108705"/>
              <a:gd name="connsiteX2" fmla="*/ 492369 w 959161"/>
              <a:gd name="connsiteY2" fmla="*/ 19183 h 108705"/>
              <a:gd name="connsiteX3" fmla="*/ 959161 w 959161"/>
              <a:gd name="connsiteY3" fmla="*/ 108705 h 108705"/>
              <a:gd name="connsiteX4" fmla="*/ 959161 w 959161"/>
              <a:gd name="connsiteY4" fmla="*/ 108705 h 1087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9161" h="108705">
                <a:moveTo>
                  <a:pt x="0" y="0"/>
                </a:moveTo>
                <a:cubicBezTo>
                  <a:pt x="138013" y="39965"/>
                  <a:pt x="276026" y="79930"/>
                  <a:pt x="358087" y="83127"/>
                </a:cubicBezTo>
                <a:cubicBezTo>
                  <a:pt x="440148" y="86324"/>
                  <a:pt x="392190" y="14920"/>
                  <a:pt x="492369" y="19183"/>
                </a:cubicBezTo>
                <a:cubicBezTo>
                  <a:pt x="592548" y="23446"/>
                  <a:pt x="959161" y="108705"/>
                  <a:pt x="959161" y="108705"/>
                </a:cubicBezTo>
                <a:lnTo>
                  <a:pt x="959161" y="108705"/>
                </a:lnTo>
              </a:path>
            </a:pathLst>
          </a:custGeom>
          <a:noFill/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ylinder 10">
            <a:extLst>
              <a:ext uri="{FF2B5EF4-FFF2-40B4-BE49-F238E27FC236}">
                <a16:creationId xmlns:a16="http://schemas.microsoft.com/office/drawing/2014/main" id="{C2F329B9-5D39-44A1-BD7A-5585C3901B6E}"/>
              </a:ext>
            </a:extLst>
          </p:cNvPr>
          <p:cNvSpPr/>
          <p:nvPr/>
        </p:nvSpPr>
        <p:spPr>
          <a:xfrm rot="5400000">
            <a:off x="494525" y="3998885"/>
            <a:ext cx="78862" cy="164727"/>
          </a:xfrm>
          <a:prstGeom prst="can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8623A7DC-D1E6-4B1C-A4A4-5F355FBD34E8}"/>
              </a:ext>
            </a:extLst>
          </p:cNvPr>
          <p:cNvCxnSpPr/>
          <p:nvPr/>
        </p:nvCxnSpPr>
        <p:spPr>
          <a:xfrm flipH="1" flipV="1">
            <a:off x="565450" y="4133431"/>
            <a:ext cx="87381" cy="57316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55" name="TextBox 54">
            <a:extLst>
              <a:ext uri="{FF2B5EF4-FFF2-40B4-BE49-F238E27FC236}">
                <a16:creationId xmlns:a16="http://schemas.microsoft.com/office/drawing/2014/main" id="{14E06B58-D399-4941-AB4C-8ADFC7D14B21}"/>
              </a:ext>
            </a:extLst>
          </p:cNvPr>
          <p:cNvSpPr txBox="1"/>
          <p:nvPr/>
        </p:nvSpPr>
        <p:spPr>
          <a:xfrm>
            <a:off x="327270" y="4646600"/>
            <a:ext cx="72006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Black</a:t>
            </a:r>
          </a:p>
          <a:p>
            <a:r>
              <a:rPr lang="en-US" sz="1600" dirty="0"/>
              <a:t>Hole</a:t>
            </a:r>
          </a:p>
          <a:p>
            <a:r>
              <a:rPr lang="en-US" sz="1600" dirty="0"/>
              <a:t>Term.</a:t>
            </a:r>
          </a:p>
        </p:txBody>
      </p:sp>
      <p:sp>
        <p:nvSpPr>
          <p:cNvPr id="47" name="Trapezoid 46">
            <a:extLst>
              <a:ext uri="{FF2B5EF4-FFF2-40B4-BE49-F238E27FC236}">
                <a16:creationId xmlns:a16="http://schemas.microsoft.com/office/drawing/2014/main" id="{AEBA0516-45F5-455F-873F-9049A1821F39}"/>
              </a:ext>
            </a:extLst>
          </p:cNvPr>
          <p:cNvSpPr/>
          <p:nvPr/>
        </p:nvSpPr>
        <p:spPr>
          <a:xfrm rot="5400000" flipH="1">
            <a:off x="1242535" y="3816596"/>
            <a:ext cx="455326" cy="490234"/>
          </a:xfrm>
          <a:prstGeom prst="trapezoid">
            <a:avLst/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90701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871C1E0-9BAF-4A70-9316-644A1F0FEF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807" y="647312"/>
            <a:ext cx="11536385" cy="556337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12DED7E-618B-434A-BFBC-BC512F2901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807" y="647312"/>
            <a:ext cx="2152950" cy="1857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1010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2043078-DE01-414C-91FA-02EF8FD5B5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09020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551895E5-4884-463F-BBA9-737DB2E578F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75456447"/>
              </p:ext>
            </p:extLst>
          </p:nvPr>
        </p:nvGraphicFramePr>
        <p:xfrm>
          <a:off x="37555" y="79514"/>
          <a:ext cx="8372054" cy="54173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4" name="Acrobat Document" r:id="rId3" imgW="11658600" imgH="7543446" progId="Acrobat.Document.DC">
                  <p:embed/>
                </p:oleObj>
              </mc:Choice>
              <mc:Fallback>
                <p:oleObj name="Acrobat Document" r:id="rId3" imgW="11658600" imgH="7543446" progId="Acrobat.Document.DC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0A7C3C35-97B5-40EC-8ACA-01A39E40ECD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7555" y="79514"/>
                        <a:ext cx="8372054" cy="541730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F7EB57A3-E3EE-415C-ACBE-5796F1DE659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52360" y="3031436"/>
            <a:ext cx="5102085" cy="3826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90715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C3A3D7-1515-47F6-BF21-C31328AD3A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Motivation for Development Schedule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A8A09AF-CDE2-4E52-8739-8E09BB65C43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3833432" y="1347187"/>
            <a:ext cx="4600899" cy="551081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733B7E0-F495-44C0-B464-9F4362DCF056}"/>
              </a:ext>
            </a:extLst>
          </p:cNvPr>
          <p:cNvSpPr txBox="1"/>
          <p:nvPr/>
        </p:nvSpPr>
        <p:spPr>
          <a:xfrm>
            <a:off x="8972702" y="2617159"/>
            <a:ext cx="16101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Seismometers</a:t>
            </a:r>
            <a:endParaRPr lang="en-MT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3938133-C2E3-4402-858B-59A77113D9F9}"/>
              </a:ext>
            </a:extLst>
          </p:cNvPr>
          <p:cNvSpPr txBox="1"/>
          <p:nvPr/>
        </p:nvSpPr>
        <p:spPr>
          <a:xfrm>
            <a:off x="1609114" y="2710411"/>
            <a:ext cx="13740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MARS cable</a:t>
            </a:r>
            <a:endParaRPr lang="en-MT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A2AF154-28A3-460D-807B-1E787D4BEEAA}"/>
              </a:ext>
            </a:extLst>
          </p:cNvPr>
          <p:cNvCxnSpPr>
            <a:cxnSpLocks/>
          </p:cNvCxnSpPr>
          <p:nvPr/>
        </p:nvCxnSpPr>
        <p:spPr>
          <a:xfrm flipH="1" flipV="1">
            <a:off x="2941679" y="2995752"/>
            <a:ext cx="1150536" cy="492494"/>
          </a:xfrm>
          <a:prstGeom prst="line">
            <a:avLst/>
          </a:prstGeom>
          <a:ln w="38100">
            <a:solidFill>
              <a:schemeClr val="accent1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BE8CFC4C-17D1-4522-B8FD-7C760F128074}"/>
              </a:ext>
            </a:extLst>
          </p:cNvPr>
          <p:cNvSpPr txBox="1"/>
          <p:nvPr/>
        </p:nvSpPr>
        <p:spPr>
          <a:xfrm>
            <a:off x="9543034" y="4680160"/>
            <a:ext cx="12698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Geo-Sense</a:t>
            </a:r>
            <a:endParaRPr lang="en-MT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941D505-6068-406E-88F4-10010A1FD37B}"/>
              </a:ext>
            </a:extLst>
          </p:cNvPr>
          <p:cNvCxnSpPr>
            <a:cxnSpLocks/>
          </p:cNvCxnSpPr>
          <p:nvPr/>
        </p:nvCxnSpPr>
        <p:spPr>
          <a:xfrm flipH="1">
            <a:off x="7614468" y="2895077"/>
            <a:ext cx="1360567" cy="927920"/>
          </a:xfrm>
          <a:prstGeom prst="line">
            <a:avLst/>
          </a:prstGeom>
          <a:ln w="3810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F4CAE96-B7C0-42F4-A25D-0D7BB8329A37}"/>
              </a:ext>
            </a:extLst>
          </p:cNvPr>
          <p:cNvCxnSpPr>
            <a:cxnSpLocks/>
          </p:cNvCxnSpPr>
          <p:nvPr/>
        </p:nvCxnSpPr>
        <p:spPr>
          <a:xfrm>
            <a:off x="6877879" y="4078189"/>
            <a:ext cx="2693504" cy="786637"/>
          </a:xfrm>
          <a:prstGeom prst="line">
            <a:avLst/>
          </a:prstGeom>
          <a:ln w="38100">
            <a:solidFill>
              <a:schemeClr val="accent1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2EAAA729-4289-45F5-85F3-BEE480B0E151}"/>
              </a:ext>
            </a:extLst>
          </p:cNvPr>
          <p:cNvSpPr txBox="1"/>
          <p:nvPr/>
        </p:nvSpPr>
        <p:spPr>
          <a:xfrm>
            <a:off x="311179" y="3488246"/>
            <a:ext cx="312088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The ongoing seismic experiment  (Winter 2024-25) provides a rare opportunity to ground truth DAS results with many instruments making simultaneous measurements.</a:t>
            </a:r>
          </a:p>
        </p:txBody>
      </p:sp>
    </p:spTree>
    <p:extLst>
      <p:ext uri="{BB962C8B-B14F-4D97-AF65-F5344CB8AC3E}">
        <p14:creationId xmlns:p14="http://schemas.microsoft.com/office/powerpoint/2010/main" val="18495758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FFF849-3B18-477F-BC0C-9DAF9F8CBB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Deployment Location</a:t>
            </a:r>
          </a:p>
        </p:txBody>
      </p:sp>
      <p:pic>
        <p:nvPicPr>
          <p:cNvPr id="1026" name="image3.jpg">
            <a:extLst>
              <a:ext uri="{FF2B5EF4-FFF2-40B4-BE49-F238E27FC236}">
                <a16:creationId xmlns:a16="http://schemas.microsoft.com/office/drawing/2014/main" id="{CF175B43-1BE9-4283-B5E6-5E820A04C3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229881"/>
            <a:ext cx="5848797" cy="55249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A729CDC-7DF8-4F6C-BE7B-DC0393AA59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111" y="1833282"/>
            <a:ext cx="48387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35944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55F7AB-8845-44CA-801B-4EDC81D27B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Deployment Goals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76334F-749B-4833-BC89-E0A4D4BF83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1331844"/>
            <a:ext cx="8946541" cy="4916556"/>
          </a:xfrm>
        </p:spPr>
        <p:txBody>
          <a:bodyPr>
            <a:normAutofit lnSpcReduction="10000"/>
          </a:bodyPr>
          <a:lstStyle/>
          <a:p>
            <a:r>
              <a:rPr lang="en-US" sz="2800" dirty="0"/>
              <a:t>Lay 1 km of sensing cable in </a:t>
            </a:r>
            <a:r>
              <a:rPr lang="en-US" sz="2800" dirty="0" err="1"/>
              <a:t>staightish</a:t>
            </a:r>
            <a:r>
              <a:rPr lang="en-US" sz="2800" dirty="0"/>
              <a:t> line</a:t>
            </a:r>
          </a:p>
          <a:p>
            <a:r>
              <a:rPr lang="en-US" sz="2800" dirty="0"/>
              <a:t>Cable makes a good mechanical connection with the seafloor- no piles no floating sections</a:t>
            </a:r>
          </a:p>
          <a:p>
            <a:r>
              <a:rPr lang="en-US" sz="2800" dirty="0"/>
              <a:t>Cable stays on the shelf – not hanging over the edge</a:t>
            </a:r>
          </a:p>
          <a:p>
            <a:r>
              <a:rPr lang="en-US" sz="2800" dirty="0"/>
              <a:t>Cable not damaged in the process – monitor tension if possible</a:t>
            </a:r>
          </a:p>
          <a:p>
            <a:r>
              <a:rPr lang="en-US" sz="2800" dirty="0"/>
              <a:t>Would like to communicate with Instrument via Deepsea Connect</a:t>
            </a:r>
          </a:p>
          <a:p>
            <a:r>
              <a:rPr lang="en-US" sz="2800" dirty="0"/>
              <a:t>Would like to survey cable with ROV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985247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1387</TotalTime>
  <Words>485</Words>
  <Application>Microsoft Office PowerPoint</Application>
  <PresentationFormat>Widescreen</PresentationFormat>
  <Paragraphs>75</Paragraphs>
  <Slides>22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9" baseType="lpstr">
      <vt:lpstr>Arial</vt:lpstr>
      <vt:lpstr>Calibri</vt:lpstr>
      <vt:lpstr>Century Gothic</vt:lpstr>
      <vt:lpstr>Tahoma</vt:lpstr>
      <vt:lpstr>Wingdings 3</vt:lpstr>
      <vt:lpstr>Ion</vt:lpstr>
      <vt:lpstr>Adobe Acrobat Document</vt:lpstr>
      <vt:lpstr>GeoSense Deployment Review</vt:lpstr>
      <vt:lpstr>Geo-Sense Concept</vt:lpstr>
      <vt:lpstr>System Block Diagram –  Cable Termination</vt:lpstr>
      <vt:lpstr>PowerPoint Presentation</vt:lpstr>
      <vt:lpstr>PowerPoint Presentation</vt:lpstr>
      <vt:lpstr>PowerPoint Presentation</vt:lpstr>
      <vt:lpstr>Motivation for Development Schedule</vt:lpstr>
      <vt:lpstr>Deployment Location</vt:lpstr>
      <vt:lpstr>Deployment Goals</vt:lpstr>
      <vt:lpstr>Deployment &amp; Recovery </vt:lpstr>
      <vt:lpstr>Deployment: Assembly Configuration</vt:lpstr>
      <vt:lpstr>PowerPoint Presentation</vt:lpstr>
      <vt:lpstr>PowerPoint Presentation</vt:lpstr>
      <vt:lpstr>Deployment: Shipboard Configuration and Equipment</vt:lpstr>
      <vt:lpstr>Recovery process</vt:lpstr>
      <vt:lpstr>ROV Operations</vt:lpstr>
      <vt:lpstr>Other questions…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GeoSense Deployment Review</dc:title>
  <dc:creator>Alana Sherman</dc:creator>
  <cp:lastModifiedBy>Alana Sherman</cp:lastModifiedBy>
  <cp:revision>15</cp:revision>
  <dcterms:created xsi:type="dcterms:W3CDTF">2024-12-17T21:31:00Z</dcterms:created>
  <dcterms:modified xsi:type="dcterms:W3CDTF">2024-12-18T20:38:19Z</dcterms:modified>
</cp:coreProperties>
</file>