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0" r:id="rId6"/>
    <p:sldId id="270" r:id="rId7"/>
    <p:sldId id="259" r:id="rId8"/>
    <p:sldId id="261" r:id="rId9"/>
    <p:sldId id="271" r:id="rId10"/>
    <p:sldId id="262" r:id="rId11"/>
    <p:sldId id="264" r:id="rId12"/>
    <p:sldId id="273" r:id="rId13"/>
    <p:sldId id="268" r:id="rId14"/>
    <p:sldId id="266" r:id="rId15"/>
    <p:sldId id="272" r:id="rId16"/>
    <p:sldId id="269" r:id="rId17"/>
    <p:sldId id="274" r:id="rId18"/>
    <p:sldId id="275" r:id="rId19"/>
    <p:sldId id="26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600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3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9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88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34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82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03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9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17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00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26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572AC-D575-4863-A4FC-2191607BA98B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4775F-6318-4C15-9919-95F68A0B98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1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tmp"/><Relationship Id="rId5" Type="http://schemas.openxmlformats.org/officeDocument/2006/relationships/image" Target="../media/image7.png"/><Relationship Id="rId4" Type="http://schemas.openxmlformats.org/officeDocument/2006/relationships/image" Target="../media/image6.tm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68414"/>
            <a:ext cx="9144000" cy="1789386"/>
          </a:xfrm>
        </p:spPr>
        <p:txBody>
          <a:bodyPr/>
          <a:lstStyle/>
          <a:p>
            <a:r>
              <a:rPr lang="en-US" dirty="0" err="1"/>
              <a:t>GeoSense</a:t>
            </a:r>
            <a:endParaRPr lang="en-US" dirty="0"/>
          </a:p>
          <a:p>
            <a:r>
              <a:rPr lang="en-US" dirty="0"/>
              <a:t>Mechanical Design Requirements</a:t>
            </a:r>
          </a:p>
        </p:txBody>
      </p:sp>
      <p:sp>
        <p:nvSpPr>
          <p:cNvPr id="4" name="AutoShape 2" descr="https://mbarimail.mbari.org/service/home/~/?auth=co&amp;loc=en_US&amp;id=45569&amp;part=2.4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1524000" y="2207172"/>
            <a:ext cx="9144000" cy="97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dirty="0"/>
              <a:t>Sea Floor Processes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709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Location of Deployment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98" y="1825625"/>
            <a:ext cx="4602203" cy="4351338"/>
          </a:xfrm>
        </p:spPr>
      </p:pic>
    </p:spTree>
    <p:extLst>
      <p:ext uri="{BB962C8B-B14F-4D97-AF65-F5344CB8AC3E}">
        <p14:creationId xmlns:p14="http://schemas.microsoft.com/office/powerpoint/2010/main" val="255958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762001"/>
            <a:ext cx="10515600" cy="931332"/>
          </a:xfrm>
        </p:spPr>
        <p:txBody>
          <a:bodyPr>
            <a:normAutofit/>
          </a:bodyPr>
          <a:lstStyle/>
          <a:p>
            <a:r>
              <a:rPr lang="en-US" dirty="0"/>
              <a:t>Alternative Cable Options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582333"/>
            <a:ext cx="10515600" cy="350731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SouthBay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Dataline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Rochester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Cortland</a:t>
            </a:r>
          </a:p>
        </p:txBody>
      </p:sp>
    </p:spTree>
    <p:extLst>
      <p:ext uri="{BB962C8B-B14F-4D97-AF65-F5344CB8AC3E}">
        <p14:creationId xmlns:p14="http://schemas.microsoft.com/office/powerpoint/2010/main" val="66538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C4CBD4-5A54-4A0E-A900-8E633ABD4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25" y="182880"/>
            <a:ext cx="4550690" cy="35233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353A02-2D93-44E7-8DC4-FC49867AC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880"/>
            <a:ext cx="4585243" cy="35233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FBFFB1-786A-4CA1-9860-590FF34B2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58" y="3892731"/>
            <a:ext cx="5582237" cy="2596891"/>
          </a:xfrm>
          <a:prstGeom prst="rect">
            <a:avLst/>
          </a:prstGeom>
        </p:spPr>
      </p:pic>
      <p:pic>
        <p:nvPicPr>
          <p:cNvPr id="8" name="Content Placeholder 6" descr="Screen Clipping">
            <a:extLst>
              <a:ext uri="{FF2B5EF4-FFF2-40B4-BE49-F238E27FC236}">
                <a16:creationId xmlns:a16="http://schemas.microsoft.com/office/drawing/2014/main" id="{D534AF1E-2FDC-4A74-BA2E-D263B0723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147" y="3706278"/>
            <a:ext cx="2631491" cy="30223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182AF0-BC6F-42F2-98AE-6D3562DD20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638" y="3792683"/>
            <a:ext cx="3441461" cy="269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01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55" y="0"/>
            <a:ext cx="106462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70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936453"/>
            <a:ext cx="12073466" cy="55151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54333" y="1286932"/>
            <a:ext cx="4842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PMI strain relief $800 </a:t>
            </a:r>
            <a:r>
              <a:rPr lang="en-US"/>
              <a:t>per unit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806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93C1E-DB08-4EED-8697-06ACCC5E7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5C9B7-8EA6-4C06-A646-4F15E8C2EE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985CEE-D663-465D-8731-83A12A124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57" y="0"/>
            <a:ext cx="10676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61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00" y="0"/>
            <a:ext cx="1065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25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330D4A-94AA-4BE8-9965-DBFCDA08A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422" y="0"/>
            <a:ext cx="97551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51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32E9AC-5D24-4B78-AB45-B580C4762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70559"/>
            <a:ext cx="5213995" cy="59261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58EBFD-6A65-4505-9B43-16C86C4586BD}"/>
              </a:ext>
            </a:extLst>
          </p:cNvPr>
          <p:cNvSpPr txBox="1"/>
          <p:nvPr/>
        </p:nvSpPr>
        <p:spPr>
          <a:xfrm>
            <a:off x="1619794" y="1114697"/>
            <a:ext cx="3492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MacArtney</a:t>
            </a:r>
            <a:r>
              <a:rPr lang="en-US" sz="3200" dirty="0"/>
              <a:t> Winch</a:t>
            </a:r>
          </a:p>
        </p:txBody>
      </p:sp>
    </p:spTree>
    <p:extLst>
      <p:ext uri="{BB962C8B-B14F-4D97-AF65-F5344CB8AC3E}">
        <p14:creationId xmlns:p14="http://schemas.microsoft.com/office/powerpoint/2010/main" val="3631396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186"/>
            <a:ext cx="12192000" cy="518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20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Deployed from R/V David Packard and/or Carson…?</a:t>
            </a:r>
          </a:p>
          <a:p>
            <a:r>
              <a:rPr lang="en-US" dirty="0"/>
              <a:t>Electronics package connected to 1kM of armored fiber optic cable</a:t>
            </a:r>
          </a:p>
          <a:p>
            <a:r>
              <a:rPr lang="en-US" dirty="0"/>
              <a:t>Cable may be used to lower and recover electronics package</a:t>
            </a:r>
          </a:p>
          <a:p>
            <a:r>
              <a:rPr lang="en-US" dirty="0"/>
              <a:t>Location- A bench along Monterey Canyon ~390 meters depth</a:t>
            </a:r>
          </a:p>
          <a:p>
            <a:r>
              <a:rPr lang="en-US" dirty="0"/>
              <a:t>Payout electronics package and 1kM cable in a straight-</a:t>
            </a:r>
            <a:r>
              <a:rPr lang="en-US" dirty="0" err="1"/>
              <a:t>ish</a:t>
            </a:r>
            <a:r>
              <a:rPr lang="en-US" dirty="0"/>
              <a:t> line</a:t>
            </a:r>
          </a:p>
          <a:p>
            <a:r>
              <a:rPr lang="en-US" dirty="0"/>
              <a:t>Lower (Electronics package/bitter end) to seafloor and spool out cable</a:t>
            </a:r>
          </a:p>
          <a:p>
            <a:r>
              <a:rPr lang="en-US" dirty="0"/>
              <a:t>Dual releases to deploy and recover…? end at end of the deployment (20 days)</a:t>
            </a:r>
          </a:p>
        </p:txBody>
      </p:sp>
    </p:spTree>
    <p:extLst>
      <p:ext uri="{BB962C8B-B14F-4D97-AF65-F5344CB8AC3E}">
        <p14:creationId xmlns:p14="http://schemas.microsoft.com/office/powerpoint/2010/main" val="1486827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Packard/Carson Deployment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Using Winch, Block, and A-frame to deploy Geo-sense equipment</a:t>
            </a:r>
          </a:p>
          <a:p>
            <a:r>
              <a:rPr lang="en-US" dirty="0"/>
              <a:t>The winch and block cannot exceed the minimum bend radius of the optical fiber(s) under load</a:t>
            </a:r>
          </a:p>
          <a:p>
            <a:pPr lvl="2"/>
            <a:r>
              <a:rPr lang="en-US" dirty="0"/>
              <a:t>Winch drum and block radius cannot </a:t>
            </a:r>
            <a:r>
              <a:rPr lang="en-US" dirty="0" err="1"/>
              <a:t>subceed</a:t>
            </a:r>
            <a:r>
              <a:rPr lang="en-US" dirty="0"/>
              <a:t> minimum bend radius of the optical fiber under loaded condition</a:t>
            </a:r>
          </a:p>
          <a:p>
            <a:pPr lvl="2"/>
            <a:r>
              <a:rPr lang="en-US" dirty="0"/>
              <a:t>If a sufficient winch is not available then investigate a linear cable engine</a:t>
            </a:r>
          </a:p>
          <a:p>
            <a:r>
              <a:rPr lang="en-US" dirty="0"/>
              <a:t>Use ships DP system to layout cable as straight as possible with minimal dragging</a:t>
            </a:r>
          </a:p>
          <a:p>
            <a:r>
              <a:rPr lang="en-US" dirty="0"/>
              <a:t>Monitor cable tension-not to exceed fiber or critical cable breaking strength</a:t>
            </a:r>
          </a:p>
          <a:p>
            <a:r>
              <a:rPr lang="en-US" dirty="0"/>
              <a:t>Attached mooring line or spectra(500m) will be fixed to end components and laid out with dual acoustic releases float and drop weight to ensure fiber optic cable continues in a straight-</a:t>
            </a:r>
            <a:r>
              <a:rPr lang="en-US" dirty="0" err="1"/>
              <a:t>ish</a:t>
            </a:r>
            <a:r>
              <a:rPr lang="en-US" dirty="0"/>
              <a:t> line</a:t>
            </a:r>
          </a:p>
          <a:p>
            <a:pPr lvl="1"/>
            <a:r>
              <a:rPr lang="en-US" dirty="0"/>
              <a:t>Releases will be used to drop weight and float to the surface for recovery</a:t>
            </a:r>
          </a:p>
          <a:p>
            <a:pPr lvl="1"/>
            <a:r>
              <a:rPr lang="en-US" dirty="0"/>
              <a:t>Float pack will need a beacon, strobe, etc.</a:t>
            </a:r>
          </a:p>
          <a:p>
            <a:pPr marL="0" indent="0">
              <a:buNone/>
            </a:pPr>
            <a:r>
              <a:rPr lang="en-US" dirty="0"/>
              <a:t>																																		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51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79533" cy="1325563"/>
          </a:xfrm>
        </p:spPr>
        <p:txBody>
          <a:bodyPr/>
          <a:lstStyle/>
          <a:p>
            <a:r>
              <a:rPr lang="en-US" dirty="0"/>
              <a:t>Deployment Plan…?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79533" cy="4351338"/>
          </a:xfrm>
        </p:spPr>
        <p:txBody>
          <a:bodyPr/>
          <a:lstStyle/>
          <a:p>
            <a:r>
              <a:rPr lang="en-US" dirty="0"/>
              <a:t>Tentatively Paull plan(Adjacent image)</a:t>
            </a:r>
          </a:p>
          <a:p>
            <a:r>
              <a:rPr lang="en-US" dirty="0"/>
              <a:t> Weight(150kg), spectra(~300mtrs), DAS electronics frame, 1km cable, “bitter end” </a:t>
            </a:r>
            <a:r>
              <a:rPr lang="en-US" dirty="0" err="1"/>
              <a:t>Assembly,Spectra</a:t>
            </a:r>
            <a:r>
              <a:rPr lang="en-US" dirty="0"/>
              <a:t> or </a:t>
            </a:r>
            <a:r>
              <a:rPr lang="en-US" dirty="0" err="1"/>
              <a:t>floatline</a:t>
            </a:r>
            <a:r>
              <a:rPr lang="en-US" dirty="0"/>
              <a:t>(~300mtr), and release mechanism-all </a:t>
            </a:r>
            <a:r>
              <a:rPr lang="en-US" dirty="0" err="1"/>
              <a:t>payed</a:t>
            </a:r>
            <a:r>
              <a:rPr lang="en-US" dirty="0"/>
              <a:t> out via ship</a:t>
            </a:r>
          </a:p>
          <a:p>
            <a:r>
              <a:rPr lang="en-US" dirty="0"/>
              <a:t>Other Suggestions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5047B-ADF2-452C-944A-B4C43A540C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97" b="9824"/>
          <a:stretch/>
        </p:blipFill>
        <p:spPr>
          <a:xfrm>
            <a:off x="6348762" y="866063"/>
            <a:ext cx="5240975" cy="571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09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Armored Fiber Optic Cable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Steel(galvanized..?)armored cable must be negatively buoyant</a:t>
                </a:r>
              </a:p>
              <a:p>
                <a:r>
                  <a:rPr lang="en-US" dirty="0"/>
                  <a:t>Cable must withstand max heave load of the full depth of the cable(wet weight @ 350m) plus wet weight of the frame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𝑠𝑎𝑓𝑒𝑡𝑦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Testing may be required</a:t>
                </a:r>
              </a:p>
              <a:p>
                <a:r>
                  <a:rPr lang="en-US" dirty="0"/>
                  <a:t>Cables fiber optic K-tube must be compensated(gel, grease, etc.)</a:t>
                </a:r>
              </a:p>
              <a:p>
                <a:r>
                  <a:rPr lang="en-US" dirty="0"/>
                  <a:t>Cable must not be too ridged as to provide adequate resolution of sediment events</a:t>
                </a:r>
              </a:p>
              <a:p>
                <a:pPr lvl="1"/>
                <a:r>
                  <a:rPr lang="en-US" dirty="0"/>
                  <a:t>Testing may be required</a:t>
                </a:r>
              </a:p>
              <a:p>
                <a:r>
                  <a:rPr lang="en-US" dirty="0" err="1"/>
                  <a:t>Spelter</a:t>
                </a:r>
                <a:r>
                  <a:rPr lang="en-US" dirty="0"/>
                  <a:t> sockets on each end of the cable for deployment and recovery</a:t>
                </a:r>
              </a:p>
              <a:p>
                <a:pPr lvl="1"/>
                <a:r>
                  <a:rPr lang="en-US" dirty="0"/>
                  <a:t>Crosby wire lock epoxy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5343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6241F-E8E0-481D-8F12-8EE7BD7A6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0309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/>
              <a:t>GeoSense</a:t>
            </a:r>
            <a:r>
              <a:rPr lang="en-US" sz="2800" dirty="0"/>
              <a:t> Cable Requirements Rev2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ECC40-E2D3-4385-8C23-ED7199E5C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b="1" dirty="0"/>
              <a:t>Armored Cable</a:t>
            </a:r>
            <a:endParaRPr lang="en-US" dirty="0"/>
          </a:p>
          <a:p>
            <a:r>
              <a:rPr lang="en-US" dirty="0"/>
              <a:t>Double wrap torque balanced galvanized steel wire with </a:t>
            </a:r>
            <a:r>
              <a:rPr lang="en-US" dirty="0" err="1"/>
              <a:t>bitumen+wrapping</a:t>
            </a:r>
            <a:endParaRPr lang="en-US" dirty="0"/>
          </a:p>
          <a:p>
            <a:r>
              <a:rPr lang="en-US" dirty="0"/>
              <a:t>Minimum breaking strength ≥  50kN</a:t>
            </a:r>
          </a:p>
          <a:p>
            <a:r>
              <a:rPr lang="en-US" dirty="0"/>
              <a:t>Outer Sheath (Polyethylene or Polyurethane or …?)</a:t>
            </a:r>
          </a:p>
          <a:p>
            <a:r>
              <a:rPr lang="en-US" dirty="0"/>
              <a:t>Separate layer(tape..?) to make breaking out the fibers easier</a:t>
            </a:r>
          </a:p>
          <a:p>
            <a:pPr marL="0" indent="0">
              <a:buNone/>
            </a:pPr>
            <a:r>
              <a:rPr lang="en-US" b="1" dirty="0"/>
              <a:t>Bend Radius </a:t>
            </a:r>
          </a:p>
          <a:p>
            <a:r>
              <a:rPr lang="en-US" dirty="0"/>
              <a:t>The winch that MBARI currently uses and has the capacity for 1km of cable is a </a:t>
            </a:r>
            <a:r>
              <a:rPr lang="en-US" dirty="0" err="1"/>
              <a:t>MacArtney</a:t>
            </a:r>
            <a:r>
              <a:rPr lang="en-US" dirty="0"/>
              <a:t> winch(Model No.*******) with a drum radius of 0.3 meters</a:t>
            </a:r>
          </a:p>
          <a:p>
            <a:pPr marL="0" indent="0">
              <a:buNone/>
            </a:pPr>
            <a:r>
              <a:rPr lang="en-US" b="1" dirty="0"/>
              <a:t>Weight in Sea water</a:t>
            </a:r>
          </a:p>
          <a:p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Cable weight ≥ 0.375 </a:t>
            </a: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kgm</a:t>
            </a:r>
            <a:r>
              <a:rPr lang="en-US" dirty="0"/>
              <a:t>(negatively buoyant)</a:t>
            </a:r>
          </a:p>
          <a:p>
            <a:pPr marL="0" indent="0">
              <a:buNone/>
            </a:pPr>
            <a:r>
              <a:rPr lang="en-US" b="1" dirty="0"/>
              <a:t>Fiber Optics</a:t>
            </a:r>
          </a:p>
          <a:p>
            <a:r>
              <a:rPr lang="en-US" dirty="0"/>
              <a:t>Fibers shall to be encased in a stainless steel k-tube Sheathed in (Polyethylene or Polyurethane)</a:t>
            </a:r>
          </a:p>
          <a:p>
            <a:r>
              <a:rPr lang="en-US" dirty="0"/>
              <a:t>Optical and mechanical specifications for the optical fiber: 2-4 fibers (Single Mode)</a:t>
            </a:r>
          </a:p>
          <a:p>
            <a:r>
              <a:rPr lang="en-US" dirty="0"/>
              <a:t>Optical specifications for fiber and optical connections in Onyx Datasheet (see below). The type of the fiber is specified (SMF-28e) as well minimum performance rating (e); operating wavelength (1550 nm) and maximum acceptable losses (18 dB per fiber) and attenuation (0.2 dB.km-1 at 1550 nm)</a:t>
            </a:r>
          </a:p>
          <a:p>
            <a:r>
              <a:rPr lang="en-US" dirty="0"/>
              <a:t>The optical fiber needs to be in the tight buffer configuration, (presumably 245μm buffer) to ensure good mechanical coupling of the optical fiber(s) to the fiber bundle assembly </a:t>
            </a:r>
          </a:p>
          <a:p>
            <a:r>
              <a:rPr lang="en-US" dirty="0"/>
              <a:t>Minimum of four (4) SMF-28e fibers (or better, SMF-28e+, or SMF-28 Ultra), per fiber bundle assembly  </a:t>
            </a:r>
          </a:p>
          <a:p>
            <a:r>
              <a:rPr lang="en-US" dirty="0"/>
              <a:t>Fibers will run down the core of the cable(not stranded)</a:t>
            </a:r>
          </a:p>
          <a:p>
            <a:r>
              <a:rPr lang="en-US" dirty="0"/>
              <a:t>Fibers are to be compensated with gel for hydrostatic resistance(SWD=1000m)</a:t>
            </a:r>
          </a:p>
          <a:p>
            <a:r>
              <a:rPr lang="en-US" dirty="0"/>
              <a:t>The cable will be deployed for ~40 days</a:t>
            </a:r>
          </a:p>
          <a:p>
            <a:pPr marL="0" indent="0">
              <a:buNone/>
            </a:pPr>
            <a:r>
              <a:rPr lang="en-US" b="1" dirty="0"/>
              <a:t>Other Specifications</a:t>
            </a:r>
          </a:p>
          <a:p>
            <a:r>
              <a:rPr lang="en-US" dirty="0"/>
              <a:t>Fiber breaking cable load   20kN</a:t>
            </a:r>
          </a:p>
          <a:p>
            <a:r>
              <a:rPr lang="en-US" dirty="0"/>
              <a:t>OD of Cable ≥ 15mm</a:t>
            </a:r>
          </a:p>
          <a:p>
            <a:r>
              <a:rPr lang="en-US" dirty="0"/>
              <a:t>Excess fiber in tube 0.1 - 0.3%</a:t>
            </a:r>
          </a:p>
          <a:p>
            <a:r>
              <a:rPr lang="en-US" dirty="0"/>
              <a:t>Outer jacket marked at one meter increments as follows                                         &lt;Cable ID &gt;&lt;Product Order No&gt; &lt;Optical fiber type and quantity&gt; &lt;Vendor&gt;</a:t>
            </a:r>
          </a:p>
          <a:p>
            <a:r>
              <a:rPr lang="en-US" dirty="0"/>
              <a:t>&lt;year&gt;, &lt;meter&gt;</a:t>
            </a:r>
          </a:p>
          <a:p>
            <a:r>
              <a:rPr lang="en-US" dirty="0"/>
              <a:t>Application: Sea floor fiber optic strain cable</a:t>
            </a:r>
          </a:p>
          <a:p>
            <a:r>
              <a:rPr lang="en-US" dirty="0"/>
              <a:t>Deployment/Recovery will be a dynamic condition</a:t>
            </a:r>
          </a:p>
          <a:p>
            <a:r>
              <a:rPr lang="en-US" dirty="0"/>
              <a:t>Length 1000M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9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Electronics Package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a steel/aluminum frame to mount titanium or glass spheres</a:t>
            </a:r>
          </a:p>
          <a:p>
            <a:pPr lvl="1"/>
            <a:r>
              <a:rPr lang="en-US" dirty="0"/>
              <a:t>BINS battery sphere design…?</a:t>
            </a:r>
          </a:p>
          <a:p>
            <a:pPr lvl="1"/>
            <a:r>
              <a:rPr lang="en-US" dirty="0"/>
              <a:t>3 battery spheres and 1 electronics sphere</a:t>
            </a:r>
          </a:p>
          <a:p>
            <a:r>
              <a:rPr lang="en-US" dirty="0"/>
              <a:t>Frame shall protect 1BAR housings from minimal(or not) dragging </a:t>
            </a:r>
          </a:p>
          <a:p>
            <a:r>
              <a:rPr lang="en-US" dirty="0"/>
              <a:t>Frame will be able to accept a </a:t>
            </a:r>
            <a:r>
              <a:rPr lang="en-US" dirty="0" err="1"/>
              <a:t>Spelter</a:t>
            </a:r>
            <a:r>
              <a:rPr lang="en-US" dirty="0"/>
              <a:t> style socket mount to fix cable to  frame </a:t>
            </a:r>
          </a:p>
          <a:p>
            <a:pPr lvl="1"/>
            <a:r>
              <a:rPr lang="en-US" dirty="0"/>
              <a:t> Socket will have an equivalent breaking strength to the cable</a:t>
            </a:r>
          </a:p>
          <a:p>
            <a:r>
              <a:rPr lang="en-US" dirty="0"/>
              <a:t>Electronics frames wet weight will not exceed 500lbs.(227 kg)</a:t>
            </a:r>
          </a:p>
          <a:p>
            <a:r>
              <a:rPr lang="en-US"/>
              <a:t>Large </a:t>
            </a:r>
            <a:r>
              <a:rPr lang="en-US" dirty="0"/>
              <a:t>strain relief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972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Packard /Carson Recovery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Releases will be attached to drop weight and floats will bring the “Bitter end” to the surface for recovery</a:t>
            </a:r>
          </a:p>
          <a:p>
            <a:pPr lvl="1"/>
            <a:r>
              <a:rPr lang="en-US" dirty="0"/>
              <a:t>Benthos Release(s) drop weight and float pack</a:t>
            </a:r>
          </a:p>
          <a:p>
            <a:pPr lvl="1"/>
            <a:r>
              <a:rPr lang="en-US" dirty="0"/>
              <a:t>Line-spooling Elevator</a:t>
            </a:r>
          </a:p>
          <a:p>
            <a:pPr lvl="1"/>
            <a:r>
              <a:rPr lang="en-US" dirty="0"/>
              <a:t>WHOI steel tube(Probably not)</a:t>
            </a:r>
          </a:p>
          <a:p>
            <a:pPr lvl="1"/>
            <a:r>
              <a:rPr lang="en-US" dirty="0"/>
              <a:t>ROV mounted recovery line(…?)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208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8981BE-D5DC-463C-A9A3-3A20D8D17ADD}"/>
              </a:ext>
            </a:extLst>
          </p:cNvPr>
          <p:cNvSpPr txBox="1"/>
          <p:nvPr/>
        </p:nvSpPr>
        <p:spPr>
          <a:xfrm>
            <a:off x="1375953" y="888273"/>
            <a:ext cx="6679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Packard /Carson Recovery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2673B2-E8AC-4CAD-8B2B-820F63226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2" y="1533260"/>
            <a:ext cx="9897856" cy="37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3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6741</TotalTime>
  <Words>865</Words>
  <Application>Microsoft Office PowerPoint</Application>
  <PresentationFormat>Widescreen</PresentationFormat>
  <Paragraphs>87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Theme</vt:lpstr>
      <vt:lpstr>Sea Floor Processes </vt:lpstr>
      <vt:lpstr>Mechanical Requirements</vt:lpstr>
      <vt:lpstr>Packard/Carson Deployment </vt:lpstr>
      <vt:lpstr>Deployment Plan…?</vt:lpstr>
      <vt:lpstr>Armored Fiber Optic Cable</vt:lpstr>
      <vt:lpstr>GeoSense Cable Requirements Rev2</vt:lpstr>
      <vt:lpstr>Electronics Package</vt:lpstr>
      <vt:lpstr>Packard /Carson Recovery</vt:lpstr>
      <vt:lpstr>PowerPoint Presentation</vt:lpstr>
      <vt:lpstr>Proposed Location of Deployment</vt:lpstr>
      <vt:lpstr>Alternative Cable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Schnittger</dc:creator>
  <cp:lastModifiedBy>Aaron Schnittger</cp:lastModifiedBy>
  <cp:revision>34</cp:revision>
  <dcterms:created xsi:type="dcterms:W3CDTF">2023-12-01T19:12:17Z</dcterms:created>
  <dcterms:modified xsi:type="dcterms:W3CDTF">2024-04-28T16:43:41Z</dcterms:modified>
</cp:coreProperties>
</file>