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890" r:id="rId3"/>
    <p:sldId id="258" r:id="rId4"/>
    <p:sldId id="963" r:id="rId5"/>
    <p:sldId id="964" r:id="rId6"/>
    <p:sldId id="965" r:id="rId7"/>
    <p:sldId id="958" r:id="rId8"/>
    <p:sldId id="891" r:id="rId9"/>
    <p:sldId id="693" r:id="rId10"/>
    <p:sldId id="960" r:id="rId11"/>
    <p:sldId id="431" r:id="rId12"/>
    <p:sldId id="696" r:id="rId13"/>
    <p:sldId id="893" r:id="rId14"/>
    <p:sldId id="432" r:id="rId15"/>
    <p:sldId id="952" r:id="rId16"/>
    <p:sldId id="961" r:id="rId17"/>
    <p:sldId id="967" r:id="rId18"/>
    <p:sldId id="968" r:id="rId19"/>
    <p:sldId id="969" r:id="rId20"/>
    <p:sldId id="966" r:id="rId21"/>
    <p:sldId id="896" r:id="rId22"/>
    <p:sldId id="944" r:id="rId23"/>
    <p:sldId id="945" r:id="rId24"/>
    <p:sldId id="946" r:id="rId25"/>
    <p:sldId id="953" r:id="rId26"/>
    <p:sldId id="948" r:id="rId27"/>
    <p:sldId id="947" r:id="rId28"/>
    <p:sldId id="949" r:id="rId29"/>
    <p:sldId id="894" r:id="rId30"/>
    <p:sldId id="955" r:id="rId31"/>
    <p:sldId id="956" r:id="rId32"/>
    <p:sldId id="95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5D0A"/>
    <a:srgbClr val="080808"/>
    <a:srgbClr val="4F5E6E"/>
    <a:srgbClr val="F7A663"/>
    <a:srgbClr val="004261"/>
    <a:srgbClr val="3B4C54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3"/>
    <p:restoredTop sz="81948"/>
  </p:normalViewPr>
  <p:slideViewPr>
    <p:cSldViewPr snapToGrid="0" snapToObjects="1">
      <p:cViewPr varScale="1">
        <p:scale>
          <a:sx n="94" d="100"/>
          <a:sy n="94" d="100"/>
        </p:scale>
        <p:origin x="1074" y="5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7874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4/29/2024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4/29/2024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66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8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8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28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13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71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31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4A18-4473-4C79-8511-02E49CA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A210-FC54-4F2D-92B8-B09F0261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8E1677-1755-4A7A-AE11-56B62FE9E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C09A2-A2A0-4F6A-8E47-F168BFCEA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E579E8-35D8-44C0-A00F-5A2C490FF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DA244-B304-4399-985B-8C8C1000797F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  <p:extLst>
      <p:ext uri="{BB962C8B-B14F-4D97-AF65-F5344CB8AC3E}">
        <p14:creationId xmlns:p14="http://schemas.microsoft.com/office/powerpoint/2010/main" val="14863915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"/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293948-634A-494E-9451-E75F5BBC91E4}"/>
              </a:ext>
            </a:extLst>
          </p:cNvPr>
          <p:cNvSpPr/>
          <p:nvPr/>
        </p:nvSpPr>
        <p:spPr>
          <a:xfrm>
            <a:off x="-87330" y="103908"/>
            <a:ext cx="12477964" cy="5694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61326C-049E-B54D-88DD-88D210F86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81" y="2251673"/>
            <a:ext cx="11895928" cy="182366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paradigm shift towards finer scale field measurements in </a:t>
            </a:r>
            <a:r>
              <a:rPr lang="en-US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geomorphology</a:t>
            </a: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92DA46-0940-43DF-AEBD-22392B4096CC}"/>
              </a:ext>
            </a:extLst>
          </p:cNvPr>
          <p:cNvCxnSpPr>
            <a:cxnSpLocks/>
          </p:cNvCxnSpPr>
          <p:nvPr/>
        </p:nvCxnSpPr>
        <p:spPr>
          <a:xfrm>
            <a:off x="208157" y="3241287"/>
            <a:ext cx="11530360" cy="0"/>
          </a:xfrm>
          <a:prstGeom prst="line">
            <a:avLst/>
          </a:prstGeom>
          <a:ln w="12700">
            <a:solidFill>
              <a:srgbClr val="3B4C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E43BDD48-3355-4FE5-A765-F40D8CA8EE9F}"/>
              </a:ext>
            </a:extLst>
          </p:cNvPr>
          <p:cNvSpPr txBox="1">
            <a:spLocks/>
          </p:cNvSpPr>
          <p:nvPr/>
        </p:nvSpPr>
        <p:spPr>
          <a:xfrm>
            <a:off x="89381" y="2329455"/>
            <a:ext cx="11895928" cy="182366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7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Aaron Micallef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processes lab</a:t>
            </a:r>
            <a:endParaRPr lang="en-US" sz="2100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17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31A2057-0753-46F9-9B5E-A665B18C8A0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4FD4BBE9-10EA-4EF3-9C7F-32A19A36A5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524919"/>
            <a:ext cx="12287892" cy="251438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Issues: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Uncertainties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Field scale validation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GB" altLang="en-MT" sz="3600" dirty="0">
                <a:latin typeface="Tahoma" panose="020B0604030504040204" pitchFamily="34" charset="0"/>
                <a:cs typeface="Tahoma" panose="020B0604030504040204" pitchFamily="34" charset="0"/>
              </a:rPr>
              <a:t>Mechanistic explanation</a:t>
            </a:r>
          </a:p>
        </p:txBody>
      </p:sp>
      <p:pic>
        <p:nvPicPr>
          <p:cNvPr id="3" name="Picture 2" descr="Perspective view of the 3D seismic volume used for this study. The red... |  Download Scientific Diagram">
            <a:extLst>
              <a:ext uri="{FF2B5EF4-FFF2-40B4-BE49-F238E27FC236}">
                <a16:creationId xmlns:a16="http://schemas.microsoft.com/office/drawing/2014/main" id="{459F3D59-A32F-4338-B307-767CB8ECD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78" y="4013392"/>
            <a:ext cx="2617787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C80B29-E37C-4497-B520-B301375DC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9"/>
          <a:stretch>
            <a:fillRect/>
          </a:stretch>
        </p:blipFill>
        <p:spPr bwMode="auto">
          <a:xfrm>
            <a:off x="5404000" y="3591117"/>
            <a:ext cx="1350963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haracteristics of Velocity and Excess Density Profiles of Saline  Underflows and Turbidity Currents Flowing over a Mobile Bed | Journal of  Hydraulic Engineering | Vol 136, No 7">
            <a:extLst>
              <a:ext uri="{FF2B5EF4-FFF2-40B4-BE49-F238E27FC236}">
                <a16:creationId xmlns:a16="http://schemas.microsoft.com/office/drawing/2014/main" id="{418E7BFB-89F7-45D0-BCFF-A5C228AB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83" b="35922"/>
          <a:stretch>
            <a:fillRect/>
          </a:stretch>
        </p:blipFill>
        <p:spPr bwMode="auto">
          <a:xfrm>
            <a:off x="7471125" y="4013392"/>
            <a:ext cx="277336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54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9C10B3-6F67-4C12-9EDA-CAD11DC41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70075"/>
            <a:ext cx="9144000" cy="2200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 algn="just">
              <a:buFontTx/>
              <a:buNone/>
              <a:defRPr/>
            </a:pP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active seafloor processes 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at </a:t>
            </a: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fine spatial and temporal scales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, and 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their </a:t>
            </a: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feedbacks with seafloor form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400050" lvl="1" indent="0" algn="just">
              <a:buFontTx/>
              <a:buNone/>
              <a:defRPr/>
            </a:pP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for a </a:t>
            </a:r>
            <a:r>
              <a:rPr lang="en-US" altLang="en-MT" b="1" dirty="0">
                <a:solidFill>
                  <a:srgbClr val="00426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large portion of the seafloor</a:t>
            </a:r>
            <a:endParaRPr lang="en-GB" altLang="en-MT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6937E3-3B8E-4AAF-B53D-3D6559F32ECA}"/>
              </a:ext>
            </a:extLst>
          </p:cNvPr>
          <p:cNvSpPr/>
          <p:nvPr/>
        </p:nvSpPr>
        <p:spPr>
          <a:xfrm>
            <a:off x="1516089" y="1708410"/>
            <a:ext cx="3584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buFontTx/>
              <a:buNone/>
              <a:defRPr/>
            </a:pPr>
            <a:r>
              <a:rPr lang="en-US" altLang="en-MT" sz="2400" b="1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Main knowledge gap</a:t>
            </a:r>
            <a:r>
              <a:rPr lang="en-US" altLang="en-MT" sz="24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88E96C-4CAB-453A-B477-4D8FC692F210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7878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897394-4342-4FFF-9A22-1C84E9938E88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6F2346-4334-4A73-A439-3B4FEA1AB200}"/>
              </a:ext>
            </a:extLst>
          </p:cNvPr>
          <p:cNvSpPr/>
          <p:nvPr/>
        </p:nvSpPr>
        <p:spPr>
          <a:xfrm>
            <a:off x="253700" y="1050953"/>
            <a:ext cx="1164620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sz="32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are the </a:t>
            </a: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characteristics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seafloor process? </a:t>
            </a:r>
            <a:endParaRPr lang="en-MT" sz="3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FCAFF3-86DD-491B-A861-0AE3C7732EDD}"/>
              </a:ext>
            </a:extLst>
          </p:cNvPr>
          <p:cNvSpPr/>
          <p:nvPr/>
        </p:nvSpPr>
        <p:spPr>
          <a:xfrm>
            <a:off x="253700" y="4173281"/>
            <a:ext cx="11316000" cy="8382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are the key </a:t>
            </a:r>
            <a:r>
              <a:rPr lang="en-GB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drivers and controlling factors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</a:t>
            </a:r>
          </a:p>
          <a:p>
            <a:pPr>
              <a:defRPr/>
            </a:pP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process and landform evolution?</a:t>
            </a:r>
            <a:endParaRPr lang="en-MT" sz="3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24F524-DEA4-40C6-AADC-44A9F14B481B}"/>
              </a:ext>
            </a:extLst>
          </p:cNvPr>
          <p:cNvSpPr/>
          <p:nvPr/>
        </p:nvSpPr>
        <p:spPr>
          <a:xfrm>
            <a:off x="253699" y="2595736"/>
            <a:ext cx="10401601" cy="64135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32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does the process </a:t>
            </a:r>
            <a:r>
              <a:rPr lang="en-GB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 with seafloor</a:t>
            </a:r>
            <a:r>
              <a:rPr lang="en-GB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062E760-44F5-4942-9F99-793499CD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15288"/>
            <a:ext cx="12192000" cy="5048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Questions that </a:t>
            </a:r>
            <a:r>
              <a:rPr lang="en-US" altLang="en-MT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cannot</a:t>
            </a: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be addressed with </a:t>
            </a:r>
            <a:r>
              <a:rPr lang="en-US" altLang="en-MT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conventional techniques</a:t>
            </a:r>
            <a:r>
              <a:rPr lang="en-US" altLang="en-MT" sz="28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altLang="en-MT" sz="28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uiExpand="1" build="p" bldLvl="2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Proposed approach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0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0D140B-E637-47BA-A792-8C86885B134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3571280" y="558178"/>
            <a:ext cx="5170091" cy="27432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Repeat/continuous acquisition of in situ </a:t>
            </a:r>
          </a:p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seafloor, sub-seafloor &amp; </a:t>
            </a:r>
          </a:p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water column data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7C1EE4-CF3B-48A3-84C3-6AADCBD79A3C}"/>
              </a:ext>
            </a:extLst>
          </p:cNvPr>
          <p:cNvSpPr/>
          <p:nvPr/>
        </p:nvSpPr>
        <p:spPr>
          <a:xfrm>
            <a:off x="6203058" y="3409328"/>
            <a:ext cx="4017963" cy="27432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3200" b="1" dirty="0">
                <a:solidFill>
                  <a:schemeClr val="bg1"/>
                </a:solidFill>
              </a:rPr>
              <a:t>Advanced numerical methods</a:t>
            </a:r>
            <a:endParaRPr lang="en-MT" sz="3200" b="1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474D3D-C3A8-4F94-9AB9-69A1B3E5F2F9}"/>
              </a:ext>
            </a:extLst>
          </p:cNvPr>
          <p:cNvSpPr/>
          <p:nvPr/>
        </p:nvSpPr>
        <p:spPr>
          <a:xfrm>
            <a:off x="2088258" y="3409328"/>
            <a:ext cx="4017963" cy="2743200"/>
          </a:xfrm>
          <a:prstGeom prst="rect">
            <a:avLst/>
          </a:prstGeom>
          <a:solidFill>
            <a:srgbClr val="00206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3200" b="1" dirty="0"/>
              <a:t>Automated processing,</a:t>
            </a:r>
          </a:p>
          <a:p>
            <a:pPr algn="ctr" eaLnBrk="1" hangingPunct="1">
              <a:defRPr/>
            </a:pPr>
            <a:r>
              <a:rPr lang="en-GB" sz="3200" b="1" dirty="0"/>
              <a:t>detection &amp; classification</a:t>
            </a:r>
            <a:endParaRPr lang="en-MT" sz="2400" b="1" dirty="0"/>
          </a:p>
        </p:txBody>
      </p:sp>
    </p:spTree>
    <p:extLst>
      <p:ext uri="{BB962C8B-B14F-4D97-AF65-F5344CB8AC3E}">
        <p14:creationId xmlns:p14="http://schemas.microsoft.com/office/powerpoint/2010/main" val="42469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0" y="147778"/>
            <a:ext cx="12192000" cy="645227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chemeClr val="bg1"/>
                </a:solidFill>
              </a:rPr>
              <a:t>Paradigm shift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F36A60-73E3-4100-B43A-C60EF619C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9BC8C-0C65-4AA8-B3D1-E748EC356899}"/>
              </a:ext>
            </a:extLst>
          </p:cNvPr>
          <p:cNvSpPr txBox="1"/>
          <p:nvPr/>
        </p:nvSpPr>
        <p:spPr>
          <a:xfrm>
            <a:off x="9753465" y="5057531"/>
            <a:ext cx="1742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Urlaub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(2018)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4DD98C-0720-4FB5-B786-57A51D5713C3}"/>
              </a:ext>
            </a:extLst>
          </p:cNvPr>
          <p:cNvSpPr txBox="1"/>
          <p:nvPr/>
        </p:nvSpPr>
        <p:spPr>
          <a:xfrm>
            <a:off x="3994665" y="5530893"/>
            <a:ext cx="2379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Azpiroz-Zabala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(2017)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73018E-AA79-4ED0-94D4-51594D230A87}"/>
              </a:ext>
            </a:extLst>
          </p:cNvPr>
          <p:cNvSpPr txBox="1"/>
          <p:nvPr/>
        </p:nvSpPr>
        <p:spPr>
          <a:xfrm>
            <a:off x="4710854" y="3599111"/>
            <a:ext cx="1599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Paull et al. (2018)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D473C-450E-4818-AC4D-28BC06508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53" y="1561583"/>
            <a:ext cx="5872938" cy="20505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129CE4-00B1-4F34-A9C2-910A3236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22" y="4443852"/>
            <a:ext cx="5919989" cy="10073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6EDF96-CE04-436E-8AED-C2E80C788B67}"/>
              </a:ext>
            </a:extLst>
          </p:cNvPr>
          <p:cNvSpPr txBox="1"/>
          <p:nvPr/>
        </p:nvSpPr>
        <p:spPr>
          <a:xfrm rot="16200000">
            <a:off x="-188127" y="4758271"/>
            <a:ext cx="8643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Elevation (m)</a:t>
            </a:r>
            <a:endParaRPr lang="en-MT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ABE1E1-2677-451F-98FE-F4B2998F906E}"/>
              </a:ext>
            </a:extLst>
          </p:cNvPr>
          <p:cNvSpPr txBox="1"/>
          <p:nvPr/>
        </p:nvSpPr>
        <p:spPr>
          <a:xfrm>
            <a:off x="5573284" y="5335764"/>
            <a:ext cx="79380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Time (days)</a:t>
            </a:r>
            <a:endParaRPr lang="en-MT" sz="9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39BECC-D23E-470E-8CA1-3F1B784EB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9200" y="2191755"/>
            <a:ext cx="4210527" cy="2897321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2B680A3-A63D-4BFF-8449-21A3E96D1932}"/>
              </a:ext>
            </a:extLst>
          </p:cNvPr>
          <p:cNvCxnSpPr>
            <a:cxnSpLocks/>
          </p:cNvCxnSpPr>
          <p:nvPr/>
        </p:nvCxnSpPr>
        <p:spPr>
          <a:xfrm flipH="1">
            <a:off x="10713600" y="2764800"/>
            <a:ext cx="172800" cy="60662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7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2" grpId="0"/>
      <p:bldP spid="13" grpId="0"/>
      <p:bldP spid="16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F99D02-F9E1-40C9-B7A1-086541742221}"/>
              </a:ext>
            </a:extLst>
          </p:cNvPr>
          <p:cNvSpPr/>
          <p:nvPr/>
        </p:nvSpPr>
        <p:spPr>
          <a:xfrm>
            <a:off x="0" y="147778"/>
            <a:ext cx="12192000" cy="645227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F36A60-73E3-4100-B43A-C60EF619C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B57264D9-D9A4-4AE7-861D-1599510F2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952" y="2324968"/>
            <a:ext cx="79334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MT" sz="4000" dirty="0">
                <a:latin typeface="Tahoma" panose="020B0604030504040204" pitchFamily="34" charset="0"/>
                <a:cs typeface="Tahoma" panose="020B0604030504040204" pitchFamily="34" charset="0"/>
              </a:rPr>
              <a:t>Global leader in the </a:t>
            </a:r>
            <a:r>
              <a:rPr lang="en-US" altLang="en-MT" sz="40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characterization of a wide range of seafloor processes at fine spatial/temporal scales</a:t>
            </a:r>
            <a:endParaRPr lang="en-US" altLang="en-MT" sz="40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98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6" name="Picture 4" descr="Autonomous underwater vehicles - MBARI">
            <a:extLst>
              <a:ext uri="{FF2B5EF4-FFF2-40B4-BE49-F238E27FC236}">
                <a16:creationId xmlns:a16="http://schemas.microsoft.com/office/drawing/2014/main" id="{AA151C4D-7DD8-4AA6-A684-107C1FCB3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74" y="1647737"/>
            <a:ext cx="5062198" cy="3533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cean Imaging Project - MBARI">
            <a:extLst>
              <a:ext uri="{FF2B5EF4-FFF2-40B4-BE49-F238E27FC236}">
                <a16:creationId xmlns:a16="http://schemas.microsoft.com/office/drawing/2014/main" id="{62B35FB4-15EA-438D-B597-202ABA54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600" y="1647737"/>
            <a:ext cx="4744200" cy="35625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711256" y="1194510"/>
            <a:ext cx="10513544" cy="41286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711256" y="1141393"/>
            <a:ext cx="10513544" cy="359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757938" y="1115310"/>
            <a:ext cx="3012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Mapping seafloor change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4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731254-14AA-451C-8626-319C90D84925}"/>
              </a:ext>
            </a:extLst>
          </p:cNvPr>
          <p:cNvSpPr/>
          <p:nvPr/>
        </p:nvSpPr>
        <p:spPr>
          <a:xfrm>
            <a:off x="459686" y="986711"/>
            <a:ext cx="11297914" cy="4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36" name="Picture 12" descr="Cruise Log Template - MBARI">
            <a:extLst>
              <a:ext uri="{FF2B5EF4-FFF2-40B4-BE49-F238E27FC236}">
                <a16:creationId xmlns:a16="http://schemas.microsoft.com/office/drawing/2014/main" id="{E0E47D6B-A3DC-4A08-8888-BDD409DEA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8" y="1425599"/>
            <a:ext cx="3225883" cy="4300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FA4D30A2-4FCC-41E8-9B16-A8088316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05600" y="2203540"/>
            <a:ext cx="7246422" cy="259895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59EBF7-24FA-4681-8026-A3487B5B4E60}"/>
              </a:ext>
            </a:extLst>
          </p:cNvPr>
          <p:cNvSpPr/>
          <p:nvPr/>
        </p:nvSpPr>
        <p:spPr>
          <a:xfrm>
            <a:off x="459686" y="878712"/>
            <a:ext cx="11297913" cy="37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CC3610-99E9-47B3-BB56-C36B972FECAC}"/>
              </a:ext>
            </a:extLst>
          </p:cNvPr>
          <p:cNvSpPr txBox="1"/>
          <p:nvPr/>
        </p:nvSpPr>
        <p:spPr>
          <a:xfrm>
            <a:off x="459685" y="879435"/>
            <a:ext cx="3739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Physical property measurement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79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1" grpId="0" animBg="1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12D815-5F9A-4AD6-B92F-4CA0D09A31E1}"/>
              </a:ext>
            </a:extLst>
          </p:cNvPr>
          <p:cNvSpPr/>
          <p:nvPr/>
        </p:nvSpPr>
        <p:spPr>
          <a:xfrm>
            <a:off x="662920" y="682984"/>
            <a:ext cx="10821079" cy="488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53" name="Picture 8" descr="Deep-sea water displacement from a turbidity current induced by the Super  Typhoon Hagibis [PeerJ]">
            <a:extLst>
              <a:ext uri="{FF2B5EF4-FFF2-40B4-BE49-F238E27FC236}">
                <a16:creationId xmlns:a16="http://schemas.microsoft.com/office/drawing/2014/main" id="{BD5CD4EA-F38B-4929-83EA-625A957F1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7" t="23617" b="10106"/>
          <a:stretch/>
        </p:blipFill>
        <p:spPr bwMode="auto">
          <a:xfrm>
            <a:off x="996220" y="1343137"/>
            <a:ext cx="3562779" cy="39491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>
            <a:extLst>
              <a:ext uri="{FF2B5EF4-FFF2-40B4-BE49-F238E27FC236}">
                <a16:creationId xmlns:a16="http://schemas.microsoft.com/office/drawing/2014/main" id="{07F8B5DC-0211-4D4C-9D2C-7315D1BC1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73284" y="1427321"/>
            <a:ext cx="5844316" cy="400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7B28AA69-6F24-4369-9DDA-F52EE3743BED}"/>
              </a:ext>
            </a:extLst>
          </p:cNvPr>
          <p:cNvSpPr/>
          <p:nvPr/>
        </p:nvSpPr>
        <p:spPr>
          <a:xfrm>
            <a:off x="662921" y="619473"/>
            <a:ext cx="10821078" cy="36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D38DC1-AE47-4BFB-96FB-221CCF34B23C}"/>
              </a:ext>
            </a:extLst>
          </p:cNvPr>
          <p:cNvSpPr txBox="1"/>
          <p:nvPr/>
        </p:nvSpPr>
        <p:spPr>
          <a:xfrm>
            <a:off x="709604" y="582184"/>
            <a:ext cx="3188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 rate measurement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48" grpId="0" animBg="1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State-of-the-art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77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90A59F7-975E-413F-AD7B-E51BB7DAD0EA}"/>
              </a:ext>
            </a:extLst>
          </p:cNvPr>
          <p:cNvSpPr/>
          <p:nvPr/>
        </p:nvSpPr>
        <p:spPr>
          <a:xfrm>
            <a:off x="343088" y="322960"/>
            <a:ext cx="11536911" cy="40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E308C7-446C-4DBB-9A96-93FBF8CCDA36}"/>
              </a:ext>
            </a:extLst>
          </p:cNvPr>
          <p:cNvSpPr txBox="1"/>
          <p:nvPr/>
        </p:nvSpPr>
        <p:spPr>
          <a:xfrm>
            <a:off x="389771" y="324849"/>
            <a:ext cx="1869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Bridging scales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7D5A5EE-E767-4ED9-AFF6-A5E51147BFF1}"/>
              </a:ext>
            </a:extLst>
          </p:cNvPr>
          <p:cNvSpPr/>
          <p:nvPr/>
        </p:nvSpPr>
        <p:spPr>
          <a:xfrm>
            <a:off x="343088" y="324849"/>
            <a:ext cx="11536912" cy="5839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BF97658-6F08-4755-95AF-B13CF4FE5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6" t="3674"/>
          <a:stretch/>
        </p:blipFill>
        <p:spPr>
          <a:xfrm>
            <a:off x="1375040" y="1399139"/>
            <a:ext cx="9122560" cy="454206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B102AB-998A-4EB1-BE3F-E63F357AE320}"/>
              </a:ext>
            </a:extLst>
          </p:cNvPr>
          <p:cNvSpPr/>
          <p:nvPr/>
        </p:nvSpPr>
        <p:spPr>
          <a:xfrm>
            <a:off x="1152000" y="916800"/>
            <a:ext cx="5166876" cy="1813029"/>
          </a:xfrm>
          <a:custGeom>
            <a:avLst/>
            <a:gdLst>
              <a:gd name="connsiteX0" fmla="*/ 727200 w 4579200"/>
              <a:gd name="connsiteY0" fmla="*/ 1389600 h 1447200"/>
              <a:gd name="connsiteX1" fmla="*/ 590400 w 4579200"/>
              <a:gd name="connsiteY1" fmla="*/ 1447200 h 1447200"/>
              <a:gd name="connsiteX2" fmla="*/ 165600 w 4579200"/>
              <a:gd name="connsiteY2" fmla="*/ 1296000 h 1447200"/>
              <a:gd name="connsiteX3" fmla="*/ 0 w 4579200"/>
              <a:gd name="connsiteY3" fmla="*/ 914400 h 1447200"/>
              <a:gd name="connsiteX4" fmla="*/ 468000 w 4579200"/>
              <a:gd name="connsiteY4" fmla="*/ 324000 h 1447200"/>
              <a:gd name="connsiteX5" fmla="*/ 2217600 w 4579200"/>
              <a:gd name="connsiteY5" fmla="*/ 0 h 1447200"/>
              <a:gd name="connsiteX6" fmla="*/ 2469600 w 4579200"/>
              <a:gd name="connsiteY6" fmla="*/ 0 h 1447200"/>
              <a:gd name="connsiteX7" fmla="*/ 3967200 w 4579200"/>
              <a:gd name="connsiteY7" fmla="*/ 28800 h 1447200"/>
              <a:gd name="connsiteX8" fmla="*/ 4579200 w 4579200"/>
              <a:gd name="connsiteY8" fmla="*/ 194400 h 1447200"/>
              <a:gd name="connsiteX9" fmla="*/ 4500000 w 4579200"/>
              <a:gd name="connsiteY9" fmla="*/ 381600 h 1447200"/>
              <a:gd name="connsiteX10" fmla="*/ 4492800 w 4579200"/>
              <a:gd name="connsiteY10" fmla="*/ 468000 h 1447200"/>
              <a:gd name="connsiteX11" fmla="*/ 626400 w 4579200"/>
              <a:gd name="connsiteY11" fmla="*/ 669600 h 1447200"/>
              <a:gd name="connsiteX12" fmla="*/ 691200 w 4579200"/>
              <a:gd name="connsiteY12" fmla="*/ 741600 h 1447200"/>
              <a:gd name="connsiteX13" fmla="*/ 720000 w 4579200"/>
              <a:gd name="connsiteY13" fmla="*/ 957600 h 1447200"/>
              <a:gd name="connsiteX14" fmla="*/ 727200 w 4579200"/>
              <a:gd name="connsiteY14" fmla="*/ 1389600 h 144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79200" h="1447200">
                <a:moveTo>
                  <a:pt x="727200" y="1389600"/>
                </a:moveTo>
                <a:lnTo>
                  <a:pt x="590400" y="1447200"/>
                </a:lnTo>
                <a:lnTo>
                  <a:pt x="165600" y="1296000"/>
                </a:lnTo>
                <a:lnTo>
                  <a:pt x="0" y="914400"/>
                </a:lnTo>
                <a:lnTo>
                  <a:pt x="468000" y="324000"/>
                </a:lnTo>
                <a:lnTo>
                  <a:pt x="2217600" y="0"/>
                </a:lnTo>
                <a:lnTo>
                  <a:pt x="2469600" y="0"/>
                </a:lnTo>
                <a:lnTo>
                  <a:pt x="3967200" y="28800"/>
                </a:lnTo>
                <a:lnTo>
                  <a:pt x="4579200" y="194400"/>
                </a:lnTo>
                <a:lnTo>
                  <a:pt x="4500000" y="381600"/>
                </a:lnTo>
                <a:lnTo>
                  <a:pt x="4492800" y="468000"/>
                </a:lnTo>
                <a:lnTo>
                  <a:pt x="626400" y="669600"/>
                </a:lnTo>
                <a:lnTo>
                  <a:pt x="691200" y="741600"/>
                </a:lnTo>
                <a:lnTo>
                  <a:pt x="720000" y="957600"/>
                </a:lnTo>
                <a:lnTo>
                  <a:pt x="727200" y="1389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17132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Geo-Sense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0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. 5">
            <a:extLst>
              <a:ext uri="{FF2B5EF4-FFF2-40B4-BE49-F238E27FC236}">
                <a16:creationId xmlns:a16="http://schemas.microsoft.com/office/drawing/2014/main" id="{9487C7C7-E59B-49EC-A8C6-8A07839D1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5" t="2940" b="31788"/>
          <a:stretch/>
        </p:blipFill>
        <p:spPr bwMode="auto">
          <a:xfrm>
            <a:off x="7029155" y="1749313"/>
            <a:ext cx="4512094" cy="333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456609-0D7E-49FA-A635-24984AB613E8}"/>
              </a:ext>
            </a:extLst>
          </p:cNvPr>
          <p:cNvSpPr txBox="1"/>
          <p:nvPr/>
        </p:nvSpPr>
        <p:spPr>
          <a:xfrm>
            <a:off x="10180224" y="5080432"/>
            <a:ext cx="1486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 et al. (2021)</a:t>
            </a:r>
            <a:endParaRPr lang="en-MT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CC7081-0D25-445C-A853-15593F587F45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C87D5-78D5-4888-86DB-7AD77318D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00" y="1412194"/>
            <a:ext cx="5355092" cy="36682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299D7B-9C1E-417C-B8B7-8560571068E3}"/>
              </a:ext>
            </a:extLst>
          </p:cNvPr>
          <p:cNvSpPr txBox="1"/>
          <p:nvPr/>
        </p:nvSpPr>
        <p:spPr>
          <a:xfrm rot="16200000">
            <a:off x="6636692" y="1923826"/>
            <a:ext cx="62068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dirty="0"/>
              <a:t>Channels</a:t>
            </a:r>
            <a:endParaRPr lang="en-MT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7C7FE-C908-4D6B-98EA-AE47C24D1E03}"/>
              </a:ext>
            </a:extLst>
          </p:cNvPr>
          <p:cNvSpPr txBox="1"/>
          <p:nvPr/>
        </p:nvSpPr>
        <p:spPr>
          <a:xfrm>
            <a:off x="8142975" y="1563515"/>
            <a:ext cx="2435282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 dirty="0"/>
              <a:t>Variation of strain (temperature) along cable</a:t>
            </a:r>
            <a:endParaRPr lang="en-MT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AE1FE-960D-466F-B340-A61B40BC2D46}"/>
              </a:ext>
            </a:extLst>
          </p:cNvPr>
          <p:cNvSpPr txBox="1"/>
          <p:nvPr/>
        </p:nvSpPr>
        <p:spPr>
          <a:xfrm>
            <a:off x="8942552" y="4969535"/>
            <a:ext cx="97654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dirty="0"/>
              <a:t>Dates (Jan 2020)</a:t>
            </a:r>
            <a:endParaRPr lang="en-MT" sz="800" dirty="0"/>
          </a:p>
        </p:txBody>
      </p:sp>
    </p:spTree>
    <p:extLst>
      <p:ext uri="{BB962C8B-B14F-4D97-AF65-F5344CB8AC3E}">
        <p14:creationId xmlns:p14="http://schemas.microsoft.com/office/powerpoint/2010/main" val="2405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93164"/>
            <a:ext cx="9144000" cy="1997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buFont typeface="+mj-lt"/>
              <a:buAutoNum type="romanLcPeriod"/>
              <a:defRPr/>
            </a:pP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limited </a:t>
            </a:r>
            <a:r>
              <a:rPr lang="en-US" altLang="en-MT" sz="2800" b="1" dirty="0">
                <a:solidFill>
                  <a:srgbClr val="006A9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availability</a:t>
            </a: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 of submarine cables and access to dark fibers and interrogators</a:t>
            </a:r>
          </a:p>
          <a:p>
            <a:pPr marL="571500" indent="-571500" algn="just">
              <a:buFont typeface="+mj-lt"/>
              <a:buAutoNum type="romanLcPeriod"/>
              <a:defRPr/>
            </a:pP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submarine cables tend to be located </a:t>
            </a:r>
            <a:r>
              <a:rPr lang="en-US" altLang="en-MT" sz="2800" b="1" dirty="0">
                <a:solidFill>
                  <a:srgbClr val="006A9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away</a:t>
            </a:r>
            <a:r>
              <a:rPr lang="en-US" altLang="en-MT" sz="2800" dirty="0">
                <a:latin typeface="Tahoma" panose="020B0604030504040204" pitchFamily="34" charset="0"/>
                <a:cs typeface="Tahoma" panose="020B0604030504040204" pitchFamily="34" charset="0"/>
              </a:rPr>
              <a:t> from seafloor processes of interest</a:t>
            </a:r>
            <a:endParaRPr lang="en-GB" altLang="en-MT" sz="28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E25A5A-205A-4CDE-AA56-5C7FA2F10396}"/>
              </a:ext>
            </a:extLst>
          </p:cNvPr>
          <p:cNvSpPr/>
          <p:nvPr/>
        </p:nvSpPr>
        <p:spPr>
          <a:xfrm>
            <a:off x="1524000" y="1935031"/>
            <a:ext cx="16321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buFontTx/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Problems</a:t>
            </a:r>
            <a:endParaRPr lang="en-US" altLang="en-MT" sz="2400" dirty="0">
              <a:solidFill>
                <a:srgbClr val="C25D0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882920-A00C-4E8F-A2E9-6E44327E899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58352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8" y="163767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71CCA-798E-47C3-94EB-98C6D329C09A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BB677CB-2ADE-45E5-81A3-2FF16CFFD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9" y="33902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5975D5-1FCA-4692-B6B9-9178F1657A8B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A5094F-3D4F-4C4C-AF18-BFE0FA06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066" y="824318"/>
            <a:ext cx="9879868" cy="484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C23804-6E0B-405D-8B5D-BC73E5F6D92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65C7102-7794-443A-90A3-C173E163C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09" y="32033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 How do we take the rapidly developing DAS technology and deploy it as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 autonomous instrument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776BC-A70F-4756-B420-F49076E9225E}"/>
              </a:ext>
            </a:extLst>
          </p:cNvPr>
          <p:cNvSpPr txBox="1"/>
          <p:nvPr/>
        </p:nvSpPr>
        <p:spPr>
          <a:xfrm>
            <a:off x="8096082" y="2248423"/>
            <a:ext cx="797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sea-level</a:t>
            </a:r>
            <a:endParaRPr lang="en-MT" sz="1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A7FEBB-3E03-402C-8372-4A88D0F318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667881" y="2494082"/>
            <a:ext cx="5159249" cy="3037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46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C5DFC-BDB1-4AD6-99D8-84AD1B8A88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33433" y="1347187"/>
            <a:ext cx="4323534" cy="5094001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9DF58CD3-04A3-4473-88DE-3D37AB281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19" y="2366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sz="24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What information can DAS technology provide on the </a:t>
            </a:r>
            <a:r>
              <a:rPr lang="en-US" altLang="en-MT" sz="24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initiation and behavior of sedimentary flows </a:t>
            </a: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in Monterey Canyon?</a:t>
            </a:r>
            <a:endParaRPr lang="en-GB" altLang="en-MT" sz="2400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E6847-6DAC-4F11-A145-537695FC0E02}"/>
              </a:ext>
            </a:extLst>
          </p:cNvPr>
          <p:cNvSpPr txBox="1"/>
          <p:nvPr/>
        </p:nvSpPr>
        <p:spPr>
          <a:xfrm>
            <a:off x="8812800" y="2637342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Moored instruments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21D354-3143-401A-92BC-4D1FFC59E999}"/>
              </a:ext>
            </a:extLst>
          </p:cNvPr>
          <p:cNvCxnSpPr>
            <a:cxnSpLocks/>
          </p:cNvCxnSpPr>
          <p:nvPr/>
        </p:nvCxnSpPr>
        <p:spPr>
          <a:xfrm flipH="1">
            <a:off x="7236000" y="2871337"/>
            <a:ext cx="1641600" cy="103246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8B68BF-3AB6-4ABB-B591-F96ACE2C66AA}"/>
              </a:ext>
            </a:extLst>
          </p:cNvPr>
          <p:cNvSpPr txBox="1"/>
          <p:nvPr/>
        </p:nvSpPr>
        <p:spPr>
          <a:xfrm>
            <a:off x="8434332" y="4210821"/>
            <a:ext cx="1610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Seismometers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B2FDD7-FF0D-45C1-9306-5FEF44DF1AB5}"/>
              </a:ext>
            </a:extLst>
          </p:cNvPr>
          <p:cNvSpPr/>
          <p:nvPr/>
        </p:nvSpPr>
        <p:spPr>
          <a:xfrm>
            <a:off x="7142400" y="3794009"/>
            <a:ext cx="511200" cy="28147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C100B7-4BBF-4B25-94FB-8C92019F335C}"/>
              </a:ext>
            </a:extLst>
          </p:cNvPr>
          <p:cNvSpPr txBox="1"/>
          <p:nvPr/>
        </p:nvSpPr>
        <p:spPr>
          <a:xfrm>
            <a:off x="1609114" y="2710411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 cable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D17881-9966-4354-A4C8-4821F3C50243}"/>
              </a:ext>
            </a:extLst>
          </p:cNvPr>
          <p:cNvCxnSpPr>
            <a:cxnSpLocks/>
          </p:cNvCxnSpPr>
          <p:nvPr/>
        </p:nvCxnSpPr>
        <p:spPr>
          <a:xfrm flipH="1" flipV="1">
            <a:off x="2910264" y="2895077"/>
            <a:ext cx="1150536" cy="49249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9B68E10-D447-4256-8998-DD9371A6294B}"/>
              </a:ext>
            </a:extLst>
          </p:cNvPr>
          <p:cNvSpPr txBox="1"/>
          <p:nvPr/>
        </p:nvSpPr>
        <p:spPr>
          <a:xfrm>
            <a:off x="1738706" y="4264513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Geo-Sense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A6A469-1A3A-4391-B1F8-88C2F714890E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3008605" y="3856641"/>
            <a:ext cx="3687396" cy="59253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9C3B405-11EF-4331-B821-8746646F808F}"/>
              </a:ext>
            </a:extLst>
          </p:cNvPr>
          <p:cNvSpPr/>
          <p:nvPr/>
        </p:nvSpPr>
        <p:spPr>
          <a:xfrm>
            <a:off x="7520829" y="4264513"/>
            <a:ext cx="445071" cy="2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9BE2B-E569-403B-B76E-56FCCD5AC6D6}"/>
              </a:ext>
            </a:extLst>
          </p:cNvPr>
          <p:cNvSpPr txBox="1"/>
          <p:nvPr/>
        </p:nvSpPr>
        <p:spPr>
          <a:xfrm>
            <a:off x="7438607" y="4204002"/>
            <a:ext cx="713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Water</a:t>
            </a:r>
          </a:p>
          <a:p>
            <a:r>
              <a:rPr lang="en-US" sz="700" dirty="0"/>
              <a:t>depth (m)</a:t>
            </a:r>
            <a:endParaRPr lang="en-MT" sz="7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7E6E71-5546-4966-8D24-4BEDB8C771AA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7236000" y="4075484"/>
            <a:ext cx="1198332" cy="3200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FE0AE62-FD8D-4589-AE40-AB9C44300C1F}"/>
              </a:ext>
            </a:extLst>
          </p:cNvPr>
          <p:cNvSpPr/>
          <p:nvPr/>
        </p:nvSpPr>
        <p:spPr>
          <a:xfrm>
            <a:off x="7765256" y="4474369"/>
            <a:ext cx="230982" cy="559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1BB9A-69BB-45B1-993E-830D665D56EE}"/>
              </a:ext>
            </a:extLst>
          </p:cNvPr>
          <p:cNvSpPr txBox="1"/>
          <p:nvPr/>
        </p:nvSpPr>
        <p:spPr>
          <a:xfrm>
            <a:off x="7653600" y="4449179"/>
            <a:ext cx="71359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0</a:t>
            </a:r>
          </a:p>
          <a:p>
            <a:endParaRPr lang="en-US" sz="700" dirty="0"/>
          </a:p>
          <a:p>
            <a:endParaRPr lang="en-US" sz="700" dirty="0"/>
          </a:p>
          <a:p>
            <a:endParaRPr lang="en-US" sz="700" dirty="0"/>
          </a:p>
          <a:p>
            <a:r>
              <a:rPr lang="en-US" sz="700" dirty="0"/>
              <a:t>2300</a:t>
            </a:r>
            <a:endParaRPr lang="en-MT" sz="700" dirty="0"/>
          </a:p>
        </p:txBody>
      </p:sp>
    </p:spTree>
    <p:extLst>
      <p:ext uri="{BB962C8B-B14F-4D97-AF65-F5344CB8AC3E}">
        <p14:creationId xmlns:p14="http://schemas.microsoft.com/office/powerpoint/2010/main" val="194913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8" grpId="0" animBg="1"/>
      <p:bldP spid="20" grpId="0"/>
      <p:bldP spid="23" grpId="0"/>
      <p:bldP spid="14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3400540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41C95-7365-4638-B54C-B95CAC3B4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846" y="1890077"/>
            <a:ext cx="5255802" cy="34134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35F7BA-B88D-4867-AFEF-02734FB74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27" y="1594292"/>
            <a:ext cx="5389248" cy="37020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494FAF-7C25-46BF-9F46-FB5A95861B7E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81921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5.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Impact and alignment with MBARI vision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83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69A2BF-3645-4BDA-B510-6F7C06FEED7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6F2346-4334-4A73-A439-3B4FEA1AB200}"/>
              </a:ext>
            </a:extLst>
          </p:cNvPr>
          <p:cNvSpPr/>
          <p:nvPr/>
        </p:nvSpPr>
        <p:spPr>
          <a:xfrm>
            <a:off x="2035176" y="620713"/>
            <a:ext cx="4017963" cy="2743200"/>
          </a:xfrm>
          <a:prstGeom prst="rect">
            <a:avLst/>
          </a:prstGeom>
          <a:solidFill>
            <a:srgbClr val="C25D0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Field measurements</a:t>
            </a:r>
            <a:endParaRPr lang="en-MT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B4B0B5-53E1-4052-86C4-4094560CAEF5}"/>
              </a:ext>
            </a:extLst>
          </p:cNvPr>
          <p:cNvSpPr/>
          <p:nvPr/>
        </p:nvSpPr>
        <p:spPr>
          <a:xfrm>
            <a:off x="6149976" y="3471863"/>
            <a:ext cx="4017963" cy="2743200"/>
          </a:xfrm>
          <a:prstGeom prst="rect">
            <a:avLst/>
          </a:prstGeom>
          <a:solidFill>
            <a:srgbClr val="4F5E6E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Laboratory analyses</a:t>
            </a:r>
            <a:endParaRPr lang="en-MT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47AE95-2130-4EBB-A070-0543A1E38191}"/>
              </a:ext>
            </a:extLst>
          </p:cNvPr>
          <p:cNvSpPr/>
          <p:nvPr/>
        </p:nvSpPr>
        <p:spPr>
          <a:xfrm>
            <a:off x="6149976" y="620713"/>
            <a:ext cx="4017963" cy="27432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Modelling</a:t>
            </a:r>
            <a:endParaRPr lang="en-MT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8313D9-6B26-4DFC-BFFB-EDEE786D1BAA}"/>
              </a:ext>
            </a:extLst>
          </p:cNvPr>
          <p:cNvSpPr/>
          <p:nvPr/>
        </p:nvSpPr>
        <p:spPr>
          <a:xfrm>
            <a:off x="2035176" y="3471863"/>
            <a:ext cx="4017963" cy="2743200"/>
          </a:xfrm>
          <a:prstGeom prst="rect">
            <a:avLst/>
          </a:prstGeom>
          <a:solidFill>
            <a:schemeClr val="tx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800" b="1" dirty="0"/>
              <a:t>Desk analyses</a:t>
            </a:r>
            <a:endParaRPr lang="en-MT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CBD0CF-4FE3-43FB-809C-795E5A0F07D8}"/>
              </a:ext>
            </a:extLst>
          </p:cNvPr>
          <p:cNvSpPr/>
          <p:nvPr/>
        </p:nvSpPr>
        <p:spPr>
          <a:xfrm>
            <a:off x="407851" y="2376482"/>
            <a:ext cx="110617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Seafloor processes are at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nexus of multiple disciplines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514350" indent="-514350">
              <a:buAutoNum type="arabicPeriod"/>
              <a:defRPr/>
            </a:pPr>
            <a:endParaRPr lang="en-US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Biogeochemical cycles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 management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Hazard assessment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64E2F3-80F7-4BAA-8E2D-61300C03665A}"/>
              </a:ext>
            </a:extLst>
          </p:cNvPr>
          <p:cNvSpPr/>
          <p:nvPr/>
        </p:nvSpPr>
        <p:spPr>
          <a:xfrm>
            <a:off x="407851" y="4287487"/>
            <a:ext cx="111265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Seafloor/sub-seafloor can be used as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archive of environmental processes</a:t>
            </a:r>
            <a:endParaRPr lang="en-MT" sz="26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6A9A1-6F85-4D7B-8265-9050ECB7E046}"/>
              </a:ext>
            </a:extLst>
          </p:cNvPr>
          <p:cNvSpPr/>
          <p:nvPr/>
        </p:nvSpPr>
        <p:spPr>
          <a:xfrm>
            <a:off x="407851" y="5645415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Fundamental input to </a:t>
            </a:r>
            <a:r>
              <a:rPr lang="en-US" sz="26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predictive models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12499-F65B-4CD3-9943-7593AC465376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About Us | GO-BGC">
            <a:extLst>
              <a:ext uri="{FF2B5EF4-FFF2-40B4-BE49-F238E27FC236}">
                <a16:creationId xmlns:a16="http://schemas.microsoft.com/office/drawing/2014/main" id="{D41CC98E-3DD7-41A2-A055-828176BCE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194" y="2136073"/>
            <a:ext cx="1404738" cy="141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26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BBCA78-CD2C-44E9-9E75-E7D915C069C9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CBD0CF-4FE3-43FB-809C-795E5A0F07D8}"/>
              </a:ext>
            </a:extLst>
          </p:cNvPr>
          <p:cNvSpPr/>
          <p:nvPr/>
        </p:nvSpPr>
        <p:spPr>
          <a:xfrm>
            <a:off x="560250" y="156921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 the deep seafloor at high resolution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64E2F3-80F7-4BAA-8E2D-61300C03665A}"/>
              </a:ext>
            </a:extLst>
          </p:cNvPr>
          <p:cNvSpPr/>
          <p:nvPr/>
        </p:nvSpPr>
        <p:spPr>
          <a:xfrm>
            <a:off x="560250" y="228917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 the impact of climate change and other ocean threats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6A9A1-6F85-4D7B-8265-9050ECB7E046}"/>
              </a:ext>
            </a:extLst>
          </p:cNvPr>
          <p:cNvSpPr/>
          <p:nvPr/>
        </p:nvSpPr>
        <p:spPr>
          <a:xfrm>
            <a:off x="560250" y="4449057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and observe life in a dynamic ocean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12499-F65B-4CD3-9943-7593AC465376}"/>
              </a:ext>
            </a:extLst>
          </p:cNvPr>
          <p:cNvSpPr/>
          <p:nvPr/>
        </p:nvSpPr>
        <p:spPr>
          <a:xfrm>
            <a:off x="55050" y="314280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 priorities</a:t>
            </a:r>
          </a:p>
          <a:p>
            <a:pPr>
              <a:defRPr/>
            </a:pPr>
            <a:endParaRPr lang="en-MT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8F5FD7-C52D-40FD-BB0D-BE34B5DF6DD0}"/>
              </a:ext>
            </a:extLst>
          </p:cNvPr>
          <p:cNvSpPr/>
          <p:nvPr/>
        </p:nvSpPr>
        <p:spPr>
          <a:xfrm>
            <a:off x="560250" y="5169015"/>
            <a:ext cx="9715349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ocean science and engineering accessible to all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39538C-ADC9-4D63-BC4F-4504E216BC8C}"/>
              </a:ext>
            </a:extLst>
          </p:cNvPr>
          <p:cNvSpPr/>
          <p:nvPr/>
        </p:nvSpPr>
        <p:spPr>
          <a:xfrm>
            <a:off x="560250" y="300913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scalable technologies to improve ocean health assessments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4AD840-25EF-4CA6-BF25-9A38877183DA}"/>
              </a:ext>
            </a:extLst>
          </p:cNvPr>
          <p:cNvSpPr/>
          <p:nvPr/>
        </p:nvSpPr>
        <p:spPr>
          <a:xfrm>
            <a:off x="560250" y="3729097"/>
            <a:ext cx="10261350" cy="5762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6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en-GB" sz="2600" b="1" dirty="0">
                <a:solidFill>
                  <a:srgbClr val="910C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 ocean-based artificial intelligence</a:t>
            </a:r>
          </a:p>
          <a:p>
            <a:pPr>
              <a:defRPr/>
            </a:pPr>
            <a:endParaRPr lang="en-MT" sz="26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8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8" grpId="0" animBg="1"/>
      <p:bldP spid="9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Thank you!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>
            <a:cxnSpLocks/>
          </p:cNvCxnSpPr>
          <p:nvPr/>
        </p:nvCxnSpPr>
        <p:spPr>
          <a:xfrm>
            <a:off x="-316800" y="3678865"/>
            <a:ext cx="1344800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3014804" y="507547"/>
            <a:ext cx="5950885" cy="57647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3014804" y="429309"/>
            <a:ext cx="5950885" cy="384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3010444" y="411582"/>
            <a:ext cx="1977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Remote sensing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82" name="Picture 6" descr="Landsat Series - Earth Online">
            <a:extLst>
              <a:ext uri="{FF2B5EF4-FFF2-40B4-BE49-F238E27FC236}">
                <a16:creationId xmlns:a16="http://schemas.microsoft.com/office/drawing/2014/main" id="{18C9E3D3-3E19-4249-8BB1-5957585B4ED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78" y="1173037"/>
            <a:ext cx="25200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Bathymetric Scanning LiDAR Tested on DJI Matrice Drone | Unmanned Systems  Technology">
            <a:extLst>
              <a:ext uri="{FF2B5EF4-FFF2-40B4-BE49-F238E27FC236}">
                <a16:creationId xmlns:a16="http://schemas.microsoft.com/office/drawing/2014/main" id="{BFAC75ED-6F1B-4CF5-A01E-73C798C8E93C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r="7428"/>
          <a:stretch/>
        </p:blipFill>
        <p:spPr bwMode="auto">
          <a:xfrm>
            <a:off x="6227578" y="4097453"/>
            <a:ext cx="25200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F10DBF-EA71-4482-BF24-1840314AC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04" t="15203" r="10473" b="49381"/>
          <a:stretch/>
        </p:blipFill>
        <p:spPr>
          <a:xfrm>
            <a:off x="3287062" y="4075949"/>
            <a:ext cx="2563200" cy="1760400"/>
          </a:xfrm>
          <a:prstGeom prst="rect">
            <a:avLst/>
          </a:prstGeom>
        </p:spPr>
      </p:pic>
      <p:pic>
        <p:nvPicPr>
          <p:cNvPr id="24590" name="Picture 14">
            <a:extLst>
              <a:ext uri="{FF2B5EF4-FFF2-40B4-BE49-F238E27FC236}">
                <a16:creationId xmlns:a16="http://schemas.microsoft.com/office/drawing/2014/main" id="{1CEAA694-4BEA-4356-9F91-05079EA10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87062" y="1334689"/>
            <a:ext cx="2495550" cy="149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8662CCE-76F7-4FF3-AE46-5653B0D61BE2}"/>
              </a:ext>
            </a:extLst>
          </p:cNvPr>
          <p:cNvSpPr txBox="1"/>
          <p:nvPr/>
        </p:nvSpPr>
        <p:spPr>
          <a:xfrm>
            <a:off x="3294076" y="2957359"/>
            <a:ext cx="9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Sonars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FB4CCD-3E40-429F-AD1A-544631051B32}"/>
              </a:ext>
            </a:extLst>
          </p:cNvPr>
          <p:cNvSpPr txBox="1"/>
          <p:nvPr/>
        </p:nvSpPr>
        <p:spPr>
          <a:xfrm>
            <a:off x="6186533" y="2957359"/>
            <a:ext cx="20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Satellite sensors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60DBF3-8D16-4A9E-AC70-2CACDD4F6159}"/>
              </a:ext>
            </a:extLst>
          </p:cNvPr>
          <p:cNvSpPr txBox="1"/>
          <p:nvPr/>
        </p:nvSpPr>
        <p:spPr>
          <a:xfrm>
            <a:off x="3294076" y="5857853"/>
            <a:ext cx="2304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Reflection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seismics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C174F5-2087-43EA-A8A7-414D22A3F61B}"/>
              </a:ext>
            </a:extLst>
          </p:cNvPr>
          <p:cNvSpPr txBox="1"/>
          <p:nvPr/>
        </p:nvSpPr>
        <p:spPr>
          <a:xfrm>
            <a:off x="6186533" y="585785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LiDAR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8FE6F-14F1-4EE1-AFFC-CCDF3DE1CD7E}"/>
              </a:ext>
            </a:extLst>
          </p:cNvPr>
          <p:cNvSpPr txBox="1"/>
          <p:nvPr/>
        </p:nvSpPr>
        <p:spPr>
          <a:xfrm>
            <a:off x="2640272" y="411582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8" name="Picture 12">
            <a:extLst>
              <a:ext uri="{FF2B5EF4-FFF2-40B4-BE49-F238E27FC236}">
                <a16:creationId xmlns:a16="http://schemas.microsoft.com/office/drawing/2014/main" id="{787BBE24-D492-477F-B970-4E68E6F8C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9885" b="9805"/>
          <a:stretch/>
        </p:blipFill>
        <p:spPr bwMode="auto">
          <a:xfrm>
            <a:off x="6624000" y="1483332"/>
            <a:ext cx="4183730" cy="392214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exploreHD 3.0 (400m) UUV/ROV/AUV USB Machine Vision Camera (Epoxy &amp; JST  Crimps) - RobotShop">
            <a:extLst>
              <a:ext uri="{FF2B5EF4-FFF2-40B4-BE49-F238E27FC236}">
                <a16:creationId xmlns:a16="http://schemas.microsoft.com/office/drawing/2014/main" id="{5692018B-9A66-4514-8449-C92AF504B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6" b="21481"/>
          <a:stretch/>
        </p:blipFill>
        <p:spPr bwMode="auto">
          <a:xfrm>
            <a:off x="1391470" y="1809853"/>
            <a:ext cx="4286617" cy="326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12D815-5F9A-4AD6-B92F-4CA0D09A31E1}"/>
              </a:ext>
            </a:extLst>
          </p:cNvPr>
          <p:cNvSpPr/>
          <p:nvPr/>
        </p:nvSpPr>
        <p:spPr>
          <a:xfrm>
            <a:off x="1084990" y="611642"/>
            <a:ext cx="10024609" cy="54867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B28AA69-6F24-4369-9DDA-F52EE3743BED}"/>
              </a:ext>
            </a:extLst>
          </p:cNvPr>
          <p:cNvSpPr/>
          <p:nvPr/>
        </p:nvSpPr>
        <p:spPr>
          <a:xfrm>
            <a:off x="1084990" y="478946"/>
            <a:ext cx="10024609" cy="40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D38DC1-AE47-4BFB-96FB-221CCF34B23C}"/>
              </a:ext>
            </a:extLst>
          </p:cNvPr>
          <p:cNvSpPr txBox="1"/>
          <p:nvPr/>
        </p:nvSpPr>
        <p:spPr>
          <a:xfrm>
            <a:off x="1084991" y="472337"/>
            <a:ext cx="1220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59A25-F3B9-48A0-BBF2-64A5AB3AD8CF}"/>
              </a:ext>
            </a:extLst>
          </p:cNvPr>
          <p:cNvSpPr txBox="1"/>
          <p:nvPr/>
        </p:nvSpPr>
        <p:spPr>
          <a:xfrm>
            <a:off x="1391469" y="5037042"/>
            <a:ext cx="1159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Cameras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36A3E0-D85F-41D1-A5FA-4719E4CA35C5}"/>
              </a:ext>
            </a:extLst>
          </p:cNvPr>
          <p:cNvSpPr txBox="1"/>
          <p:nvPr/>
        </p:nvSpPr>
        <p:spPr>
          <a:xfrm>
            <a:off x="6483521" y="5370463"/>
            <a:ext cx="911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Corers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489F30-BD52-4253-B641-72AF1EBFC784}"/>
              </a:ext>
            </a:extLst>
          </p:cNvPr>
          <p:cNvSpPr txBox="1"/>
          <p:nvPr/>
        </p:nvSpPr>
        <p:spPr>
          <a:xfrm>
            <a:off x="735915" y="472337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8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ckground | NIWA">
            <a:extLst>
              <a:ext uri="{FF2B5EF4-FFF2-40B4-BE49-F238E27FC236}">
                <a16:creationId xmlns:a16="http://schemas.microsoft.com/office/drawing/2014/main" id="{3815925F-D323-4CCD-A3B0-870197FA602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27" y="2119342"/>
            <a:ext cx="3636298" cy="27348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ezometer: Deep sea sediment pore pressure monitoring - Nke instrumentation">
            <a:extLst>
              <a:ext uri="{FF2B5EF4-FFF2-40B4-BE49-F238E27FC236}">
                <a16:creationId xmlns:a16="http://schemas.microsoft.com/office/drawing/2014/main" id="{1085920B-DCD4-4A02-8ED2-7EA349713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86"/>
          <a:stretch/>
        </p:blipFill>
        <p:spPr bwMode="auto">
          <a:xfrm>
            <a:off x="7198405" y="1648797"/>
            <a:ext cx="2488945" cy="37300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31D1D5-E03B-4F5B-9661-0725B42B554F}"/>
              </a:ext>
            </a:extLst>
          </p:cNvPr>
          <p:cNvSpPr/>
          <p:nvPr/>
        </p:nvSpPr>
        <p:spPr>
          <a:xfrm>
            <a:off x="1883118" y="1479175"/>
            <a:ext cx="7948942" cy="42687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B32476-CA5A-41F5-9F7F-7F09F74E0FD4}"/>
              </a:ext>
            </a:extLst>
          </p:cNvPr>
          <p:cNvSpPr txBox="1"/>
          <p:nvPr/>
        </p:nvSpPr>
        <p:spPr>
          <a:xfrm>
            <a:off x="2037027" y="4839936"/>
            <a:ext cx="2025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Repeat mapping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A4E033-55EE-4486-ACFE-C92A53BBF67E}"/>
              </a:ext>
            </a:extLst>
          </p:cNvPr>
          <p:cNvSpPr txBox="1"/>
          <p:nvPr/>
        </p:nvSpPr>
        <p:spPr>
          <a:xfrm>
            <a:off x="7160819" y="5347844"/>
            <a:ext cx="143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Piezometer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531EEC-F1A5-404C-8724-6D1D1DD2C10F}"/>
              </a:ext>
            </a:extLst>
          </p:cNvPr>
          <p:cNvSpPr/>
          <p:nvPr/>
        </p:nvSpPr>
        <p:spPr>
          <a:xfrm>
            <a:off x="1883118" y="1079066"/>
            <a:ext cx="7948942" cy="400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782CF8-04F2-4BDE-8FB0-5D39C1299F14}"/>
              </a:ext>
            </a:extLst>
          </p:cNvPr>
          <p:cNvSpPr txBox="1"/>
          <p:nvPr/>
        </p:nvSpPr>
        <p:spPr>
          <a:xfrm>
            <a:off x="1929800" y="1073703"/>
            <a:ext cx="138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Monitoring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78BB67-37BC-45AE-94FF-5EB7B4672E9A}"/>
              </a:ext>
            </a:extLst>
          </p:cNvPr>
          <p:cNvSpPr txBox="1"/>
          <p:nvPr/>
        </p:nvSpPr>
        <p:spPr>
          <a:xfrm>
            <a:off x="1501478" y="1073703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25D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endParaRPr lang="en-MT" sz="2000" b="1" dirty="0">
              <a:solidFill>
                <a:srgbClr val="C25D0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21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BADB61-0559-4FCF-B979-D109298F4B64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8B8A62-B9D5-47ED-BEED-258D279C8E84}"/>
              </a:ext>
            </a:extLst>
          </p:cNvPr>
          <p:cNvSpPr/>
          <p:nvPr/>
        </p:nvSpPr>
        <p:spPr>
          <a:xfrm>
            <a:off x="1301656" y="810797"/>
            <a:ext cx="9253544" cy="52014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 dirty="0"/>
          </a:p>
        </p:txBody>
      </p:sp>
      <p:pic>
        <p:nvPicPr>
          <p:cNvPr id="24586" name="Picture 10" descr="ROV Doc Ricketts • MBARI">
            <a:extLst>
              <a:ext uri="{FF2B5EF4-FFF2-40B4-BE49-F238E27FC236}">
                <a16:creationId xmlns:a16="http://schemas.microsoft.com/office/drawing/2014/main" id="{28DE5B4B-6C30-4D50-A339-121C97A73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400" y="1390099"/>
            <a:ext cx="2640600" cy="17604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8662CCE-76F7-4FF3-AE46-5653B0D61BE2}"/>
              </a:ext>
            </a:extLst>
          </p:cNvPr>
          <p:cNvSpPr txBox="1"/>
          <p:nvPr/>
        </p:nvSpPr>
        <p:spPr>
          <a:xfrm>
            <a:off x="1548474" y="3159808"/>
            <a:ext cx="995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Vessels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FB4CCD-3E40-429F-AD1A-544631051B32}"/>
              </a:ext>
            </a:extLst>
          </p:cNvPr>
          <p:cNvSpPr txBox="1"/>
          <p:nvPr/>
        </p:nvSpPr>
        <p:spPr>
          <a:xfrm>
            <a:off x="1548474" y="5558478"/>
            <a:ext cx="999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Aircraft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59A25-F3B9-48A0-BBF2-64A5AB3AD8CF}"/>
              </a:ext>
            </a:extLst>
          </p:cNvPr>
          <p:cNvSpPr txBox="1"/>
          <p:nvPr/>
        </p:nvSpPr>
        <p:spPr>
          <a:xfrm>
            <a:off x="4495938" y="3159808"/>
            <a:ext cx="790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ROVs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ECDA203-E913-4BE5-B9ED-F38E6353F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5" t="28279" r="27747" b="18914"/>
          <a:stretch/>
        </p:blipFill>
        <p:spPr>
          <a:xfrm>
            <a:off x="1555674" y="1381061"/>
            <a:ext cx="2640600" cy="17847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3E59BC6-2807-44F4-972B-0A3E359F9F0F}"/>
              </a:ext>
            </a:extLst>
          </p:cNvPr>
          <p:cNvSpPr txBox="1"/>
          <p:nvPr/>
        </p:nvSpPr>
        <p:spPr>
          <a:xfrm>
            <a:off x="7571650" y="3159808"/>
            <a:ext cx="77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AUVs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94" name="Picture 18" descr="Seafloor Mapping AUV • MBARI">
            <a:extLst>
              <a:ext uri="{FF2B5EF4-FFF2-40B4-BE49-F238E27FC236}">
                <a16:creationId xmlns:a16="http://schemas.microsoft.com/office/drawing/2014/main" id="{812D4F49-9AFF-4067-8347-5DBEBC544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26" y="1365706"/>
            <a:ext cx="2677190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6" name="Picture 20" descr="Aerial Light Detection and Ranging (LiDAR) – Centre for GIS and Geomatics,  Queen's University Belfast.">
            <a:extLst>
              <a:ext uri="{FF2B5EF4-FFF2-40B4-BE49-F238E27FC236}">
                <a16:creationId xmlns:a16="http://schemas.microsoft.com/office/drawing/2014/main" id="{966F3C6B-8B53-42BD-B23B-101F23C8E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74" y="3766733"/>
            <a:ext cx="2678016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8" name="Picture 22" descr="Buoy Mooring - Environmental Measurement Systems">
            <a:extLst>
              <a:ext uri="{FF2B5EF4-FFF2-40B4-BE49-F238E27FC236}">
                <a16:creationId xmlns:a16="http://schemas.microsoft.com/office/drawing/2014/main" id="{14A8336D-C2B9-4F87-8165-E146D731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088" y="3762817"/>
            <a:ext cx="2673912" cy="17847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DCFFA7E-BBE1-40EB-9BBA-5F05C2AA2609}"/>
              </a:ext>
            </a:extLst>
          </p:cNvPr>
          <p:cNvSpPr txBox="1"/>
          <p:nvPr/>
        </p:nvSpPr>
        <p:spPr>
          <a:xfrm>
            <a:off x="4495938" y="555847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Moorings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600" name="Picture 24" descr="JMSE | Free Full-Text | A Sensor Web Prototype for Cabled Seafloor  Observatories in the East China Sea">
            <a:extLst>
              <a:ext uri="{FF2B5EF4-FFF2-40B4-BE49-F238E27FC236}">
                <a16:creationId xmlns:a16="http://schemas.microsoft.com/office/drawing/2014/main" id="{6A533A5A-CC0F-491D-950D-7FD741768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26" y="3746086"/>
            <a:ext cx="2718103" cy="182729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2A9BB47-8EDE-47DF-BD6F-F0306718C754}"/>
              </a:ext>
            </a:extLst>
          </p:cNvPr>
          <p:cNvSpPr txBox="1"/>
          <p:nvPr/>
        </p:nvSpPr>
        <p:spPr>
          <a:xfrm>
            <a:off x="7571650" y="5558478"/>
            <a:ext cx="269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Seafloor observatories</a:t>
            </a:r>
            <a:endParaRPr lang="en-MT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4CFF08-B944-4EE9-BA59-802EB39A2933}"/>
              </a:ext>
            </a:extLst>
          </p:cNvPr>
          <p:cNvSpPr/>
          <p:nvPr/>
        </p:nvSpPr>
        <p:spPr>
          <a:xfrm>
            <a:off x="1301656" y="716576"/>
            <a:ext cx="9253544" cy="400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AB519-90B2-43DA-BB58-A68A96740713}"/>
              </a:ext>
            </a:extLst>
          </p:cNvPr>
          <p:cNvSpPr txBox="1"/>
          <p:nvPr/>
        </p:nvSpPr>
        <p:spPr>
          <a:xfrm>
            <a:off x="1348338" y="702158"/>
            <a:ext cx="1246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Platforms</a:t>
            </a:r>
            <a:endParaRPr lang="en-MT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Knowledge gaps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77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31A2057-0753-46F9-9B5E-A665B18C8A06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4564764E-8943-44E5-8C1D-E91D3EEF63C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32" y="3928262"/>
            <a:ext cx="2520000" cy="1800000"/>
          </a:xfrm>
          <a:prstGeom prst="rect">
            <a:avLst/>
          </a:prstGeom>
          <a:noFill/>
          <a:ln w="1587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Pockmark">
            <a:extLst>
              <a:ext uri="{FF2B5EF4-FFF2-40B4-BE49-F238E27FC236}">
                <a16:creationId xmlns:a16="http://schemas.microsoft.com/office/drawing/2014/main" id="{E25EA771-EECE-4F5F-B8A2-2319BE15CBC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494" y="3928262"/>
            <a:ext cx="2520000" cy="1800000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News Feature: Skimming the surface of underwater landslides | PNAS">
            <a:extLst>
              <a:ext uri="{FF2B5EF4-FFF2-40B4-BE49-F238E27FC236}">
                <a16:creationId xmlns:a16="http://schemas.microsoft.com/office/drawing/2014/main" id="{2C631B3D-BFC8-4044-BE8C-0C9C4ED91571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32" y="851345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arning Geology: Mass Flow">
            <a:extLst>
              <a:ext uri="{FF2B5EF4-FFF2-40B4-BE49-F238E27FC236}">
                <a16:creationId xmlns:a16="http://schemas.microsoft.com/office/drawing/2014/main" id="{05D06B8F-F29B-4B22-80A6-9313C68A89AC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851345"/>
            <a:ext cx="2520000" cy="1800000"/>
          </a:xfrm>
          <a:prstGeom prst="rect">
            <a:avLst/>
          </a:prstGeom>
          <a:noFill/>
          <a:ln>
            <a:solidFill>
              <a:srgbClr val="08080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58">
            <a:extLst>
              <a:ext uri="{FF2B5EF4-FFF2-40B4-BE49-F238E27FC236}">
                <a16:creationId xmlns:a16="http://schemas.microsoft.com/office/drawing/2014/main" id="{2FCAFD0A-4935-4CB9-85C3-B1E07910F2A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494" y="851345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sediment3">
            <a:extLst>
              <a:ext uri="{FF2B5EF4-FFF2-40B4-BE49-F238E27FC236}">
                <a16:creationId xmlns:a16="http://schemas.microsoft.com/office/drawing/2014/main" id="{A1D9E875-AA49-4855-9C1B-948CD68E0BE7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3928262"/>
            <a:ext cx="2520000" cy="18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Widescreen</PresentationFormat>
  <Paragraphs>113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Tahoma</vt:lpstr>
      <vt:lpstr>Wingdings</vt:lpstr>
      <vt:lpstr>Office Theme</vt:lpstr>
      <vt:lpstr>A paradigm shift towards finer scale field measurements in seafloor geomorphology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Aaron Micallef</cp:lastModifiedBy>
  <cp:revision>594</cp:revision>
  <cp:lastPrinted>2023-04-28T00:05:35Z</cp:lastPrinted>
  <dcterms:created xsi:type="dcterms:W3CDTF">2019-01-30T18:15:38Z</dcterms:created>
  <dcterms:modified xsi:type="dcterms:W3CDTF">2024-04-29T16:44:18Z</dcterms:modified>
</cp:coreProperties>
</file>