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968" r:id="rId2"/>
    <p:sldId id="950" r:id="rId3"/>
    <p:sldId id="961" r:id="rId4"/>
    <p:sldId id="971" r:id="rId5"/>
    <p:sldId id="972" r:id="rId6"/>
    <p:sldId id="9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>
      <p:cViewPr>
        <p:scale>
          <a:sx n="125" d="100"/>
          <a:sy n="125" d="100"/>
        </p:scale>
        <p:origin x="5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902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71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80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4500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407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95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92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7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330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32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26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182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8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33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9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86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91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75BEB31-14F8-A746-BA06-A2C25A68EFBC}" type="datetimeFigureOut">
              <a:rPr lang="en-US" smtClean="0"/>
              <a:t>5/8/24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755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BA6CF-3F78-804E-7667-1D5B8E94E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0F5B4-DCCB-871B-C70F-5C55E3ED0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DAS Onyx Nano Specification</a:t>
            </a:r>
          </a:p>
          <a:p>
            <a:r>
              <a:rPr lang="en-US" dirty="0"/>
              <a:t>System Power, Data, and Communications</a:t>
            </a:r>
          </a:p>
          <a:p>
            <a:r>
              <a:rPr lang="en-US" dirty="0"/>
              <a:t>System Interconnects</a:t>
            </a:r>
          </a:p>
          <a:p>
            <a:r>
              <a:rPr lang="en-US" dirty="0"/>
              <a:t>Fiber Optic Connection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548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7C3FE-D129-52EF-21C6-C6AA84FA0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 Details – Onyx Nano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1BBB0-87D1-6583-A9CD-99B57F3A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381539"/>
            <a:ext cx="8946541" cy="523792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Modification to commercial product in development</a:t>
            </a:r>
          </a:p>
          <a:p>
            <a:r>
              <a:rPr lang="en-US" dirty="0"/>
              <a:t>Preliminary design specifications:</a:t>
            </a:r>
          </a:p>
          <a:p>
            <a:pPr lvl="1"/>
            <a:r>
              <a:rPr lang="en-US" dirty="0"/>
              <a:t>Fiber Range: 10 km</a:t>
            </a:r>
          </a:p>
          <a:p>
            <a:pPr lvl="1"/>
            <a:r>
              <a:rPr lang="en-US" dirty="0"/>
              <a:t>Spatial Resolution: 2 m (possibly 1 m)</a:t>
            </a:r>
          </a:p>
          <a:p>
            <a:pPr lvl="1"/>
            <a:r>
              <a:rPr lang="en-US" dirty="0"/>
              <a:t>Noise floor: Approx. -63 dB </a:t>
            </a:r>
            <a:r>
              <a:rPr lang="en-US" dirty="0" err="1"/>
              <a:t>rad.Hz</a:t>
            </a:r>
            <a:r>
              <a:rPr lang="en-US" dirty="0"/>
              <a:t>–½</a:t>
            </a:r>
          </a:p>
          <a:p>
            <a:pPr lvl="1"/>
            <a:r>
              <a:rPr lang="en-US" dirty="0" err="1"/>
              <a:t>Acq</a:t>
            </a:r>
            <a:r>
              <a:rPr lang="en-US" dirty="0"/>
              <a:t>. Sample Rates: 10, 20, 50 kHz</a:t>
            </a:r>
          </a:p>
          <a:p>
            <a:pPr lvl="1"/>
            <a:r>
              <a:rPr lang="en-US" dirty="0"/>
              <a:t>O/P Sample Rate: 500 Hz, 1 kHz, 2 kHz</a:t>
            </a:r>
          </a:p>
          <a:p>
            <a:pPr lvl="1"/>
            <a:r>
              <a:rPr lang="en-US" dirty="0"/>
              <a:t>Weight: c. 5 kg</a:t>
            </a:r>
          </a:p>
          <a:p>
            <a:pPr lvl="1"/>
            <a:r>
              <a:rPr lang="en-US" dirty="0"/>
              <a:t>Dimensions: c. 300 x 200 x 75 mm</a:t>
            </a:r>
          </a:p>
          <a:p>
            <a:pPr lvl="1"/>
            <a:r>
              <a:rPr lang="en-US" dirty="0"/>
              <a:t>Operating Temp: -10 °C to 50 °C</a:t>
            </a:r>
          </a:p>
          <a:p>
            <a:pPr lvl="1"/>
            <a:r>
              <a:rPr lang="en-US" dirty="0"/>
              <a:t>Power: 20 V – 60 V DC, 40 W</a:t>
            </a:r>
          </a:p>
          <a:p>
            <a:pPr lvl="1"/>
            <a:r>
              <a:rPr lang="en-US" dirty="0"/>
              <a:t>External I/O: 1 x 1 Gb Copper LAN</a:t>
            </a:r>
          </a:p>
          <a:p>
            <a:pPr lvl="1"/>
            <a:r>
              <a:rPr lang="en-US" dirty="0"/>
              <a:t> Software ONYX standard SW</a:t>
            </a:r>
          </a:p>
        </p:txBody>
      </p:sp>
    </p:spTree>
    <p:extLst>
      <p:ext uri="{BB962C8B-B14F-4D97-AF65-F5344CB8AC3E}">
        <p14:creationId xmlns:p14="http://schemas.microsoft.com/office/powerpoint/2010/main" val="3041696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68054-8FCA-4BEC-A776-63583C0C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r>
              <a:rPr lang="en-US" dirty="0"/>
              <a:t>Power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11AD4-6682-4853-8D44-DD17057E4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DAS should run directly from 28 V main battery, so no DC-DC loss</a:t>
            </a:r>
          </a:p>
          <a:p>
            <a:r>
              <a:rPr lang="en-US" dirty="0" err="1"/>
              <a:t>Sintela</a:t>
            </a:r>
            <a:r>
              <a:rPr lang="en-US" dirty="0"/>
              <a:t> estimates “less than 40 W” for DAS</a:t>
            </a:r>
          </a:p>
          <a:p>
            <a:r>
              <a:rPr lang="en-US" dirty="0"/>
              <a:t>Using waste heat from FPGA to warm laser, which must be kept at 25 </a:t>
            </a:r>
            <a:r>
              <a:rPr lang="en-US" dirty="0" err="1"/>
              <a:t>degC</a:t>
            </a:r>
            <a:endParaRPr lang="en-US" dirty="0"/>
          </a:p>
          <a:p>
            <a:r>
              <a:rPr lang="en-US" dirty="0"/>
              <a:t>We will have 30 kWh of Li primary batteries</a:t>
            </a:r>
          </a:p>
          <a:p>
            <a:r>
              <a:rPr lang="en-US" dirty="0"/>
              <a:t>Batteries would last 31 days at 40 W, 42 days at 30 W</a:t>
            </a:r>
          </a:p>
          <a:p>
            <a:r>
              <a:rPr lang="en-US" dirty="0"/>
              <a:t>DAS will operate down to ~20 V, by which time the batteries are completely depleted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363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68054-8FCA-4BEC-A776-63583C0C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r>
              <a:rPr lang="en-US" dirty="0"/>
              <a:t>Data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11AD4-6682-4853-8D44-DD17057E4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200 Hz sampling with 2 m channel pitch, system will record 17.3 GB per day</a:t>
            </a:r>
          </a:p>
          <a:p>
            <a:r>
              <a:rPr lang="en-US" dirty="0"/>
              <a:t>In 42 days, this would be 727 GB, easily stored on a 1 TB SSD</a:t>
            </a:r>
          </a:p>
          <a:p>
            <a:r>
              <a:rPr lang="en-US" dirty="0" err="1"/>
              <a:t>Sintela</a:t>
            </a:r>
            <a:r>
              <a:rPr lang="en-US" dirty="0"/>
              <a:t> is investigating the cost and power of adding a redundant SSD</a:t>
            </a:r>
          </a:p>
          <a:p>
            <a:r>
              <a:rPr lang="en-US" dirty="0"/>
              <a:t>System power only increases by ~1.5 W while recording, so not worth it to use triggered sampling to save on storage and possibly miss events</a:t>
            </a:r>
          </a:p>
        </p:txBody>
      </p:sp>
    </p:spTree>
    <p:extLst>
      <p:ext uri="{BB962C8B-B14F-4D97-AF65-F5344CB8AC3E}">
        <p14:creationId xmlns:p14="http://schemas.microsoft.com/office/powerpoint/2010/main" val="1118420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68054-8FCA-4BEC-A776-63583C0C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r>
              <a:rPr lang="en-US" dirty="0"/>
              <a:t>Communications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11AD4-6682-4853-8D44-DD17057E4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Underwater comms during deployment provided by field-proven Deepsea Connect</a:t>
            </a:r>
          </a:p>
          <a:p>
            <a:r>
              <a:rPr lang="en-US" dirty="0"/>
              <a:t>Deck cable will provide power to DAS and DSC, and DSC will provide </a:t>
            </a:r>
            <a:r>
              <a:rPr lang="en-US" dirty="0" err="1"/>
              <a:t>WiFi</a:t>
            </a:r>
            <a:r>
              <a:rPr lang="en-US" dirty="0"/>
              <a:t> connectivity to DAS</a:t>
            </a:r>
          </a:p>
          <a:p>
            <a:r>
              <a:rPr lang="en-US" dirty="0"/>
              <a:t>Data offload can be done through DSC port on DAS sphere with hardwired GbE</a:t>
            </a:r>
          </a:p>
          <a:p>
            <a:r>
              <a:rPr lang="en-US" dirty="0"/>
              <a:t>Fallback for data offload is to open DAS sphere</a:t>
            </a:r>
          </a:p>
        </p:txBody>
      </p:sp>
    </p:spTree>
    <p:extLst>
      <p:ext uri="{BB962C8B-B14F-4D97-AF65-F5344CB8AC3E}">
        <p14:creationId xmlns:p14="http://schemas.microsoft.com/office/powerpoint/2010/main" val="1374783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CB2A754-C064-444D-9C32-797164C61F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733954"/>
              </p:ext>
            </p:extLst>
          </p:nvPr>
        </p:nvGraphicFramePr>
        <p:xfrm>
          <a:off x="1232244" y="-536418"/>
          <a:ext cx="10774017" cy="8079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6459200" imgH="12344400" progId="Acrobat.Document.DC">
                  <p:embed/>
                </p:oleObj>
              </mc:Choice>
              <mc:Fallback>
                <p:oleObj name="Acrobat Document" r:id="rId2" imgW="16459200" imgH="123444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32244" y="-536418"/>
                        <a:ext cx="10774017" cy="80799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CBA6F05-6E19-4156-93C9-D28DBF7D618C}"/>
              </a:ext>
            </a:extLst>
          </p:cNvPr>
          <p:cNvSpPr txBox="1"/>
          <p:nvPr/>
        </p:nvSpPr>
        <p:spPr>
          <a:xfrm>
            <a:off x="54546" y="407504"/>
            <a:ext cx="800219" cy="619207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sz="4000" dirty="0"/>
              <a:t>Electrical Interconnects</a:t>
            </a:r>
          </a:p>
        </p:txBody>
      </p:sp>
    </p:spTree>
    <p:extLst>
      <p:ext uri="{BB962C8B-B14F-4D97-AF65-F5344CB8AC3E}">
        <p14:creationId xmlns:p14="http://schemas.microsoft.com/office/powerpoint/2010/main" val="39346644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{FA2D36E7-76C2-224C-BE6C-1B4DB1F8FF15}tf10001062</Template>
  <TotalTime>857</TotalTime>
  <Words>349</Words>
  <Application>Microsoft Macintosh PowerPoint</Application>
  <PresentationFormat>Widescreen</PresentationFormat>
  <Paragraphs>37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Century Gothic</vt:lpstr>
      <vt:lpstr>Wingdings 3</vt:lpstr>
      <vt:lpstr>Ion</vt:lpstr>
      <vt:lpstr>Acrobat Document</vt:lpstr>
      <vt:lpstr>Electrical Design</vt:lpstr>
      <vt:lpstr>DAS Details – Onyx Nano</vt:lpstr>
      <vt:lpstr>Power Budget</vt:lpstr>
      <vt:lpstr>Data Budget</vt:lpstr>
      <vt:lpstr>Communications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Geo-Sense Preliminary Design Review</dc:title>
  <dc:creator>Microsoft Office User</dc:creator>
  <cp:lastModifiedBy>Paul McGill</cp:lastModifiedBy>
  <cp:revision>59</cp:revision>
  <dcterms:created xsi:type="dcterms:W3CDTF">2024-05-06T16:06:02Z</dcterms:created>
  <dcterms:modified xsi:type="dcterms:W3CDTF">2024-05-08T18:58:02Z</dcterms:modified>
</cp:coreProperties>
</file>