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8" r:id="rId4"/>
    <p:sldId id="259" r:id="rId5"/>
    <p:sldId id="257"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5" autoAdjust="0"/>
    <p:restoredTop sz="94660"/>
  </p:normalViewPr>
  <p:slideViewPr>
    <p:cSldViewPr snapToGrid="0">
      <p:cViewPr varScale="1">
        <p:scale>
          <a:sx n="92" d="100"/>
          <a:sy n="92" d="100"/>
        </p:scale>
        <p:origin x="106" y="19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3566A-4407-4B7A-9403-9BC7031A26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806C5B-DF5A-42E7-8660-0D4A8CC330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D94712-4EE1-441C-A4A0-3720D5070BC6}"/>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5" name="Footer Placeholder 4">
            <a:extLst>
              <a:ext uri="{FF2B5EF4-FFF2-40B4-BE49-F238E27FC236}">
                <a16:creationId xmlns:a16="http://schemas.microsoft.com/office/drawing/2014/main" id="{E44C215D-9C8B-49C4-92C1-2776396322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350D8B-171E-4D5B-BEBA-8B699F02CDB1}"/>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2243040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2724E-B1BA-419A-8951-E9607C0A58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173D00-5805-446D-894D-3F972C6C1D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1F1B93-6589-4EA9-8B52-0723346D32F9}"/>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5" name="Footer Placeholder 4">
            <a:extLst>
              <a:ext uri="{FF2B5EF4-FFF2-40B4-BE49-F238E27FC236}">
                <a16:creationId xmlns:a16="http://schemas.microsoft.com/office/drawing/2014/main" id="{EDEE5AC2-FDC9-4EB0-A3D5-400FAEF374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DC173-923C-441B-A106-FE7A0C8DC9C0}"/>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3736704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2CE740-F791-4726-8781-FBFF22FB2A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280078-F9C9-429D-A416-A565BA9DCE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8EDD4-2BAB-406D-974C-453F1FCA7C2A}"/>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5" name="Footer Placeholder 4">
            <a:extLst>
              <a:ext uri="{FF2B5EF4-FFF2-40B4-BE49-F238E27FC236}">
                <a16:creationId xmlns:a16="http://schemas.microsoft.com/office/drawing/2014/main" id="{A0036BD8-65BD-4CDA-95A7-E529F8737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A6D9B4-1DE5-415D-96BE-AE1DB61CFDDB}"/>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2624756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CFD6D-B067-4671-9041-CFC0E1B33D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0F13D1-8F5A-402C-81F8-699FEC2D77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07910-72E7-4B6B-9358-E276B3B84F0D}"/>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5" name="Footer Placeholder 4">
            <a:extLst>
              <a:ext uri="{FF2B5EF4-FFF2-40B4-BE49-F238E27FC236}">
                <a16:creationId xmlns:a16="http://schemas.microsoft.com/office/drawing/2014/main" id="{F2981153-026E-4338-A649-F9EEDA3E6D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B8AC12-C7EA-4EEF-B7D3-02035B8DC64D}"/>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151788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72DE-35B7-4FD9-A5D0-7E8396FAE9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C87177-531F-45B7-B5C1-EF4CE5BE51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507D64-94FA-46B7-9DD9-B124AF770BD7}"/>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5" name="Footer Placeholder 4">
            <a:extLst>
              <a:ext uri="{FF2B5EF4-FFF2-40B4-BE49-F238E27FC236}">
                <a16:creationId xmlns:a16="http://schemas.microsoft.com/office/drawing/2014/main" id="{AC0CDC98-686B-4CA7-AEC5-B2035E6246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2B8875-48B0-4C67-80CF-53F71FD3C1A2}"/>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2180775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B50AA-90AA-44B3-B666-947BE2A147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C66B5-0F07-4FDD-99DB-4798D19288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A5AB92-6034-4257-8B7F-4421D98535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857C3F-CF27-4DCD-8146-3ECC055D5FB9}"/>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6" name="Footer Placeholder 5">
            <a:extLst>
              <a:ext uri="{FF2B5EF4-FFF2-40B4-BE49-F238E27FC236}">
                <a16:creationId xmlns:a16="http://schemas.microsoft.com/office/drawing/2014/main" id="{0184AF0D-81DE-41F2-B2FC-AF0F7CF084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81E288-57C6-4ECE-8A04-E9A968CE83F0}"/>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3359069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CB69-8790-45EF-932C-56E91779F8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D9FD36-DE7D-4BC3-8A78-462E0C52B7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7258AE-ABAF-4395-974D-9C5BA3E4EA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5536B-F61E-4785-9A0A-D99657B479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A4F2C1-9011-4590-9FA9-37DDDAA04B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62E0E8-AA78-4DF4-9CCF-93959EDECACC}"/>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8" name="Footer Placeholder 7">
            <a:extLst>
              <a:ext uri="{FF2B5EF4-FFF2-40B4-BE49-F238E27FC236}">
                <a16:creationId xmlns:a16="http://schemas.microsoft.com/office/drawing/2014/main" id="{84C3CB01-3A2E-4FB1-9C03-B04FA52F3A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A6E12D-132A-4301-92FD-83B2CFA7A24A}"/>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2055186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64C8E-990C-4EAE-9487-0243E89CC4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E77C25-9E60-4BE5-B4B8-AFF89A258A5E}"/>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4" name="Footer Placeholder 3">
            <a:extLst>
              <a:ext uri="{FF2B5EF4-FFF2-40B4-BE49-F238E27FC236}">
                <a16:creationId xmlns:a16="http://schemas.microsoft.com/office/drawing/2014/main" id="{4D4F8558-A16A-473B-93DA-6383050E5A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92940C-ED7F-438F-B4BC-6E79DC030545}"/>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241070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213EDD-2954-4E68-9E22-8DA1C4C139B8}"/>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3" name="Footer Placeholder 2">
            <a:extLst>
              <a:ext uri="{FF2B5EF4-FFF2-40B4-BE49-F238E27FC236}">
                <a16:creationId xmlns:a16="http://schemas.microsoft.com/office/drawing/2014/main" id="{580E30E0-7257-4504-8593-56C884617B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D4A5D0B-1EF6-4A91-BEEA-FE49D2BB8261}"/>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323559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44919-DE2C-4EA7-8159-A6CC06903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542B9E-40E9-4D12-90A5-46260DDD75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5F962B-462E-43AE-8FB9-955CA4FF7B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979E33-A70A-48A6-9CDE-E00E14C8D5AF}"/>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6" name="Footer Placeholder 5">
            <a:extLst>
              <a:ext uri="{FF2B5EF4-FFF2-40B4-BE49-F238E27FC236}">
                <a16:creationId xmlns:a16="http://schemas.microsoft.com/office/drawing/2014/main" id="{EDB6611B-837A-422E-9303-C1086A19FE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48455-AC8A-4F5F-8534-FCADB3BA39C5}"/>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3854351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1E484-4087-4582-A234-6089326EB3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87BA67-69FE-4653-AC35-4BF301D331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814112-193C-458C-AA53-07C7C6AEF7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7FFE1A-9A67-4296-8E8A-11D88DA8F49A}"/>
              </a:ext>
            </a:extLst>
          </p:cNvPr>
          <p:cNvSpPr>
            <a:spLocks noGrp="1"/>
          </p:cNvSpPr>
          <p:nvPr>
            <p:ph type="dt" sz="half" idx="10"/>
          </p:nvPr>
        </p:nvSpPr>
        <p:spPr/>
        <p:txBody>
          <a:bodyPr/>
          <a:lstStyle/>
          <a:p>
            <a:fld id="{C0215E2C-A238-47DD-92DD-FDB54D59A27D}" type="datetimeFigureOut">
              <a:rPr lang="en-US" smtClean="0"/>
              <a:t>10/13/2024</a:t>
            </a:fld>
            <a:endParaRPr lang="en-US"/>
          </a:p>
        </p:txBody>
      </p:sp>
      <p:sp>
        <p:nvSpPr>
          <p:cNvPr id="6" name="Footer Placeholder 5">
            <a:extLst>
              <a:ext uri="{FF2B5EF4-FFF2-40B4-BE49-F238E27FC236}">
                <a16:creationId xmlns:a16="http://schemas.microsoft.com/office/drawing/2014/main" id="{5DC12148-3B3F-444C-95A2-9A507C8223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AD9628-CF7A-4D38-BE10-CAE60CC2A0B2}"/>
              </a:ext>
            </a:extLst>
          </p:cNvPr>
          <p:cNvSpPr>
            <a:spLocks noGrp="1"/>
          </p:cNvSpPr>
          <p:nvPr>
            <p:ph type="sldNum" sz="quarter" idx="12"/>
          </p:nvPr>
        </p:nvSpPr>
        <p:spPr/>
        <p:txBody>
          <a:bodyPr/>
          <a:lstStyle/>
          <a:p>
            <a:fld id="{2A198274-00C9-41D9-BCC9-AF5BC1FF8AE3}" type="slidenum">
              <a:rPr lang="en-US" smtClean="0"/>
              <a:t>‹#›</a:t>
            </a:fld>
            <a:endParaRPr lang="en-US"/>
          </a:p>
        </p:txBody>
      </p:sp>
    </p:spTree>
    <p:extLst>
      <p:ext uri="{BB962C8B-B14F-4D97-AF65-F5344CB8AC3E}">
        <p14:creationId xmlns:p14="http://schemas.microsoft.com/office/powerpoint/2010/main" val="2094232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092B5D-7EAF-4062-BB29-036CCD34A4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8D67ED-99C5-473E-A4CF-F4A8B58BD5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36E308-1518-4F3B-96DC-A9FB20D201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215E2C-A238-47DD-92DD-FDB54D59A27D}" type="datetimeFigureOut">
              <a:rPr lang="en-US" smtClean="0"/>
              <a:t>10/13/2024</a:t>
            </a:fld>
            <a:endParaRPr lang="en-US"/>
          </a:p>
        </p:txBody>
      </p:sp>
      <p:sp>
        <p:nvSpPr>
          <p:cNvPr id="5" name="Footer Placeholder 4">
            <a:extLst>
              <a:ext uri="{FF2B5EF4-FFF2-40B4-BE49-F238E27FC236}">
                <a16:creationId xmlns:a16="http://schemas.microsoft.com/office/drawing/2014/main" id="{AE1C68F4-4B29-407E-AA44-9C7556D559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580DAD6-E3F9-4100-AEF0-C0113AE37B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98274-00C9-41D9-BCC9-AF5BC1FF8AE3}" type="slidenum">
              <a:rPr lang="en-US" smtClean="0"/>
              <a:t>‹#›</a:t>
            </a:fld>
            <a:endParaRPr lang="en-US"/>
          </a:p>
        </p:txBody>
      </p:sp>
    </p:spTree>
    <p:extLst>
      <p:ext uri="{BB962C8B-B14F-4D97-AF65-F5344CB8AC3E}">
        <p14:creationId xmlns:p14="http://schemas.microsoft.com/office/powerpoint/2010/main" val="3836209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EACEF81-D09D-43F5-85F4-32B32F8EDF8A}"/>
              </a:ext>
            </a:extLst>
          </p:cNvPr>
          <p:cNvSpPr txBox="1">
            <a:spLocks/>
          </p:cNvSpPr>
          <p:nvPr/>
        </p:nvSpPr>
        <p:spPr>
          <a:xfrm>
            <a:off x="838200" y="324197"/>
            <a:ext cx="10515600" cy="7679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902402 Controlled Source Electromagnetics (CSEM)</a:t>
            </a:r>
          </a:p>
        </p:txBody>
      </p:sp>
      <p:sp>
        <p:nvSpPr>
          <p:cNvPr id="5" name="TextBox 4">
            <a:extLst>
              <a:ext uri="{FF2B5EF4-FFF2-40B4-BE49-F238E27FC236}">
                <a16:creationId xmlns:a16="http://schemas.microsoft.com/office/drawing/2014/main" id="{3323C2B4-E239-4678-8E44-1101F623FE91}"/>
              </a:ext>
            </a:extLst>
          </p:cNvPr>
          <p:cNvSpPr txBox="1"/>
          <p:nvPr/>
        </p:nvSpPr>
        <p:spPr>
          <a:xfrm>
            <a:off x="838200" y="1349867"/>
            <a:ext cx="9932286" cy="353943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What’s the fundamental problem, question, or issue you are addressing? </a:t>
            </a:r>
          </a:p>
          <a:p>
            <a:endParaRPr lang="en-US" sz="28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There is an inadequate understanding of how subsea fluid flow and discharge shape the seafloor, due to limited field and process-based observations.</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Current methodologies are inadequate for capturing fine-scale, spatial, and temporal changes in fluid flow.</a:t>
            </a:r>
          </a:p>
        </p:txBody>
      </p:sp>
    </p:spTree>
    <p:extLst>
      <p:ext uri="{BB962C8B-B14F-4D97-AF65-F5344CB8AC3E}">
        <p14:creationId xmlns:p14="http://schemas.microsoft.com/office/powerpoint/2010/main" val="3557949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EACEF81-D09D-43F5-85F4-32B32F8EDF8A}"/>
              </a:ext>
            </a:extLst>
          </p:cNvPr>
          <p:cNvSpPr txBox="1">
            <a:spLocks/>
          </p:cNvSpPr>
          <p:nvPr/>
        </p:nvSpPr>
        <p:spPr>
          <a:xfrm>
            <a:off x="838200" y="324197"/>
            <a:ext cx="10515600" cy="7679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902402 Controlled Source Electromagnetics (CSEM)</a:t>
            </a:r>
          </a:p>
        </p:txBody>
      </p:sp>
      <p:sp>
        <p:nvSpPr>
          <p:cNvPr id="5" name="TextBox 4">
            <a:extLst>
              <a:ext uri="{FF2B5EF4-FFF2-40B4-BE49-F238E27FC236}">
                <a16:creationId xmlns:a16="http://schemas.microsoft.com/office/drawing/2014/main" id="{3323C2B4-E239-4678-8E44-1101F623FE91}"/>
              </a:ext>
            </a:extLst>
          </p:cNvPr>
          <p:cNvSpPr txBox="1"/>
          <p:nvPr/>
        </p:nvSpPr>
        <p:spPr>
          <a:xfrm>
            <a:off x="1129857" y="1333241"/>
            <a:ext cx="9932286" cy="3108543"/>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Why is it important/why should anyone care?</a:t>
            </a:r>
          </a:p>
          <a:p>
            <a:endParaRPr lang="en-US" sz="28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Fluids play a crucial role in geomorphic processes, shaping specialized ecosystems, influencing climate change, and informing hazard assessments.</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Fluid dynamics associated to climate change are associated with rapid seafloor change.</a:t>
            </a:r>
          </a:p>
        </p:txBody>
      </p:sp>
    </p:spTree>
    <p:extLst>
      <p:ext uri="{BB962C8B-B14F-4D97-AF65-F5344CB8AC3E}">
        <p14:creationId xmlns:p14="http://schemas.microsoft.com/office/powerpoint/2010/main" val="303212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EACEF81-D09D-43F5-85F4-32B32F8EDF8A}"/>
              </a:ext>
            </a:extLst>
          </p:cNvPr>
          <p:cNvSpPr txBox="1">
            <a:spLocks/>
          </p:cNvSpPr>
          <p:nvPr/>
        </p:nvSpPr>
        <p:spPr>
          <a:xfrm>
            <a:off x="838200" y="324197"/>
            <a:ext cx="10515600" cy="7679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902402 Controlled Source Electromagnetics (CSEM)</a:t>
            </a:r>
          </a:p>
        </p:txBody>
      </p:sp>
      <p:sp>
        <p:nvSpPr>
          <p:cNvPr id="5" name="TextBox 4">
            <a:extLst>
              <a:ext uri="{FF2B5EF4-FFF2-40B4-BE49-F238E27FC236}">
                <a16:creationId xmlns:a16="http://schemas.microsoft.com/office/drawing/2014/main" id="{3323C2B4-E239-4678-8E44-1101F623FE91}"/>
              </a:ext>
            </a:extLst>
          </p:cNvPr>
          <p:cNvSpPr txBox="1"/>
          <p:nvPr/>
        </p:nvSpPr>
        <p:spPr>
          <a:xfrm>
            <a:off x="1129857" y="1351508"/>
            <a:ext cx="9932286" cy="4832092"/>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What are we doing about it/what’s MBARI’s unique contribution?</a:t>
            </a:r>
          </a:p>
          <a:p>
            <a:pPr marL="342900" indent="-3429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At MBARI we are laying the foundations for controlled-source electromagnetic (CSEM) surveying at fine spatial and temporal scales across various water depths.</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This involves testing newly developed CSEM technologies in harsh environments for a wide range of applications, with plans to deploy them from autonomous platforms and integrate them with cutting-edge technologies such as fiber optic sensing.</a:t>
            </a:r>
          </a:p>
        </p:txBody>
      </p:sp>
    </p:spTree>
    <p:extLst>
      <p:ext uri="{BB962C8B-B14F-4D97-AF65-F5344CB8AC3E}">
        <p14:creationId xmlns:p14="http://schemas.microsoft.com/office/powerpoint/2010/main" val="457600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EACEF81-D09D-43F5-85F4-32B32F8EDF8A}"/>
              </a:ext>
            </a:extLst>
          </p:cNvPr>
          <p:cNvSpPr txBox="1">
            <a:spLocks/>
          </p:cNvSpPr>
          <p:nvPr/>
        </p:nvSpPr>
        <p:spPr>
          <a:xfrm>
            <a:off x="838200" y="324197"/>
            <a:ext cx="10515600" cy="7679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902402 Controlled Source Electromagnetics (CSEM)</a:t>
            </a:r>
          </a:p>
        </p:txBody>
      </p:sp>
      <p:sp>
        <p:nvSpPr>
          <p:cNvPr id="5" name="TextBox 4">
            <a:extLst>
              <a:ext uri="{FF2B5EF4-FFF2-40B4-BE49-F238E27FC236}">
                <a16:creationId xmlns:a16="http://schemas.microsoft.com/office/drawing/2014/main" id="{3323C2B4-E239-4678-8E44-1101F623FE91}"/>
              </a:ext>
            </a:extLst>
          </p:cNvPr>
          <p:cNvSpPr txBox="1"/>
          <p:nvPr/>
        </p:nvSpPr>
        <p:spPr>
          <a:xfrm>
            <a:off x="1129857" y="1424680"/>
            <a:ext cx="9932286" cy="3970318"/>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What are your project plans for next year (2025)?</a:t>
            </a:r>
          </a:p>
          <a:p>
            <a:endParaRPr lang="en-US" sz="28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To map submarine permafrost in the Canadian Beaufort Sea using the SWAN CSEM system.</a:t>
            </a:r>
          </a:p>
          <a:p>
            <a:pPr marL="342900" indent="-342900">
              <a:buFont typeface="Arial" panose="020B0604020202020204" pitchFamily="34" charset="0"/>
              <a:buChar char="•"/>
            </a:pPr>
            <a:r>
              <a:rPr lang="en-US" sz="2800" dirty="0">
                <a:latin typeface="Arial" panose="020B0604020202020204" pitchFamily="34" charset="0"/>
                <a:cs typeface="Arial" panose="020B0604020202020204" pitchFamily="34" charset="0"/>
              </a:rPr>
              <a:t>Process and analyze data from both the Monterey Bay survey (December 2024) and the Canadian Beaufort Sea survey (August 2025), and spatially correlate observations of fluid flow and seepage with evidence of seafloor morphological change.</a:t>
            </a:r>
          </a:p>
        </p:txBody>
      </p:sp>
    </p:spTree>
    <p:extLst>
      <p:ext uri="{BB962C8B-B14F-4D97-AF65-F5344CB8AC3E}">
        <p14:creationId xmlns:p14="http://schemas.microsoft.com/office/powerpoint/2010/main" val="2522695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8675B33-A130-4B0B-ABBD-1076134F00B7}"/>
              </a:ext>
            </a:extLst>
          </p:cNvPr>
          <p:cNvSpPr txBox="1">
            <a:spLocks/>
          </p:cNvSpPr>
          <p:nvPr/>
        </p:nvSpPr>
        <p:spPr>
          <a:xfrm>
            <a:off x="838200" y="324197"/>
            <a:ext cx="10515600" cy="7679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902402 Controlled Source Electromagnetics (CSEM)</a:t>
            </a:r>
          </a:p>
        </p:txBody>
      </p:sp>
      <p:pic>
        <p:nvPicPr>
          <p:cNvPr id="6" name="Picture 2">
            <a:extLst>
              <a:ext uri="{FF2B5EF4-FFF2-40B4-BE49-F238E27FC236}">
                <a16:creationId xmlns:a16="http://schemas.microsoft.com/office/drawing/2014/main" id="{57EA9624-0B22-4C2D-A483-4D693D239037}"/>
              </a:ext>
            </a:extLst>
          </p:cNvPr>
          <p:cNvPicPr>
            <a:picLocks noChangeAspect="1" noChangeArrowheads="1"/>
          </p:cNvPicPr>
          <p:nvPr/>
        </p:nvPicPr>
        <p:blipFill>
          <a:blip r:embed="rId2"/>
          <a:stretch>
            <a:fillRect/>
          </a:stretch>
        </p:blipFill>
        <p:spPr bwMode="auto">
          <a:xfrm>
            <a:off x="-19228" y="1239199"/>
            <a:ext cx="12211228" cy="4379602"/>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993A77-35EA-4061-93B4-273CC83E292E}"/>
              </a:ext>
            </a:extLst>
          </p:cNvPr>
          <p:cNvSpPr txBox="1"/>
          <p:nvPr/>
        </p:nvSpPr>
        <p:spPr>
          <a:xfrm>
            <a:off x="493859" y="5654389"/>
            <a:ext cx="11185054" cy="400110"/>
          </a:xfrm>
          <a:prstGeom prst="rect">
            <a:avLst/>
          </a:prstGeom>
          <a:noFill/>
        </p:spPr>
        <p:txBody>
          <a:bodyPr wrap="square" rtlCol="0">
            <a:spAutoFit/>
          </a:bodyPr>
          <a:lstStyle/>
          <a:p>
            <a:r>
              <a:rPr lang="en-US" sz="2000" dirty="0"/>
              <a:t>Figure 1. A surface towed CSEM system able to differentiate between brine and freshwater aquifers.</a:t>
            </a:r>
          </a:p>
        </p:txBody>
      </p:sp>
    </p:spTree>
    <p:extLst>
      <p:ext uri="{BB962C8B-B14F-4D97-AF65-F5344CB8AC3E}">
        <p14:creationId xmlns:p14="http://schemas.microsoft.com/office/powerpoint/2010/main" val="102912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641E7445-9658-4DC9-A4F3-27691DE250F3}"/>
              </a:ext>
            </a:extLst>
          </p:cNvPr>
          <p:cNvSpPr txBox="1">
            <a:spLocks/>
          </p:cNvSpPr>
          <p:nvPr/>
        </p:nvSpPr>
        <p:spPr>
          <a:xfrm>
            <a:off x="838200" y="324197"/>
            <a:ext cx="10515600" cy="7679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dirty="0">
                <a:solidFill>
                  <a:schemeClr val="accent1">
                    <a:lumMod val="50000"/>
                  </a:schemeClr>
                </a:solidFill>
                <a:latin typeface="Arial" panose="020B0604020202020204" pitchFamily="34" charset="0"/>
                <a:cs typeface="Arial" panose="020B0604020202020204" pitchFamily="34" charset="0"/>
              </a:rPr>
              <a:t>902402 Controlled Source Electromagnetics (CSEM)</a:t>
            </a:r>
          </a:p>
        </p:txBody>
      </p:sp>
      <p:pic>
        <p:nvPicPr>
          <p:cNvPr id="10" name="Picture 9">
            <a:extLst>
              <a:ext uri="{FF2B5EF4-FFF2-40B4-BE49-F238E27FC236}">
                <a16:creationId xmlns:a16="http://schemas.microsoft.com/office/drawing/2014/main" id="{60499F9E-B53D-49B7-A53F-FD232C4F4C5F}"/>
              </a:ext>
            </a:extLst>
          </p:cNvPr>
          <p:cNvPicPr/>
          <p:nvPr/>
        </p:nvPicPr>
        <p:blipFill rotWithShape="1">
          <a:blip r:embed="rId2"/>
          <a:srcRect t="25888" b="11098"/>
          <a:stretch/>
        </p:blipFill>
        <p:spPr>
          <a:xfrm>
            <a:off x="1321571" y="1028198"/>
            <a:ext cx="9548855" cy="5384914"/>
          </a:xfrm>
          <a:prstGeom prst="rect">
            <a:avLst/>
          </a:prstGeom>
        </p:spPr>
      </p:pic>
      <p:sp>
        <p:nvSpPr>
          <p:cNvPr id="11" name="TextBox 10">
            <a:extLst>
              <a:ext uri="{FF2B5EF4-FFF2-40B4-BE49-F238E27FC236}">
                <a16:creationId xmlns:a16="http://schemas.microsoft.com/office/drawing/2014/main" id="{D6E5A100-57C9-432E-AADA-EFCB1CD14F4A}"/>
              </a:ext>
            </a:extLst>
          </p:cNvPr>
          <p:cNvSpPr txBox="1"/>
          <p:nvPr/>
        </p:nvSpPr>
        <p:spPr>
          <a:xfrm>
            <a:off x="503471" y="6133693"/>
            <a:ext cx="11185054" cy="400110"/>
          </a:xfrm>
          <a:prstGeom prst="rect">
            <a:avLst/>
          </a:prstGeom>
          <a:noFill/>
        </p:spPr>
        <p:txBody>
          <a:bodyPr wrap="square" rtlCol="0">
            <a:spAutoFit/>
          </a:bodyPr>
          <a:lstStyle/>
          <a:p>
            <a:r>
              <a:rPr lang="en-US" sz="2000" dirty="0"/>
              <a:t>Figure 2. Sub bottom profile of submarine permafrost in the Arctic. </a:t>
            </a:r>
          </a:p>
        </p:txBody>
      </p:sp>
    </p:spTree>
    <p:extLst>
      <p:ext uri="{BB962C8B-B14F-4D97-AF65-F5344CB8AC3E}">
        <p14:creationId xmlns:p14="http://schemas.microsoft.com/office/powerpoint/2010/main" val="1775792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311</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Johann Voigtlander</dc:creator>
  <cp:lastModifiedBy>Johann Voigtlander</cp:lastModifiedBy>
  <cp:revision>27</cp:revision>
  <dcterms:created xsi:type="dcterms:W3CDTF">2024-10-12T16:25:11Z</dcterms:created>
  <dcterms:modified xsi:type="dcterms:W3CDTF">2024-10-14T04:39:06Z</dcterms:modified>
</cp:coreProperties>
</file>