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953" r:id="rId2"/>
    <p:sldId id="946" r:id="rId3"/>
    <p:sldId id="916" r:id="rId4"/>
    <p:sldId id="923" r:id="rId5"/>
    <p:sldId id="952" r:id="rId6"/>
    <p:sldId id="949" r:id="rId7"/>
    <p:sldId id="951" r:id="rId8"/>
    <p:sldId id="956" r:id="rId9"/>
    <p:sldId id="954" r:id="rId10"/>
    <p:sldId id="9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9A"/>
    <a:srgbClr val="D9D9D9"/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3"/>
    <p:restoredTop sz="81948"/>
  </p:normalViewPr>
  <p:slideViewPr>
    <p:cSldViewPr snapToGrid="0" snapToObjects="1">
      <p:cViewPr varScale="1">
        <p:scale>
          <a:sx n="129" d="100"/>
          <a:sy n="129" d="100"/>
        </p:scale>
        <p:origin x="3672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88" d="100"/>
        <a:sy n="188" d="100"/>
      </p:scale>
      <p:origin x="0" y="-6912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11/20/2023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11/20/2023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3D73A8-64CC-4E41-885D-56FF3DA44E7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91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04A18-4473-4C79-8511-02E49CA9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7A210-FC54-4F2D-92B8-B09F0261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T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8E1677-1755-4A7A-AE11-56B62FE9E6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90C09A2-A2A0-4F6A-8E47-F168BFCEA0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M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EE579E8-35D8-44C0-A00F-5A2C490FF0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DA244-B304-4399-985B-8C8C1000797F}" type="slidenum">
              <a:rPr lang="en-US" altLang="en-MT"/>
              <a:pPr>
                <a:defRPr/>
              </a:pPr>
              <a:t>‹#›</a:t>
            </a:fld>
            <a:endParaRPr lang="en-US" altLang="en-MT"/>
          </a:p>
        </p:txBody>
      </p:sp>
    </p:spTree>
    <p:extLst>
      <p:ext uri="{BB962C8B-B14F-4D97-AF65-F5344CB8AC3E}">
        <p14:creationId xmlns:p14="http://schemas.microsoft.com/office/powerpoint/2010/main" val="148639151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  <p:sldLayoutId id="214748371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EDD892B-91E4-42AA-A8F7-44CE9FC91F41}"/>
              </a:ext>
            </a:extLst>
          </p:cNvPr>
          <p:cNvSpPr/>
          <p:nvPr/>
        </p:nvSpPr>
        <p:spPr>
          <a:xfrm>
            <a:off x="-87330" y="155947"/>
            <a:ext cx="12477964" cy="67020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54BB2AA-D012-464E-A814-B26004015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8" y="3046352"/>
            <a:ext cx="12112732" cy="57070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b="1" dirty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CSEM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C2B2164-5A91-4EEB-898C-5208823F6A18}"/>
              </a:ext>
            </a:extLst>
          </p:cNvPr>
          <p:cNvCxnSpPr/>
          <p:nvPr/>
        </p:nvCxnSpPr>
        <p:spPr>
          <a:xfrm>
            <a:off x="138223" y="3678865"/>
            <a:ext cx="12992986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70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001417-2729-410E-9F61-2ED181798EBF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Change in plans?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6EE7A1-DC31-464A-B728-8E8BFFB1F506}"/>
              </a:ext>
            </a:extLst>
          </p:cNvPr>
          <p:cNvSpPr/>
          <p:nvPr/>
        </p:nvSpPr>
        <p:spPr>
          <a:xfrm>
            <a:off x="5159299" y="6146401"/>
            <a:ext cx="57540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Risks related to towing close to shore (?)</a:t>
            </a:r>
          </a:p>
          <a:p>
            <a:pPr marL="457200" indent="-457200" algn="just">
              <a:buAutoNum type="arabicPeriod"/>
              <a:defRPr/>
            </a:pPr>
            <a:endParaRPr lang="en-US" altLang="en-MT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image3.jpg">
            <a:extLst>
              <a:ext uri="{FF2B5EF4-FFF2-40B4-BE49-F238E27FC236}">
                <a16:creationId xmlns:a16="http://schemas.microsoft.com/office/drawing/2014/main" id="{00DD9AB5-8E5D-4223-B8CB-88F3B9BC68C5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223461" y="856498"/>
            <a:ext cx="4935838" cy="5800182"/>
          </a:xfrm>
          <a:prstGeom prst="rect">
            <a:avLst/>
          </a:prstGeom>
          <a:ln/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DA8BB5E8-9EEE-4559-899A-B393C882369C}"/>
              </a:ext>
            </a:extLst>
          </p:cNvPr>
          <p:cNvSpPr/>
          <p:nvPr/>
        </p:nvSpPr>
        <p:spPr>
          <a:xfrm>
            <a:off x="2884449" y="2386361"/>
            <a:ext cx="1888273" cy="1390185"/>
          </a:xfrm>
          <a:custGeom>
            <a:avLst/>
            <a:gdLst>
              <a:gd name="connsiteX0" fmla="*/ 0 w 1888273"/>
              <a:gd name="connsiteY0" fmla="*/ 386576 h 1390185"/>
              <a:gd name="connsiteX1" fmla="*/ 1888273 w 1888273"/>
              <a:gd name="connsiteY1" fmla="*/ 1390185 h 1390185"/>
              <a:gd name="connsiteX2" fmla="*/ 750849 w 1888273"/>
              <a:gd name="connsiteY2" fmla="*/ 0 h 1390185"/>
              <a:gd name="connsiteX3" fmla="*/ 0 w 1888273"/>
              <a:gd name="connsiteY3" fmla="*/ 386576 h 1390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88273" h="1390185">
                <a:moveTo>
                  <a:pt x="0" y="386576"/>
                </a:moveTo>
                <a:lnTo>
                  <a:pt x="1888273" y="1390185"/>
                </a:lnTo>
                <a:lnTo>
                  <a:pt x="750849" y="0"/>
                </a:lnTo>
                <a:lnTo>
                  <a:pt x="0" y="386576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66170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648AD6-3999-45B6-BA4D-E8C9CF27F9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8" y="1637679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rgbClr val="C25D0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1.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en-US" altLang="en-MT" b="1" dirty="0">
                <a:solidFill>
                  <a:srgbClr val="006A9A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reconfigure and test </a:t>
            </a:r>
            <a:r>
              <a:rPr lang="en-US" altLang="en-MT" dirty="0">
                <a:latin typeface="Tahoma" panose="020B0604030504040204" pitchFamily="34" charset="0"/>
                <a:cs typeface="Tahoma" panose="020B0604030504040204" pitchFamily="34" charset="0"/>
              </a:rPr>
              <a:t>a recently developed surface-towed CSEM system</a:t>
            </a:r>
            <a:endParaRPr lang="en-US" altLang="en-MT" b="1" dirty="0">
              <a:solidFill>
                <a:srgbClr val="006A9A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271CCA-798E-47C3-94EB-98C6D329C09A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DBB677CB-2ADE-45E5-81A3-2FF16CFFD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319" y="3390257"/>
            <a:ext cx="10657831" cy="263468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US" altLang="en-MT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altLang="en-MT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To assess if/how an ROV- or AUV-based CSEM system can/should be built at MBARI to carry out repeat surveys of fluid flow systems at high spatial resolution and in a wide range of water depths</a:t>
            </a:r>
            <a:endParaRPr lang="en-GB" altLang="en-MT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66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6EE7A1-DC31-464A-B728-8E8BFFB1F506}"/>
              </a:ext>
            </a:extLst>
          </p:cNvPr>
          <p:cNvSpPr/>
          <p:nvPr/>
        </p:nvSpPr>
        <p:spPr>
          <a:xfrm>
            <a:off x="267630" y="1068879"/>
            <a:ext cx="11307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  <a:defRPr/>
            </a:pP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To reconfigure and test a recently developed surface-towed CSEM system</a:t>
            </a:r>
          </a:p>
          <a:p>
            <a:pPr marL="457200" indent="-457200" algn="just">
              <a:buAutoNum type="arabicPeriod"/>
              <a:defRPr/>
            </a:pPr>
            <a:endParaRPr lang="en-US" altLang="en-MT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A11963-A100-48B5-B532-C4025B1261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40629"/>
            <a:ext cx="12192000" cy="259914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BE1940-D8E1-4A32-AE3D-75F742866ECF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414211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001417-2729-410E-9F61-2ED181798EBF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6EE7A1-DC31-464A-B728-8E8BFFB1F506}"/>
              </a:ext>
            </a:extLst>
          </p:cNvPr>
          <p:cNvSpPr/>
          <p:nvPr/>
        </p:nvSpPr>
        <p:spPr>
          <a:xfrm>
            <a:off x="267630" y="548487"/>
            <a:ext cx="113073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  <a:defRPr/>
            </a:pPr>
            <a:r>
              <a:rPr lang="en-US" altLang="en-MT" sz="2400" dirty="0">
                <a:latin typeface="Tahoma" panose="020B0604030504040204" pitchFamily="34" charset="0"/>
                <a:cs typeface="Tahoma" panose="020B0604030504040204" pitchFamily="34" charset="0"/>
              </a:rPr>
              <a:t>To reconfigure and test a recently developed surface-towed CSEM system</a:t>
            </a:r>
          </a:p>
          <a:p>
            <a:pPr marL="457200" indent="-457200" algn="just">
              <a:buAutoNum type="arabicPeriod"/>
              <a:defRPr/>
            </a:pPr>
            <a:endParaRPr lang="en-US" altLang="en-MT" sz="2400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69BF40-1F20-4B46-91AD-76A1714E0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888" b="11098"/>
          <a:stretch/>
        </p:blipFill>
        <p:spPr>
          <a:xfrm>
            <a:off x="5226456" y="1675608"/>
            <a:ext cx="6499301" cy="3312000"/>
          </a:xfrm>
          <a:prstGeom prst="rect">
            <a:avLst/>
          </a:prstGeom>
        </p:spPr>
      </p:pic>
      <p:pic>
        <p:nvPicPr>
          <p:cNvPr id="9" name="image3.jpg">
            <a:extLst>
              <a:ext uri="{FF2B5EF4-FFF2-40B4-BE49-F238E27FC236}">
                <a16:creationId xmlns:a16="http://schemas.microsoft.com/office/drawing/2014/main" id="{00DD9AB5-8E5D-4223-B8CB-88F3B9BC68C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617034" y="1118863"/>
            <a:ext cx="3882383" cy="501889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9813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Budget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30CAA-3A23-4F02-929C-15C220F7EFB4}"/>
              </a:ext>
            </a:extLst>
          </p:cNvPr>
          <p:cNvSpPr/>
          <p:nvPr/>
        </p:nvSpPr>
        <p:spPr>
          <a:xfrm>
            <a:off x="-66908" y="2253507"/>
            <a:ext cx="119689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Reconfiguration of SWAN system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$30,000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Permitting and contingency plan - </a:t>
            </a:r>
            <a:r>
              <a:rPr lang="en-US" sz="3200" dirty="0">
                <a:solidFill>
                  <a:srgbClr val="006A9A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$5,000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ship days + 4 mob days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$22,000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Freight costs and customs - </a:t>
            </a:r>
            <a:r>
              <a:rPr lang="en-US" sz="3200" dirty="0">
                <a:solidFill>
                  <a:srgbClr val="006A9A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$10,000</a:t>
            </a:r>
          </a:p>
          <a:p>
            <a:pPr marL="742950" lvl="1" indent="-28575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Consumables -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$5,000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A9C239-F7EE-402A-B24E-C908A6A95AD7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302791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34CB33-117C-4A2D-9423-386FE59718FE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F47EFB-F501-4727-ACE3-2F4FE62CEE46}"/>
              </a:ext>
            </a:extLst>
          </p:cNvPr>
          <p:cNvSpPr/>
          <p:nvPr/>
        </p:nvSpPr>
        <p:spPr>
          <a:xfrm>
            <a:off x="0" y="856498"/>
            <a:ext cx="113965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altLang="en-MT" sz="2400" b="1" dirty="0">
                <a:latin typeface="Tahoma" panose="020B0604030504040204" pitchFamily="34" charset="0"/>
                <a:cs typeface="Tahoma" panose="020B0604030504040204" pitchFamily="34" charset="0"/>
              </a:rPr>
              <a:t>Personnel</a:t>
            </a:r>
            <a:endParaRPr lang="en-GB" altLang="en-MT" sz="24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Team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6B30CAA-3A23-4F02-929C-15C220F7EFB4}"/>
              </a:ext>
            </a:extLst>
          </p:cNvPr>
          <p:cNvSpPr/>
          <p:nvPr/>
        </p:nvSpPr>
        <p:spPr>
          <a:xfrm>
            <a:off x="1614898" y="1240603"/>
            <a:ext cx="9803945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Science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Charlie Paull, Roberto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Gwiazda</a:t>
            </a:r>
            <a:endParaRPr lang="en-M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4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Engineering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Alana Sherman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– project manager (transferred to new hire?)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Jon Erickson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Paul McGill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Dave Caress</a:t>
            </a:r>
          </a:p>
          <a:p>
            <a:pPr lvl="0"/>
            <a:endParaRPr lang="en-MT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i="1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DMO</a:t>
            </a:r>
            <a:endParaRPr lang="en-MT" sz="2400" dirty="0">
              <a:solidFill>
                <a:srgbClr val="006A9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Erik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Trauschke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Eric Fitzgerald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Erich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Rienecker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Knute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Brekke (</a:t>
            </a:r>
            <a:r>
              <a:rPr lang="en-US" sz="24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 </a:t>
            </a:r>
            <a:r>
              <a:rPr lang="en-US" sz="2400" dirty="0" err="1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MT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05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Ship requirements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86C6AA-4F7C-4FE0-A55C-02018F62A8A4}"/>
              </a:ext>
            </a:extLst>
          </p:cNvPr>
          <p:cNvSpPr/>
          <p:nvPr/>
        </p:nvSpPr>
        <p:spPr>
          <a:xfrm>
            <a:off x="-81776" y="2960712"/>
            <a:ext cx="11968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0"/>
              </a:spcAft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R/V Shana Rae or Fulmar </a:t>
            </a:r>
          </a:p>
          <a:p>
            <a:pPr lvl="1" algn="just">
              <a:spcAft>
                <a:spcPts val="0"/>
              </a:spcAft>
            </a:pP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ship days + 4 mob days in September 2024</a:t>
            </a:r>
          </a:p>
          <a:p>
            <a:pPr lvl="1" algn="just">
              <a:spcAft>
                <a:spcPts val="0"/>
              </a:spcAft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EACA4AE-946D-4D39-82AB-C2EC7486649F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</p:spTree>
    <p:extLst>
      <p:ext uri="{BB962C8B-B14F-4D97-AF65-F5344CB8AC3E}">
        <p14:creationId xmlns:p14="http://schemas.microsoft.com/office/powerpoint/2010/main" val="176813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584517E-1907-4758-A5B8-6BE874ECD6D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Work plan 2024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C74748E-F491-4858-9FBC-C452CC6151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035110"/>
              </p:ext>
            </p:extLst>
          </p:nvPr>
        </p:nvGraphicFramePr>
        <p:xfrm>
          <a:off x="171374" y="2099055"/>
          <a:ext cx="11849251" cy="3759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19527">
                  <a:extLst>
                    <a:ext uri="{9D8B030D-6E8A-4147-A177-3AD203B41FA5}">
                      <a16:colId xmlns:a16="http://schemas.microsoft.com/office/drawing/2014/main" val="1729637699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292726711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88379333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652961285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483320383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260702160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05333420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86579748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1287607020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2618809922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514943424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843182281"/>
                    </a:ext>
                  </a:extLst>
                </a:gridCol>
                <a:gridCol w="452477">
                  <a:extLst>
                    <a:ext uri="{9D8B030D-6E8A-4147-A177-3AD203B41FA5}">
                      <a16:colId xmlns:a16="http://schemas.microsoft.com/office/drawing/2014/main" val="3232747201"/>
                    </a:ext>
                  </a:extLst>
                </a:gridCol>
              </a:tblGrid>
              <a:tr h="29830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Task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12"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 dirty="0">
                          <a:effectLst/>
                        </a:rPr>
                        <a:t>Month (2024)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149603"/>
                  </a:ext>
                </a:extLst>
              </a:tr>
              <a:tr h="167416">
                <a:tc vMerge="1">
                  <a:txBody>
                    <a:bodyPr/>
                    <a:lstStyle/>
                    <a:p>
                      <a:endParaRPr lang="en-M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Jan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Feb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Mar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Apr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May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Jun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Jul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Aug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Sep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Oct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Nov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GB" sz="1400" u="none" strike="noStrike">
                          <a:effectLst/>
                        </a:rPr>
                        <a:t>Dec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72954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Synthetic </a:t>
                      </a:r>
                      <a:r>
                        <a:rPr lang="en-GB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modeling</a:t>
                      </a:r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for Canadian Arctic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0804676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Adapt MBARI winch for deployment of SWAN system, or procure one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26594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Rienecker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visit to GEOMAR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3800368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Delivery of SWAN </a:t>
                      </a:r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system to MBARI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478160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Adapt SWAN system for deployment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738897"/>
                  </a:ext>
                </a:extLst>
              </a:tr>
              <a:tr h="290973">
                <a:tc>
                  <a:txBody>
                    <a:bodyPr/>
                    <a:lstStyle/>
                    <a:p>
                      <a:pPr marL="457200" marR="0" lvl="1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Execute joint test and science survey in Monterey Bay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8394201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Process and invert CSEM data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0343973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i="1" u="none" strike="noStrike" dirty="0">
                          <a:effectLst/>
                        </a:rPr>
                        <a:t>Others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>
                          <a:effectLst/>
                        </a:rPr>
                        <a:t> </a:t>
                      </a:r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944869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Permitting issues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663868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Liability and insurance issues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T" sz="1400" u="none" strike="noStrike" dirty="0">
                          <a:effectLst/>
                        </a:rPr>
                        <a:t> </a:t>
                      </a:r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2607047"/>
                  </a:ext>
                </a:extLst>
              </a:tr>
              <a:tr h="298307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Identify vessel and book</a:t>
                      </a:r>
                    </a:p>
                  </a:txBody>
                  <a:tcPr marL="3175" marR="3175" marT="317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M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20925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513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5E7E64C5-C1B5-4AF4-A282-71A3D0EF3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4294"/>
            <a:ext cx="12192000" cy="7222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altLang="en-MT" sz="3600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Work plan 2025</a:t>
            </a:r>
            <a:endParaRPr lang="en-GB" altLang="en-MT" sz="3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462262-9E02-4E3F-BAEA-386E36501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9038" y="4736062"/>
            <a:ext cx="31019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 Cen MT" panose="020B0602020104020603" pitchFamily="34" charset="0"/>
                <a:cs typeface="Arial" panose="020B0604020202020204" pitchFamily="34" charset="0"/>
              </a:defRPr>
            </a:lvl9pPr>
          </a:lstStyle>
          <a:p>
            <a:r>
              <a:rPr lang="en-GB" altLang="en-MT" sz="1200" b="1" dirty="0">
                <a:solidFill>
                  <a:schemeClr val="bg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Monterey</a:t>
            </a:r>
            <a:endParaRPr lang="en-MT" altLang="en-MT" sz="1200" b="1" dirty="0">
              <a:solidFill>
                <a:schemeClr val="bg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84517E-1907-4758-A5B8-6BE874ECD6DD}"/>
              </a:ext>
            </a:extLst>
          </p:cNvPr>
          <p:cNvSpPr/>
          <p:nvPr/>
        </p:nvSpPr>
        <p:spPr>
          <a:xfrm>
            <a:off x="-81776" y="5850673"/>
            <a:ext cx="12392722" cy="10073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6E699C-B7C8-4374-B355-AB8376EC735A}"/>
              </a:ext>
            </a:extLst>
          </p:cNvPr>
          <p:cNvSpPr/>
          <p:nvPr/>
        </p:nvSpPr>
        <p:spPr>
          <a:xfrm>
            <a:off x="-66908" y="3108433"/>
            <a:ext cx="11968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Aft>
                <a:spcPts val="0"/>
              </a:spcAft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Deployment/recovery of SWAN in the Canadian Arctic – </a:t>
            </a:r>
            <a:r>
              <a:rPr lang="en-US" sz="3200" dirty="0">
                <a:solidFill>
                  <a:srgbClr val="006A9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August 2025</a:t>
            </a:r>
          </a:p>
          <a:p>
            <a:pPr lvl="1" algn="just">
              <a:spcAft>
                <a:spcPts val="0"/>
              </a:spcAft>
            </a:pP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7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353</Words>
  <Application>Microsoft Office PowerPoint</Application>
  <PresentationFormat>Widescreen</PresentationFormat>
  <Paragraphs>117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Symbol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user</cp:lastModifiedBy>
  <cp:revision>620</cp:revision>
  <cp:lastPrinted>2023-04-28T00:05:35Z</cp:lastPrinted>
  <dcterms:created xsi:type="dcterms:W3CDTF">2019-01-30T18:15:38Z</dcterms:created>
  <dcterms:modified xsi:type="dcterms:W3CDTF">2023-11-20T19:41:38Z</dcterms:modified>
</cp:coreProperties>
</file>