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430" r:id="rId3"/>
    <p:sldId id="610" r:id="rId4"/>
    <p:sldId id="735" r:id="rId5"/>
    <p:sldId id="736" r:id="rId6"/>
    <p:sldId id="742" r:id="rId7"/>
    <p:sldId id="737" r:id="rId8"/>
    <p:sldId id="741" r:id="rId9"/>
    <p:sldId id="740" r:id="rId10"/>
    <p:sldId id="744" r:id="rId11"/>
    <p:sldId id="743" r:id="rId12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9" autoAdjust="0"/>
    <p:restoredTop sz="81948"/>
  </p:normalViewPr>
  <p:slideViewPr>
    <p:cSldViewPr snapToGrid="0" snapToObjects="1">
      <p:cViewPr>
        <p:scale>
          <a:sx n="125" d="100"/>
          <a:sy n="125" d="100"/>
        </p:scale>
        <p:origin x="449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12/8/2025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12/8/2025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66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84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9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57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2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Commissioned in 1964 as one of the world’s first deep-ocean submersibles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MBARI’s strategy was different. Take a platform designed to support offshore oil production, turn it into a broadly capable scientific research tool, and…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6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Commissioned in 1964 as one of the world’s first deep-ocean submersibles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MBARI’s strategy was different. Take a platform designed to support offshore oil production, turn it into a broadly capable scientific research tool, and…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13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05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06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61326C-049E-B54D-88DD-88D210F867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i="0" kern="1200" dirty="0">
                <a:effectLst/>
              </a:rPr>
              <a:t>CSEM Deployment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2515D2-0C18-3147-8C3C-7CFF1EE4F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kern="1200" dirty="0">
                <a:solidFill>
                  <a:schemeClr val="bg1"/>
                </a:solidFill>
                <a:effectLst/>
                <a:ea typeface="+mj-ea"/>
              </a:rPr>
              <a:t>Johann Voigtlander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72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Towing the system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A4320D-7ABE-4DDA-A4A5-B4BACFDF9E76}"/>
              </a:ext>
            </a:extLst>
          </p:cNvPr>
          <p:cNvGrpSpPr/>
          <p:nvPr/>
        </p:nvGrpSpPr>
        <p:grpSpPr>
          <a:xfrm>
            <a:off x="0" y="5141940"/>
            <a:ext cx="12192001" cy="1301078"/>
            <a:chOff x="0" y="5227665"/>
            <a:chExt cx="12192001" cy="130107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0DB0D9F-0B43-4F09-9218-C7C2ED9F7D4F}"/>
                </a:ext>
              </a:extLst>
            </p:cNvPr>
            <p:cNvGrpSpPr/>
            <p:nvPr/>
          </p:nvGrpSpPr>
          <p:grpSpPr>
            <a:xfrm>
              <a:off x="774127" y="5227665"/>
              <a:ext cx="10751496" cy="1301078"/>
              <a:chOff x="1124647" y="2004405"/>
              <a:chExt cx="10751496" cy="1301078"/>
            </a:xfrm>
          </p:grpSpPr>
          <p:pic>
            <p:nvPicPr>
              <p:cNvPr id="59" name="Picture 2" descr="Marine Research Vessel: Over 1,739 Royalty-Free Licensable Stock  Illustrations &amp; Drawings | Shutterstock">
                <a:extLst>
                  <a:ext uri="{FF2B5EF4-FFF2-40B4-BE49-F238E27FC236}">
                    <a16:creationId xmlns:a16="http://schemas.microsoft.com/office/drawing/2014/main" id="{31A27A86-064E-4532-953C-5E806FDA64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43"/>
              <a:stretch/>
            </p:blipFill>
            <p:spPr bwMode="auto">
              <a:xfrm>
                <a:off x="10393681" y="2004405"/>
                <a:ext cx="1482462" cy="6089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FF5EBCD-FEB8-45DA-8AD1-0933071D4F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38250" y="3078480"/>
                <a:ext cx="8225791" cy="0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DC7BA83-E551-49A8-8DA7-71572D7D6E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64040" y="2613316"/>
                <a:ext cx="929641" cy="46516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C46EA24-9CDE-4F23-A618-B2085F1F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1660" y="2588296"/>
                <a:ext cx="0" cy="257602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B917D15-A807-4582-9F91-A3272B86C8C3}"/>
                  </a:ext>
                </a:extLst>
              </p:cNvPr>
              <p:cNvGrpSpPr/>
              <p:nvPr/>
            </p:nvGrpSpPr>
            <p:grpSpPr>
              <a:xfrm>
                <a:off x="9239078" y="2837939"/>
                <a:ext cx="957263" cy="465163"/>
                <a:chOff x="9239078" y="2837939"/>
                <a:chExt cx="957263" cy="465163"/>
              </a:xfrm>
            </p:grpSpPr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B0B61785-E1B6-428C-8D51-D0C4CF83479C}"/>
                    </a:ext>
                  </a:extLst>
                </p:cNvPr>
                <p:cNvSpPr/>
                <p:nvPr/>
              </p:nvSpPr>
              <p:spPr>
                <a:xfrm>
                  <a:off x="9239078" y="2837939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07C2E614-E27C-4EF0-98FF-35111E0F35C5}"/>
                    </a:ext>
                  </a:extLst>
                </p:cNvPr>
                <p:cNvSpPr txBox="1"/>
                <p:nvPr/>
              </p:nvSpPr>
              <p:spPr>
                <a:xfrm>
                  <a:off x="9239078" y="29452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TX1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3524AD64-D1D6-4A69-937F-95408C8B9181}"/>
                  </a:ext>
                </a:extLst>
              </p:cNvPr>
              <p:cNvGrpSpPr/>
              <p:nvPr/>
            </p:nvGrpSpPr>
            <p:grpSpPr>
              <a:xfrm>
                <a:off x="8017496" y="2840320"/>
                <a:ext cx="957263" cy="465163"/>
                <a:chOff x="8017496" y="2840320"/>
                <a:chExt cx="957263" cy="465163"/>
              </a:xfrm>
            </p:grpSpPr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9C15459F-E9C4-420C-B9A0-42086258E017}"/>
                    </a:ext>
                  </a:extLst>
                </p:cNvPr>
                <p:cNvSpPr/>
                <p:nvPr/>
              </p:nvSpPr>
              <p:spPr>
                <a:xfrm>
                  <a:off x="8017496" y="2840320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0E2973F-22AA-4A69-AA7A-994FE212555F}"/>
                    </a:ext>
                  </a:extLst>
                </p:cNvPr>
                <p:cNvSpPr txBox="1"/>
                <p:nvPr/>
              </p:nvSpPr>
              <p:spPr>
                <a:xfrm>
                  <a:off x="8017496" y="2947608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TX2</a:t>
                  </a:r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5B466A2-1CD8-409E-9676-0FE84E6D0DF1}"/>
                  </a:ext>
                </a:extLst>
              </p:cNvPr>
              <p:cNvGrpSpPr/>
              <p:nvPr/>
            </p:nvGrpSpPr>
            <p:grpSpPr>
              <a:xfrm>
                <a:off x="5264149" y="2959513"/>
                <a:ext cx="1061404" cy="276999"/>
                <a:chOff x="5264149" y="2959513"/>
                <a:chExt cx="1061404" cy="276999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11FE6ED8-7474-416A-A127-A140A48DDA9A}"/>
                    </a:ext>
                  </a:extLst>
                </p:cNvPr>
                <p:cNvSpPr/>
                <p:nvPr/>
              </p:nvSpPr>
              <p:spPr>
                <a:xfrm>
                  <a:off x="5264149" y="2990678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2E1EDEB-E96E-4F7B-AF4B-03D84D07D723}"/>
                    </a:ext>
                  </a:extLst>
                </p:cNvPr>
                <p:cNvSpPr txBox="1"/>
                <p:nvPr/>
              </p:nvSpPr>
              <p:spPr>
                <a:xfrm>
                  <a:off x="5368290" y="2959513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RX1</a:t>
                  </a: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FF31D60B-73EC-45BA-B5BA-28D28245B5AA}"/>
                  </a:ext>
                </a:extLst>
              </p:cNvPr>
              <p:cNvGrpSpPr/>
              <p:nvPr/>
            </p:nvGrpSpPr>
            <p:grpSpPr>
              <a:xfrm>
                <a:off x="2912109" y="2953127"/>
                <a:ext cx="1071629" cy="276999"/>
                <a:chOff x="3604259" y="2953127"/>
                <a:chExt cx="1071629" cy="276999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6FECC920-6B27-4C71-9980-D0267C426837}"/>
                    </a:ext>
                  </a:extLst>
                </p:cNvPr>
                <p:cNvSpPr/>
                <p:nvPr/>
              </p:nvSpPr>
              <p:spPr>
                <a:xfrm>
                  <a:off x="3604259" y="2984877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7D9F8E8B-F1FF-41AF-8C26-73AA4A8A5F30}"/>
                    </a:ext>
                  </a:extLst>
                </p:cNvPr>
                <p:cNvSpPr txBox="1"/>
                <p:nvPr/>
              </p:nvSpPr>
              <p:spPr>
                <a:xfrm>
                  <a:off x="3718625" y="29531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RX2</a:t>
                  </a: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E7E7987-1DFA-42FB-AB8B-752620757F03}"/>
                  </a:ext>
                </a:extLst>
              </p:cNvPr>
              <p:cNvSpPr/>
              <p:nvPr/>
            </p:nvSpPr>
            <p:spPr>
              <a:xfrm>
                <a:off x="1404619" y="2975611"/>
                <a:ext cx="693420" cy="2057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81FFEB7-5F80-4C8A-8047-3598F2D561CC}"/>
                  </a:ext>
                </a:extLst>
              </p:cNvPr>
              <p:cNvSpPr txBox="1"/>
              <p:nvPr/>
            </p:nvSpPr>
            <p:spPr>
              <a:xfrm>
                <a:off x="1404619" y="2953127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Weight</a:t>
                </a: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98A22A77-8F55-4BDB-B910-C6697E1EA906}"/>
                  </a:ext>
                </a:extLst>
              </p:cNvPr>
              <p:cNvSpPr/>
              <p:nvPr/>
            </p:nvSpPr>
            <p:spPr>
              <a:xfrm>
                <a:off x="9333461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4465BCF-692B-4AE2-9A62-F2905B8845A0}"/>
                  </a:ext>
                </a:extLst>
              </p:cNvPr>
              <p:cNvGrpSpPr/>
              <p:nvPr/>
            </p:nvGrpSpPr>
            <p:grpSpPr>
              <a:xfrm>
                <a:off x="8115807" y="2311898"/>
                <a:ext cx="276397" cy="534000"/>
                <a:chOff x="8115807" y="2311898"/>
                <a:chExt cx="276397" cy="534000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DF030E71-53F9-4ACF-8A0B-D3ADE9D954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54006" y="2588296"/>
                  <a:ext cx="0" cy="257602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4EAAEE5F-C216-4730-98F6-952AAE041078}"/>
                    </a:ext>
                  </a:extLst>
                </p:cNvPr>
                <p:cNvSpPr/>
                <p:nvPr/>
              </p:nvSpPr>
              <p:spPr>
                <a:xfrm>
                  <a:off x="8115807" y="2311898"/>
                  <a:ext cx="276397" cy="276397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E5146EA2-E69C-4191-86EA-41F3D0D052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851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254BF8A-74F8-4B50-BED2-210264253F7E}"/>
                  </a:ext>
                </a:extLst>
              </p:cNvPr>
              <p:cNvSpPr/>
              <p:nvPr/>
            </p:nvSpPr>
            <p:spPr>
              <a:xfrm>
                <a:off x="580031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5420591-DACC-48E1-9251-D6A4CCFEB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273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B85FF0D7-41EF-454F-984E-C1C0C8004A2A}"/>
                  </a:ext>
                </a:extLst>
              </p:cNvPr>
              <p:cNvSpPr/>
              <p:nvPr/>
            </p:nvSpPr>
            <p:spPr>
              <a:xfrm>
                <a:off x="343453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90B96B4B-4C40-4FD6-9110-F08F289083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31496" y="2601419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99F11396-9635-4729-B003-7C139408FAB4}"/>
                  </a:ext>
                </a:extLst>
              </p:cNvPr>
              <p:cNvSpPr/>
              <p:nvPr/>
            </p:nvSpPr>
            <p:spPr>
              <a:xfrm>
                <a:off x="5244000" y="2426426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BB676E9E-D898-4FD4-AB2C-26B36E0729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9521" y="2577405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4E7F000-FBBE-4C69-AA1A-61E1A16BF9C9}"/>
                  </a:ext>
                </a:extLst>
              </p:cNvPr>
              <p:cNvSpPr/>
              <p:nvPr/>
            </p:nvSpPr>
            <p:spPr>
              <a:xfrm>
                <a:off x="2882025" y="2402412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C50CE768-E966-4474-B141-1A95B3A341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7301" y="2607367"/>
                <a:ext cx="5545" cy="471113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6EA5305A-D895-4100-A807-4E985DF108AE}"/>
                  </a:ext>
                </a:extLst>
              </p:cNvPr>
              <p:cNvSpPr/>
              <p:nvPr/>
            </p:nvSpPr>
            <p:spPr>
              <a:xfrm>
                <a:off x="1124647" y="2330969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</p:grp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A1C14D4-6572-41C3-904A-C2452789EC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5811556"/>
              <a:ext cx="12192001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155A328C-3167-4B8D-866D-BCAFF581E3B0}"/>
              </a:ext>
            </a:extLst>
          </p:cNvPr>
          <p:cNvSpPr txBox="1"/>
          <p:nvPr/>
        </p:nvSpPr>
        <p:spPr>
          <a:xfrm>
            <a:off x="530627" y="1084933"/>
            <a:ext cx="4919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person watching gear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15 minute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Bridge monitoring forward obstacles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DB49E-8DBD-46ED-AF37-6D168A41F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288" y="1103072"/>
            <a:ext cx="3934988" cy="404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0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Recovery Strategy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F6F0306-D65E-4EE4-BFBA-72C1B5122C90}"/>
              </a:ext>
            </a:extLst>
          </p:cNvPr>
          <p:cNvSpPr txBox="1"/>
          <p:nvPr/>
        </p:nvSpPr>
        <p:spPr>
          <a:xfrm>
            <a:off x="6523038" y="1247912"/>
            <a:ext cx="4061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Power system off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 TX1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 TX2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 RX1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 RX2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 weight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A4320D-7ABE-4DDA-A4A5-B4BACFDF9E76}"/>
              </a:ext>
            </a:extLst>
          </p:cNvPr>
          <p:cNvGrpSpPr/>
          <p:nvPr/>
        </p:nvGrpSpPr>
        <p:grpSpPr>
          <a:xfrm>
            <a:off x="0" y="5141940"/>
            <a:ext cx="12192001" cy="1301078"/>
            <a:chOff x="0" y="5227665"/>
            <a:chExt cx="12192001" cy="130107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0DB0D9F-0B43-4F09-9218-C7C2ED9F7D4F}"/>
                </a:ext>
              </a:extLst>
            </p:cNvPr>
            <p:cNvGrpSpPr/>
            <p:nvPr/>
          </p:nvGrpSpPr>
          <p:grpSpPr>
            <a:xfrm>
              <a:off x="774127" y="5227665"/>
              <a:ext cx="10751496" cy="1301078"/>
              <a:chOff x="1124647" y="2004405"/>
              <a:chExt cx="10751496" cy="1301078"/>
            </a:xfrm>
          </p:grpSpPr>
          <p:pic>
            <p:nvPicPr>
              <p:cNvPr id="59" name="Picture 2" descr="Marine Research Vessel: Over 1,739 Royalty-Free Licensable Stock  Illustrations &amp; Drawings | Shutterstock">
                <a:extLst>
                  <a:ext uri="{FF2B5EF4-FFF2-40B4-BE49-F238E27FC236}">
                    <a16:creationId xmlns:a16="http://schemas.microsoft.com/office/drawing/2014/main" id="{31A27A86-064E-4532-953C-5E806FDA64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43"/>
              <a:stretch/>
            </p:blipFill>
            <p:spPr bwMode="auto">
              <a:xfrm>
                <a:off x="10393681" y="2004405"/>
                <a:ext cx="1482462" cy="6089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FF5EBCD-FEB8-45DA-8AD1-0933071D4F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38250" y="3078480"/>
                <a:ext cx="8225791" cy="0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DC7BA83-E551-49A8-8DA7-71572D7D6E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64040" y="2613316"/>
                <a:ext cx="929641" cy="46516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C46EA24-9CDE-4F23-A618-B2085F1F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1660" y="2588296"/>
                <a:ext cx="0" cy="257602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B917D15-A807-4582-9F91-A3272B86C8C3}"/>
                  </a:ext>
                </a:extLst>
              </p:cNvPr>
              <p:cNvGrpSpPr/>
              <p:nvPr/>
            </p:nvGrpSpPr>
            <p:grpSpPr>
              <a:xfrm>
                <a:off x="9239078" y="2837939"/>
                <a:ext cx="957263" cy="465163"/>
                <a:chOff x="9239078" y="2837939"/>
                <a:chExt cx="957263" cy="465163"/>
              </a:xfrm>
            </p:grpSpPr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B0B61785-E1B6-428C-8D51-D0C4CF83479C}"/>
                    </a:ext>
                  </a:extLst>
                </p:cNvPr>
                <p:cNvSpPr/>
                <p:nvPr/>
              </p:nvSpPr>
              <p:spPr>
                <a:xfrm>
                  <a:off x="9239078" y="2837939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07C2E614-E27C-4EF0-98FF-35111E0F35C5}"/>
                    </a:ext>
                  </a:extLst>
                </p:cNvPr>
                <p:cNvSpPr txBox="1"/>
                <p:nvPr/>
              </p:nvSpPr>
              <p:spPr>
                <a:xfrm>
                  <a:off x="9239078" y="29452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TX1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3524AD64-D1D6-4A69-937F-95408C8B9181}"/>
                  </a:ext>
                </a:extLst>
              </p:cNvPr>
              <p:cNvGrpSpPr/>
              <p:nvPr/>
            </p:nvGrpSpPr>
            <p:grpSpPr>
              <a:xfrm>
                <a:off x="8017496" y="2840320"/>
                <a:ext cx="957263" cy="465163"/>
                <a:chOff x="8017496" y="2840320"/>
                <a:chExt cx="957263" cy="465163"/>
              </a:xfrm>
            </p:grpSpPr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9C15459F-E9C4-420C-B9A0-42086258E017}"/>
                    </a:ext>
                  </a:extLst>
                </p:cNvPr>
                <p:cNvSpPr/>
                <p:nvPr/>
              </p:nvSpPr>
              <p:spPr>
                <a:xfrm>
                  <a:off x="8017496" y="2840320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0E2973F-22AA-4A69-AA7A-994FE212555F}"/>
                    </a:ext>
                  </a:extLst>
                </p:cNvPr>
                <p:cNvSpPr txBox="1"/>
                <p:nvPr/>
              </p:nvSpPr>
              <p:spPr>
                <a:xfrm>
                  <a:off x="8017496" y="2947608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TX2</a:t>
                  </a:r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5B466A2-1CD8-409E-9676-0FE84E6D0DF1}"/>
                  </a:ext>
                </a:extLst>
              </p:cNvPr>
              <p:cNvGrpSpPr/>
              <p:nvPr/>
            </p:nvGrpSpPr>
            <p:grpSpPr>
              <a:xfrm>
                <a:off x="5264149" y="2959513"/>
                <a:ext cx="1061404" cy="276999"/>
                <a:chOff x="5264149" y="2959513"/>
                <a:chExt cx="1061404" cy="276999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11FE6ED8-7474-416A-A127-A140A48DDA9A}"/>
                    </a:ext>
                  </a:extLst>
                </p:cNvPr>
                <p:cNvSpPr/>
                <p:nvPr/>
              </p:nvSpPr>
              <p:spPr>
                <a:xfrm>
                  <a:off x="5264149" y="2990678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2E1EDEB-E96E-4F7B-AF4B-03D84D07D723}"/>
                    </a:ext>
                  </a:extLst>
                </p:cNvPr>
                <p:cNvSpPr txBox="1"/>
                <p:nvPr/>
              </p:nvSpPr>
              <p:spPr>
                <a:xfrm>
                  <a:off x="5368290" y="2959513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RX1</a:t>
                  </a: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FF31D60B-73EC-45BA-B5BA-28D28245B5AA}"/>
                  </a:ext>
                </a:extLst>
              </p:cNvPr>
              <p:cNvGrpSpPr/>
              <p:nvPr/>
            </p:nvGrpSpPr>
            <p:grpSpPr>
              <a:xfrm>
                <a:off x="2912109" y="2953127"/>
                <a:ext cx="1071629" cy="276999"/>
                <a:chOff x="3604259" y="2953127"/>
                <a:chExt cx="1071629" cy="276999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6FECC920-6B27-4C71-9980-D0267C426837}"/>
                    </a:ext>
                  </a:extLst>
                </p:cNvPr>
                <p:cNvSpPr/>
                <p:nvPr/>
              </p:nvSpPr>
              <p:spPr>
                <a:xfrm>
                  <a:off x="3604259" y="2984877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7D9F8E8B-F1FF-41AF-8C26-73AA4A8A5F30}"/>
                    </a:ext>
                  </a:extLst>
                </p:cNvPr>
                <p:cNvSpPr txBox="1"/>
                <p:nvPr/>
              </p:nvSpPr>
              <p:spPr>
                <a:xfrm>
                  <a:off x="3718625" y="29531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RX2</a:t>
                  </a: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E7E7987-1DFA-42FB-AB8B-752620757F03}"/>
                  </a:ext>
                </a:extLst>
              </p:cNvPr>
              <p:cNvSpPr/>
              <p:nvPr/>
            </p:nvSpPr>
            <p:spPr>
              <a:xfrm>
                <a:off x="1404619" y="2975611"/>
                <a:ext cx="693420" cy="2057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81FFEB7-5F80-4C8A-8047-3598F2D561CC}"/>
                  </a:ext>
                </a:extLst>
              </p:cNvPr>
              <p:cNvSpPr txBox="1"/>
              <p:nvPr/>
            </p:nvSpPr>
            <p:spPr>
              <a:xfrm>
                <a:off x="1404619" y="2953127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Weight</a:t>
                </a: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98A22A77-8F55-4BDB-B910-C6697E1EA906}"/>
                  </a:ext>
                </a:extLst>
              </p:cNvPr>
              <p:cNvSpPr/>
              <p:nvPr/>
            </p:nvSpPr>
            <p:spPr>
              <a:xfrm>
                <a:off x="9333461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4465BCF-692B-4AE2-9A62-F2905B8845A0}"/>
                  </a:ext>
                </a:extLst>
              </p:cNvPr>
              <p:cNvGrpSpPr/>
              <p:nvPr/>
            </p:nvGrpSpPr>
            <p:grpSpPr>
              <a:xfrm>
                <a:off x="8115807" y="2311898"/>
                <a:ext cx="276397" cy="534000"/>
                <a:chOff x="8115807" y="2311898"/>
                <a:chExt cx="276397" cy="534000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DF030E71-53F9-4ACF-8A0B-D3ADE9D954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54006" y="2588296"/>
                  <a:ext cx="0" cy="257602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4EAAEE5F-C216-4730-98F6-952AAE041078}"/>
                    </a:ext>
                  </a:extLst>
                </p:cNvPr>
                <p:cNvSpPr/>
                <p:nvPr/>
              </p:nvSpPr>
              <p:spPr>
                <a:xfrm>
                  <a:off x="8115807" y="2311898"/>
                  <a:ext cx="276397" cy="276397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E5146EA2-E69C-4191-86EA-41F3D0D052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851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254BF8A-74F8-4B50-BED2-210264253F7E}"/>
                  </a:ext>
                </a:extLst>
              </p:cNvPr>
              <p:cNvSpPr/>
              <p:nvPr/>
            </p:nvSpPr>
            <p:spPr>
              <a:xfrm>
                <a:off x="580031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5420591-DACC-48E1-9251-D6A4CCFEB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273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B85FF0D7-41EF-454F-984E-C1C0C8004A2A}"/>
                  </a:ext>
                </a:extLst>
              </p:cNvPr>
              <p:cNvSpPr/>
              <p:nvPr/>
            </p:nvSpPr>
            <p:spPr>
              <a:xfrm>
                <a:off x="343453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90B96B4B-4C40-4FD6-9110-F08F289083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31496" y="2601419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99F11396-9635-4729-B003-7C139408FAB4}"/>
                  </a:ext>
                </a:extLst>
              </p:cNvPr>
              <p:cNvSpPr/>
              <p:nvPr/>
            </p:nvSpPr>
            <p:spPr>
              <a:xfrm>
                <a:off x="5244000" y="2426426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BB676E9E-D898-4FD4-AB2C-26B36E0729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9521" y="2577405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4E7F000-FBBE-4C69-AA1A-61E1A16BF9C9}"/>
                  </a:ext>
                </a:extLst>
              </p:cNvPr>
              <p:cNvSpPr/>
              <p:nvPr/>
            </p:nvSpPr>
            <p:spPr>
              <a:xfrm>
                <a:off x="2882025" y="2402412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C50CE768-E966-4474-B141-1A95B3A341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7301" y="2607367"/>
                <a:ext cx="5545" cy="471113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6EA5305A-D895-4100-A807-4E985DF108AE}"/>
                  </a:ext>
                </a:extLst>
              </p:cNvPr>
              <p:cNvSpPr/>
              <p:nvPr/>
            </p:nvSpPr>
            <p:spPr>
              <a:xfrm>
                <a:off x="1124647" y="2330969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</p:grp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A1C14D4-6572-41C3-904A-C2452789EC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5811556"/>
              <a:ext cx="12192001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155A328C-3167-4B8D-866D-BCAFF581E3B0}"/>
              </a:ext>
            </a:extLst>
          </p:cNvPr>
          <p:cNvSpPr txBox="1"/>
          <p:nvPr/>
        </p:nvSpPr>
        <p:spPr>
          <a:xfrm>
            <a:off x="530627" y="1246762"/>
            <a:ext cx="4061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 to recover: ~1 hour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Speed: ~1 knot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on winch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on deck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interpreter?</a:t>
            </a:r>
          </a:p>
        </p:txBody>
      </p:sp>
    </p:spTree>
    <p:extLst>
      <p:ext uri="{BB962C8B-B14F-4D97-AF65-F5344CB8AC3E}">
        <p14:creationId xmlns:p14="http://schemas.microsoft.com/office/powerpoint/2010/main" val="215668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251" y="361596"/>
            <a:ext cx="10970417" cy="715962"/>
          </a:xfrm>
          <a:effectLst/>
        </p:spPr>
        <p:txBody>
          <a:bodyPr>
            <a:noAutofit/>
          </a:bodyPr>
          <a:lstStyle/>
          <a:p>
            <a:r>
              <a:rPr lang="en-US" sz="2800" dirty="0"/>
              <a:t>What is CSEM?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5D5AA7-362F-45B3-B595-48ADCC79CB64}"/>
              </a:ext>
            </a:extLst>
          </p:cNvPr>
          <p:cNvSpPr txBox="1"/>
          <p:nvPr/>
        </p:nvSpPr>
        <p:spPr>
          <a:xfrm>
            <a:off x="610792" y="1077558"/>
            <a:ext cx="109704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Controlled-Source Electromagnetics (CSEM) – Surface Towed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Geophysical method using an EM source to map subsurface resistivity.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surface-towed electric dipole transmits low-frequency signals into the water and seafloor.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EM fields diffuse downward; their behavior changes with subsurface resistivity.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Receivers measure amplitude and phase of returning fields.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Data reveal conductive and resistive layers, enabling 1D/2D/3D resistivity models.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Particularly useful for identifying geologic structures, </a:t>
            </a:r>
            <a:r>
              <a:rPr lang="en-US" sz="2400" b="1" dirty="0"/>
              <a:t>fluids</a:t>
            </a:r>
            <a:r>
              <a:rPr lang="en-US" sz="2400" dirty="0"/>
              <a:t>, and conductive/ resistive layers beneath the seafloor.</a:t>
            </a:r>
          </a:p>
        </p:txBody>
      </p:sp>
    </p:spTree>
    <p:extLst>
      <p:ext uri="{BB962C8B-B14F-4D97-AF65-F5344CB8AC3E}">
        <p14:creationId xmlns:p14="http://schemas.microsoft.com/office/powerpoint/2010/main" val="106923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CSEM Setup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075902-3ED9-4F00-96DC-D9B43D79D42B}"/>
              </a:ext>
            </a:extLst>
          </p:cNvPr>
          <p:cNvCxnSpPr>
            <a:cxnSpLocks/>
          </p:cNvCxnSpPr>
          <p:nvPr/>
        </p:nvCxnSpPr>
        <p:spPr>
          <a:xfrm flipH="1">
            <a:off x="0" y="2613316"/>
            <a:ext cx="12192001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156AB94-E97B-43FD-B70D-7A7BE2E3406E}"/>
              </a:ext>
            </a:extLst>
          </p:cNvPr>
          <p:cNvGrpSpPr/>
          <p:nvPr/>
        </p:nvGrpSpPr>
        <p:grpSpPr>
          <a:xfrm>
            <a:off x="1124647" y="1494702"/>
            <a:ext cx="10751496" cy="4052445"/>
            <a:chOff x="1124647" y="1494702"/>
            <a:chExt cx="10751496" cy="4052445"/>
          </a:xfrm>
        </p:grpSpPr>
        <p:pic>
          <p:nvPicPr>
            <p:cNvPr id="1026" name="Picture 2" descr="Marine Research Vessel: Over 1,739 Royalty-Free Licensable Stock  Illustrations &amp; Drawings | Shutterstock">
              <a:extLst>
                <a:ext uri="{FF2B5EF4-FFF2-40B4-BE49-F238E27FC236}">
                  <a16:creationId xmlns:a16="http://schemas.microsoft.com/office/drawing/2014/main" id="{C3BA2C96-6C14-404A-A9FD-00E2878568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43"/>
            <a:stretch/>
          </p:blipFill>
          <p:spPr bwMode="auto">
            <a:xfrm>
              <a:off x="10393681" y="2004405"/>
              <a:ext cx="1482462" cy="608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6EE9FDE-C3B4-4894-8133-BEF67B7EE9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38250" y="3078480"/>
              <a:ext cx="8225791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F5BBFCF-9728-4F88-90D4-7CEF059E19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4040" y="2613316"/>
              <a:ext cx="929641" cy="465164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1CB7BB2-499A-413E-A789-C58AD372895E}"/>
                </a:ext>
              </a:extLst>
            </p:cNvPr>
            <p:cNvCxnSpPr>
              <a:cxnSpLocks/>
            </p:cNvCxnSpPr>
            <p:nvPr/>
          </p:nvCxnSpPr>
          <p:spPr>
            <a:xfrm>
              <a:off x="9471660" y="2588296"/>
              <a:ext cx="0" cy="25760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8AE9364-EDB3-4DC0-B7BA-6DC4F4A55C9C}"/>
                </a:ext>
              </a:extLst>
            </p:cNvPr>
            <p:cNvGrpSpPr/>
            <p:nvPr/>
          </p:nvGrpSpPr>
          <p:grpSpPr>
            <a:xfrm>
              <a:off x="9239078" y="2837939"/>
              <a:ext cx="957263" cy="465163"/>
              <a:chOff x="9239078" y="2837939"/>
              <a:chExt cx="957263" cy="465163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571FC91-DD0B-4E99-B319-16FB7B1C9AD4}"/>
                  </a:ext>
                </a:extLst>
              </p:cNvPr>
              <p:cNvSpPr/>
              <p:nvPr/>
            </p:nvSpPr>
            <p:spPr>
              <a:xfrm>
                <a:off x="9239078" y="2837939"/>
                <a:ext cx="465163" cy="465163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056CF18-6E74-417E-A1A9-39C634E87695}"/>
                  </a:ext>
                </a:extLst>
              </p:cNvPr>
              <p:cNvSpPr txBox="1"/>
              <p:nvPr/>
            </p:nvSpPr>
            <p:spPr>
              <a:xfrm>
                <a:off x="9239078" y="2945227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TX1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DF99B8C-D932-46DB-BB2F-D2509AAAF3D0}"/>
                </a:ext>
              </a:extLst>
            </p:cNvPr>
            <p:cNvGrpSpPr/>
            <p:nvPr/>
          </p:nvGrpSpPr>
          <p:grpSpPr>
            <a:xfrm>
              <a:off x="8017496" y="2840320"/>
              <a:ext cx="957263" cy="465163"/>
              <a:chOff x="8017496" y="2840320"/>
              <a:chExt cx="957263" cy="465163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8470BD3-3FFE-47FA-A69D-8170C59D73CA}"/>
                  </a:ext>
                </a:extLst>
              </p:cNvPr>
              <p:cNvSpPr/>
              <p:nvPr/>
            </p:nvSpPr>
            <p:spPr>
              <a:xfrm>
                <a:off x="8017496" y="2840320"/>
                <a:ext cx="465163" cy="465163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E16D662-04F3-4D6E-B47A-9E8EE26F31A5}"/>
                  </a:ext>
                </a:extLst>
              </p:cNvPr>
              <p:cNvSpPr txBox="1"/>
              <p:nvPr/>
            </p:nvSpPr>
            <p:spPr>
              <a:xfrm>
                <a:off x="8017496" y="2947608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TX2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0C185DA-391F-4749-A6A4-D769722FC9A4}"/>
                </a:ext>
              </a:extLst>
            </p:cNvPr>
            <p:cNvGrpSpPr/>
            <p:nvPr/>
          </p:nvGrpSpPr>
          <p:grpSpPr>
            <a:xfrm>
              <a:off x="5264149" y="2959513"/>
              <a:ext cx="1061404" cy="276999"/>
              <a:chOff x="5264149" y="2959513"/>
              <a:chExt cx="1061404" cy="276999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3D83711-9686-4700-9773-A35F70167F07}"/>
                  </a:ext>
                </a:extLst>
              </p:cNvPr>
              <p:cNvSpPr/>
              <p:nvPr/>
            </p:nvSpPr>
            <p:spPr>
              <a:xfrm>
                <a:off x="5264149" y="2990678"/>
                <a:ext cx="693420" cy="205738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4C3158D-143E-4E76-9034-8E763E73A5EE}"/>
                  </a:ext>
                </a:extLst>
              </p:cNvPr>
              <p:cNvSpPr txBox="1"/>
              <p:nvPr/>
            </p:nvSpPr>
            <p:spPr>
              <a:xfrm>
                <a:off x="5368290" y="2959513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RX1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1AEFCAF-419A-4CDB-A0BE-F0984343A0CA}"/>
                </a:ext>
              </a:extLst>
            </p:cNvPr>
            <p:cNvGrpSpPr/>
            <p:nvPr/>
          </p:nvGrpSpPr>
          <p:grpSpPr>
            <a:xfrm>
              <a:off x="2912109" y="2953127"/>
              <a:ext cx="1071629" cy="276999"/>
              <a:chOff x="3604259" y="2953127"/>
              <a:chExt cx="1071629" cy="27699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76AAA4D-FAF3-4D51-9291-DC8D2BFC3A40}"/>
                  </a:ext>
                </a:extLst>
              </p:cNvPr>
              <p:cNvSpPr/>
              <p:nvPr/>
            </p:nvSpPr>
            <p:spPr>
              <a:xfrm>
                <a:off x="3604259" y="2984877"/>
                <a:ext cx="693420" cy="205738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6ACB7D6-B71E-4616-A1A3-3C2BC0E7BCFA}"/>
                  </a:ext>
                </a:extLst>
              </p:cNvPr>
              <p:cNvSpPr txBox="1"/>
              <p:nvPr/>
            </p:nvSpPr>
            <p:spPr>
              <a:xfrm>
                <a:off x="3718625" y="2953127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RX2</a:t>
                </a: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11A281B-0B4B-4D4D-AD5F-9F718023CFD7}"/>
                </a:ext>
              </a:extLst>
            </p:cNvPr>
            <p:cNvSpPr/>
            <p:nvPr/>
          </p:nvSpPr>
          <p:spPr>
            <a:xfrm>
              <a:off x="1404619" y="2975611"/>
              <a:ext cx="693420" cy="2057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05D355-689F-41B2-83F8-9ADCBD1E168D}"/>
                </a:ext>
              </a:extLst>
            </p:cNvPr>
            <p:cNvSpPr txBox="1"/>
            <p:nvPr/>
          </p:nvSpPr>
          <p:spPr>
            <a:xfrm>
              <a:off x="1404619" y="2953127"/>
              <a:ext cx="9572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Weight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8D4DCCD-B4C6-48A4-BD41-1EBA73EBD6E7}"/>
                </a:ext>
              </a:extLst>
            </p:cNvPr>
            <p:cNvSpPr/>
            <p:nvPr/>
          </p:nvSpPr>
          <p:spPr>
            <a:xfrm>
              <a:off x="9333461" y="2311898"/>
              <a:ext cx="276397" cy="276397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9C87B72-066E-413D-ADD4-9DE6329F6E40}"/>
                </a:ext>
              </a:extLst>
            </p:cNvPr>
            <p:cNvGrpSpPr/>
            <p:nvPr/>
          </p:nvGrpSpPr>
          <p:grpSpPr>
            <a:xfrm>
              <a:off x="8115807" y="2311898"/>
              <a:ext cx="276397" cy="534000"/>
              <a:chOff x="8115807" y="2311898"/>
              <a:chExt cx="276397" cy="534000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55581EC-EFB2-45B2-AAD3-50A81C7807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54006" y="2588296"/>
                <a:ext cx="0" cy="257602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4AFCE51-E015-4127-8ECD-0008D341CDB5}"/>
                  </a:ext>
                </a:extLst>
              </p:cNvPr>
              <p:cNvSpPr/>
              <p:nvPr/>
            </p:nvSpPr>
            <p:spPr>
              <a:xfrm>
                <a:off x="8115807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</p:grp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1999F60-FF2D-4BAA-B18A-452C4EFB926A}"/>
                </a:ext>
              </a:extLst>
            </p:cNvPr>
            <p:cNvCxnSpPr>
              <a:cxnSpLocks/>
            </p:cNvCxnSpPr>
            <p:nvPr/>
          </p:nvCxnSpPr>
          <p:spPr>
            <a:xfrm>
              <a:off x="5938517" y="2588296"/>
              <a:ext cx="0" cy="396581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7833BB3-D2BD-4EC3-B185-59F5A8E116E5}"/>
                </a:ext>
              </a:extLst>
            </p:cNvPr>
            <p:cNvSpPr/>
            <p:nvPr/>
          </p:nvSpPr>
          <p:spPr>
            <a:xfrm>
              <a:off x="5800318" y="2311898"/>
              <a:ext cx="276397" cy="276397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11C78E-1215-428E-8CA0-744306A69D5B}"/>
                </a:ext>
              </a:extLst>
            </p:cNvPr>
            <p:cNvCxnSpPr>
              <a:cxnSpLocks/>
            </p:cNvCxnSpPr>
            <p:nvPr/>
          </p:nvCxnSpPr>
          <p:spPr>
            <a:xfrm>
              <a:off x="3572737" y="2588296"/>
              <a:ext cx="0" cy="396581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53E4589-BEF5-47C1-AADA-78B6EFF0DDB6}"/>
                </a:ext>
              </a:extLst>
            </p:cNvPr>
            <p:cNvSpPr/>
            <p:nvPr/>
          </p:nvSpPr>
          <p:spPr>
            <a:xfrm>
              <a:off x="3434538" y="2311898"/>
              <a:ext cx="276397" cy="276397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9873EE1-AE45-41FA-B385-20416E8ADA53}"/>
                </a:ext>
              </a:extLst>
            </p:cNvPr>
            <p:cNvCxnSpPr>
              <a:cxnSpLocks/>
            </p:cNvCxnSpPr>
            <p:nvPr/>
          </p:nvCxnSpPr>
          <p:spPr>
            <a:xfrm>
              <a:off x="5331496" y="2601419"/>
              <a:ext cx="0" cy="396581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4880FFFE-519B-47A3-8067-89A6799E4A4D}"/>
                </a:ext>
              </a:extLst>
            </p:cNvPr>
            <p:cNvSpPr/>
            <p:nvPr/>
          </p:nvSpPr>
          <p:spPr>
            <a:xfrm>
              <a:off x="5244000" y="2426426"/>
              <a:ext cx="174992" cy="17499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9278753-ED2F-43F1-8333-6D0BB36C8542}"/>
                </a:ext>
              </a:extLst>
            </p:cNvPr>
            <p:cNvCxnSpPr>
              <a:cxnSpLocks/>
            </p:cNvCxnSpPr>
            <p:nvPr/>
          </p:nvCxnSpPr>
          <p:spPr>
            <a:xfrm>
              <a:off x="2969521" y="2577405"/>
              <a:ext cx="0" cy="396581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4C4089F-8E4C-4D5E-B441-51AFF56D6332}"/>
                </a:ext>
              </a:extLst>
            </p:cNvPr>
            <p:cNvSpPr/>
            <p:nvPr/>
          </p:nvSpPr>
          <p:spPr>
            <a:xfrm>
              <a:off x="2882025" y="2402412"/>
              <a:ext cx="174992" cy="17499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0751A72-C81D-46BF-8F71-678F2433B9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7301" y="2607367"/>
              <a:ext cx="5545" cy="471113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60517947-0D2C-4913-918D-22B84C68622B}"/>
                </a:ext>
              </a:extLst>
            </p:cNvPr>
            <p:cNvSpPr/>
            <p:nvPr/>
          </p:nvSpPr>
          <p:spPr>
            <a:xfrm>
              <a:off x="1124647" y="2330969"/>
              <a:ext cx="276397" cy="276397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AE507BC8-4A0C-4B24-92E1-692FCE6C2B58}"/>
                </a:ext>
              </a:extLst>
            </p:cNvPr>
            <p:cNvCxnSpPr>
              <a:cxnSpLocks/>
              <a:endCxn id="38" idx="3"/>
            </p:cNvCxnSpPr>
            <p:nvPr/>
          </p:nvCxnSpPr>
          <p:spPr>
            <a:xfrm flipV="1">
              <a:off x="8974759" y="3234980"/>
              <a:ext cx="332441" cy="4302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0D61B71F-9F93-4667-918A-90C75D79F467}"/>
                </a:ext>
              </a:extLst>
            </p:cNvPr>
            <p:cNvCxnSpPr>
              <a:cxnSpLocks/>
              <a:endCxn id="41" idx="4"/>
            </p:cNvCxnSpPr>
            <p:nvPr/>
          </p:nvCxnSpPr>
          <p:spPr>
            <a:xfrm flipH="1" flipV="1">
              <a:off x="8250078" y="3305483"/>
              <a:ext cx="327640" cy="3671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8EECBAC-D693-4BF9-B983-0211149FC32E}"/>
                </a:ext>
              </a:extLst>
            </p:cNvPr>
            <p:cNvSpPr txBox="1"/>
            <p:nvPr/>
          </p:nvSpPr>
          <p:spPr>
            <a:xfrm>
              <a:off x="7897339" y="3672603"/>
              <a:ext cx="3640740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Transmitter Dipoles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Electrically connected to ship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Creates electromagnetic signal</a:t>
              </a: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672484E7-3D0F-43AF-A31B-0AAF8097D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7170" y="3197168"/>
              <a:ext cx="285270" cy="3855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5B170648-47DA-4B7B-A167-55777B01800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40349" y="3190903"/>
              <a:ext cx="299560" cy="3842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4992F31-DEC7-46E1-899C-DC5A6937E08B}"/>
                </a:ext>
              </a:extLst>
            </p:cNvPr>
            <p:cNvSpPr txBox="1"/>
            <p:nvPr/>
          </p:nvSpPr>
          <p:spPr>
            <a:xfrm>
              <a:off x="2912505" y="3582709"/>
              <a:ext cx="4358886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Receiver Dataloggers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Records electromagnetic return signal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834C3CE-3F11-4A17-A821-B78FB290EC6E}"/>
                </a:ext>
              </a:extLst>
            </p:cNvPr>
            <p:cNvSpPr txBox="1"/>
            <p:nvPr/>
          </p:nvSpPr>
          <p:spPr>
            <a:xfrm>
              <a:off x="4054850" y="1494702"/>
              <a:ext cx="3326552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GPS Loggers on surface floats</a:t>
              </a:r>
            </a:p>
          </p:txBody>
        </p: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98892882-91B7-4CA5-A7BB-3F63B7345005}"/>
                </a:ext>
              </a:extLst>
            </p:cNvPr>
            <p:cNvCxnSpPr>
              <a:cxnSpLocks/>
              <a:stCxn id="89" idx="1"/>
              <a:endCxn id="72" idx="7"/>
            </p:cNvCxnSpPr>
            <p:nvPr/>
          </p:nvCxnSpPr>
          <p:spPr>
            <a:xfrm flipH="1">
              <a:off x="1360567" y="1679368"/>
              <a:ext cx="2694283" cy="6920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F561423C-07FD-4B4E-89F0-E30F89BCFDED}"/>
                </a:ext>
              </a:extLst>
            </p:cNvPr>
            <p:cNvCxnSpPr>
              <a:cxnSpLocks/>
              <a:endCxn id="70" idx="0"/>
            </p:cNvCxnSpPr>
            <p:nvPr/>
          </p:nvCxnSpPr>
          <p:spPr>
            <a:xfrm flipH="1">
              <a:off x="2969521" y="1875930"/>
              <a:ext cx="1080165" cy="5264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2BB0FEC1-1DB3-4FEF-A38E-9C9560906A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92907" y="1855887"/>
              <a:ext cx="596483" cy="5155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0229CDD6-B733-4919-986F-79113A844803}"/>
                </a:ext>
              </a:extLst>
            </p:cNvPr>
            <p:cNvCxnSpPr>
              <a:cxnSpLocks/>
            </p:cNvCxnSpPr>
            <p:nvPr/>
          </p:nvCxnSpPr>
          <p:spPr>
            <a:xfrm>
              <a:off x="5328398" y="1863938"/>
              <a:ext cx="5192" cy="5696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5E26B27F-06F6-498B-B688-64CA50B88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38516" y="1860390"/>
              <a:ext cx="1" cy="4577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0340718D-C23A-4428-B1CF-E828123FC48E}"/>
                </a:ext>
              </a:extLst>
            </p:cNvPr>
            <p:cNvCxnSpPr>
              <a:cxnSpLocks/>
            </p:cNvCxnSpPr>
            <p:nvPr/>
          </p:nvCxnSpPr>
          <p:spPr>
            <a:xfrm>
              <a:off x="7381402" y="1854805"/>
              <a:ext cx="784697" cy="5083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38637A20-1C50-4CE2-AF67-DC1A6920F045}"/>
                </a:ext>
              </a:extLst>
            </p:cNvPr>
            <p:cNvCxnSpPr>
              <a:cxnSpLocks/>
              <a:stCxn id="89" idx="3"/>
            </p:cNvCxnSpPr>
            <p:nvPr/>
          </p:nvCxnSpPr>
          <p:spPr>
            <a:xfrm>
              <a:off x="7381402" y="1679368"/>
              <a:ext cx="1994037" cy="6777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B24ECA4-714A-4027-8460-418C4DD4BB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62846" y="5187502"/>
              <a:ext cx="9250282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B6161F7-A168-4041-93C8-DFCAFA228D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68391" y="5086248"/>
              <a:ext cx="1" cy="202508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0E1B83F0-DCEB-4991-A81C-A149380D76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13128" y="5086248"/>
              <a:ext cx="1" cy="202508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66AE99B-A5A1-43B4-866D-0F9B178CEFEE}"/>
                </a:ext>
              </a:extLst>
            </p:cNvPr>
            <p:cNvSpPr txBox="1"/>
            <p:nvPr/>
          </p:nvSpPr>
          <p:spPr>
            <a:xfrm>
              <a:off x="5613147" y="5177815"/>
              <a:ext cx="8963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~600m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138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Lines on winch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DA4017-76D3-43B1-9DFA-ACCA603C8D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7" b="20961"/>
          <a:stretch/>
        </p:blipFill>
        <p:spPr>
          <a:xfrm>
            <a:off x="1158189" y="1223281"/>
            <a:ext cx="10104171" cy="50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70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Transmitter Details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E038F-419D-4CDD-BA57-A1F6FD11D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524" y="905995"/>
            <a:ext cx="8698655" cy="559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14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Transmitter Details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007847-F7CF-44AC-8EA6-23FBCC543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956030"/>
            <a:ext cx="9677400" cy="54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8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Receiver details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89741B-26F0-4E50-9C6F-2F10BCF17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9" b="1237"/>
          <a:stretch/>
        </p:blipFill>
        <p:spPr>
          <a:xfrm>
            <a:off x="1965960" y="1067342"/>
            <a:ext cx="8316117" cy="534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5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Receiver details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D2C55-1E01-42B6-A9BD-A5A96B38B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530" y="921264"/>
            <a:ext cx="9806940" cy="551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5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C003FF-1D0F-E743-A3C5-5C18B8C2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432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Deployment Strategy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F6F0306-D65E-4EE4-BFBA-72C1B5122C90}"/>
              </a:ext>
            </a:extLst>
          </p:cNvPr>
          <p:cNvSpPr txBox="1"/>
          <p:nvPr/>
        </p:nvSpPr>
        <p:spPr>
          <a:xfrm>
            <a:off x="5776278" y="871532"/>
            <a:ext cx="4061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Deploy weight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Deploy RX2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Deploy RX1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Deploy TX2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Deploy TX1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Turn system on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A4320D-7ABE-4DDA-A4A5-B4BACFDF9E76}"/>
              </a:ext>
            </a:extLst>
          </p:cNvPr>
          <p:cNvGrpSpPr/>
          <p:nvPr/>
        </p:nvGrpSpPr>
        <p:grpSpPr>
          <a:xfrm>
            <a:off x="-1" y="5141940"/>
            <a:ext cx="12192001" cy="1301078"/>
            <a:chOff x="0" y="5227665"/>
            <a:chExt cx="12192001" cy="130107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0DB0D9F-0B43-4F09-9218-C7C2ED9F7D4F}"/>
                </a:ext>
              </a:extLst>
            </p:cNvPr>
            <p:cNvGrpSpPr/>
            <p:nvPr/>
          </p:nvGrpSpPr>
          <p:grpSpPr>
            <a:xfrm>
              <a:off x="774127" y="5227665"/>
              <a:ext cx="10751496" cy="1301078"/>
              <a:chOff x="1124647" y="2004405"/>
              <a:chExt cx="10751496" cy="1301078"/>
            </a:xfrm>
          </p:grpSpPr>
          <p:pic>
            <p:nvPicPr>
              <p:cNvPr id="59" name="Picture 2" descr="Marine Research Vessel: Over 1,739 Royalty-Free Licensable Stock  Illustrations &amp; Drawings | Shutterstock">
                <a:extLst>
                  <a:ext uri="{FF2B5EF4-FFF2-40B4-BE49-F238E27FC236}">
                    <a16:creationId xmlns:a16="http://schemas.microsoft.com/office/drawing/2014/main" id="{31A27A86-064E-4532-953C-5E806FDA64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43"/>
              <a:stretch/>
            </p:blipFill>
            <p:spPr bwMode="auto">
              <a:xfrm>
                <a:off x="10393681" y="2004405"/>
                <a:ext cx="1482462" cy="6089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FF5EBCD-FEB8-45DA-8AD1-0933071D4F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38250" y="3078480"/>
                <a:ext cx="8225791" cy="0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DC7BA83-E551-49A8-8DA7-71572D7D6E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64040" y="2613316"/>
                <a:ext cx="929641" cy="46516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C46EA24-9CDE-4F23-A618-B2085F1F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1660" y="2588296"/>
                <a:ext cx="0" cy="257602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B917D15-A807-4582-9F91-A3272B86C8C3}"/>
                  </a:ext>
                </a:extLst>
              </p:cNvPr>
              <p:cNvGrpSpPr/>
              <p:nvPr/>
            </p:nvGrpSpPr>
            <p:grpSpPr>
              <a:xfrm>
                <a:off x="9239078" y="2837939"/>
                <a:ext cx="957263" cy="465163"/>
                <a:chOff x="9239078" y="2837939"/>
                <a:chExt cx="957263" cy="465163"/>
              </a:xfrm>
            </p:grpSpPr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B0B61785-E1B6-428C-8D51-D0C4CF83479C}"/>
                    </a:ext>
                  </a:extLst>
                </p:cNvPr>
                <p:cNvSpPr/>
                <p:nvPr/>
              </p:nvSpPr>
              <p:spPr>
                <a:xfrm>
                  <a:off x="9239078" y="2837939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07C2E614-E27C-4EF0-98FF-35111E0F35C5}"/>
                    </a:ext>
                  </a:extLst>
                </p:cNvPr>
                <p:cNvSpPr txBox="1"/>
                <p:nvPr/>
              </p:nvSpPr>
              <p:spPr>
                <a:xfrm>
                  <a:off x="9239078" y="29452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TX1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3524AD64-D1D6-4A69-937F-95408C8B9181}"/>
                  </a:ext>
                </a:extLst>
              </p:cNvPr>
              <p:cNvGrpSpPr/>
              <p:nvPr/>
            </p:nvGrpSpPr>
            <p:grpSpPr>
              <a:xfrm>
                <a:off x="8017496" y="2840320"/>
                <a:ext cx="957263" cy="465163"/>
                <a:chOff x="8017496" y="2840320"/>
                <a:chExt cx="957263" cy="465163"/>
              </a:xfrm>
            </p:grpSpPr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9C15459F-E9C4-420C-B9A0-42086258E017}"/>
                    </a:ext>
                  </a:extLst>
                </p:cNvPr>
                <p:cNvSpPr/>
                <p:nvPr/>
              </p:nvSpPr>
              <p:spPr>
                <a:xfrm>
                  <a:off x="8017496" y="2840320"/>
                  <a:ext cx="465163" cy="46516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0E2973F-22AA-4A69-AA7A-994FE212555F}"/>
                    </a:ext>
                  </a:extLst>
                </p:cNvPr>
                <p:cNvSpPr txBox="1"/>
                <p:nvPr/>
              </p:nvSpPr>
              <p:spPr>
                <a:xfrm>
                  <a:off x="8017496" y="2947608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TX2</a:t>
                  </a:r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5B466A2-1CD8-409E-9676-0FE84E6D0DF1}"/>
                  </a:ext>
                </a:extLst>
              </p:cNvPr>
              <p:cNvGrpSpPr/>
              <p:nvPr/>
            </p:nvGrpSpPr>
            <p:grpSpPr>
              <a:xfrm>
                <a:off x="5264149" y="2959513"/>
                <a:ext cx="1061404" cy="276999"/>
                <a:chOff x="5264149" y="2959513"/>
                <a:chExt cx="1061404" cy="276999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11FE6ED8-7474-416A-A127-A140A48DDA9A}"/>
                    </a:ext>
                  </a:extLst>
                </p:cNvPr>
                <p:cNvSpPr/>
                <p:nvPr/>
              </p:nvSpPr>
              <p:spPr>
                <a:xfrm>
                  <a:off x="5264149" y="2990678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2E1EDEB-E96E-4F7B-AF4B-03D84D07D723}"/>
                    </a:ext>
                  </a:extLst>
                </p:cNvPr>
                <p:cNvSpPr txBox="1"/>
                <p:nvPr/>
              </p:nvSpPr>
              <p:spPr>
                <a:xfrm>
                  <a:off x="5368290" y="2959513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RX1</a:t>
                  </a: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FF31D60B-73EC-45BA-B5BA-28D28245B5AA}"/>
                  </a:ext>
                </a:extLst>
              </p:cNvPr>
              <p:cNvGrpSpPr/>
              <p:nvPr/>
            </p:nvGrpSpPr>
            <p:grpSpPr>
              <a:xfrm>
                <a:off x="2912109" y="2953127"/>
                <a:ext cx="1071629" cy="276999"/>
                <a:chOff x="3604259" y="2953127"/>
                <a:chExt cx="1071629" cy="276999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6FECC920-6B27-4C71-9980-D0267C426837}"/>
                    </a:ext>
                  </a:extLst>
                </p:cNvPr>
                <p:cNvSpPr/>
                <p:nvPr/>
              </p:nvSpPr>
              <p:spPr>
                <a:xfrm>
                  <a:off x="3604259" y="2984877"/>
                  <a:ext cx="693420" cy="20573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7D9F8E8B-F1FF-41AF-8C26-73AA4A8A5F30}"/>
                    </a:ext>
                  </a:extLst>
                </p:cNvPr>
                <p:cNvSpPr txBox="1"/>
                <p:nvPr/>
              </p:nvSpPr>
              <p:spPr>
                <a:xfrm>
                  <a:off x="3718625" y="2953127"/>
                  <a:ext cx="9572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RX2</a:t>
                  </a: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E7E7987-1DFA-42FB-AB8B-752620757F03}"/>
                  </a:ext>
                </a:extLst>
              </p:cNvPr>
              <p:cNvSpPr/>
              <p:nvPr/>
            </p:nvSpPr>
            <p:spPr>
              <a:xfrm>
                <a:off x="1404619" y="2975611"/>
                <a:ext cx="693420" cy="2057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81FFEB7-5F80-4C8A-8047-3598F2D561CC}"/>
                  </a:ext>
                </a:extLst>
              </p:cNvPr>
              <p:cNvSpPr txBox="1"/>
              <p:nvPr/>
            </p:nvSpPr>
            <p:spPr>
              <a:xfrm>
                <a:off x="1404619" y="2953127"/>
                <a:ext cx="9572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Weight</a:t>
                </a: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98A22A77-8F55-4BDB-B910-C6697E1EA906}"/>
                  </a:ext>
                </a:extLst>
              </p:cNvPr>
              <p:cNvSpPr/>
              <p:nvPr/>
            </p:nvSpPr>
            <p:spPr>
              <a:xfrm>
                <a:off x="9333461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4465BCF-692B-4AE2-9A62-F2905B8845A0}"/>
                  </a:ext>
                </a:extLst>
              </p:cNvPr>
              <p:cNvGrpSpPr/>
              <p:nvPr/>
            </p:nvGrpSpPr>
            <p:grpSpPr>
              <a:xfrm>
                <a:off x="8115807" y="2311898"/>
                <a:ext cx="276397" cy="534000"/>
                <a:chOff x="8115807" y="2311898"/>
                <a:chExt cx="276397" cy="534000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DF030E71-53F9-4ACF-8A0B-D3ADE9D954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54006" y="2588296"/>
                  <a:ext cx="0" cy="257602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4EAAEE5F-C216-4730-98F6-952AAE041078}"/>
                    </a:ext>
                  </a:extLst>
                </p:cNvPr>
                <p:cNvSpPr/>
                <p:nvPr/>
              </p:nvSpPr>
              <p:spPr>
                <a:xfrm>
                  <a:off x="8115807" y="2311898"/>
                  <a:ext cx="276397" cy="276397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/>
                </a:p>
              </p:txBody>
            </p: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E5146EA2-E69C-4191-86EA-41F3D0D052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851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254BF8A-74F8-4B50-BED2-210264253F7E}"/>
                  </a:ext>
                </a:extLst>
              </p:cNvPr>
              <p:cNvSpPr/>
              <p:nvPr/>
            </p:nvSpPr>
            <p:spPr>
              <a:xfrm>
                <a:off x="580031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5420591-DACC-48E1-9251-D6A4CCFEB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2737" y="2588296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B85FF0D7-41EF-454F-984E-C1C0C8004A2A}"/>
                  </a:ext>
                </a:extLst>
              </p:cNvPr>
              <p:cNvSpPr/>
              <p:nvPr/>
            </p:nvSpPr>
            <p:spPr>
              <a:xfrm>
                <a:off x="3434538" y="2311898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90B96B4B-4C40-4FD6-9110-F08F289083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31496" y="2601419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99F11396-9635-4729-B003-7C139408FAB4}"/>
                  </a:ext>
                </a:extLst>
              </p:cNvPr>
              <p:cNvSpPr/>
              <p:nvPr/>
            </p:nvSpPr>
            <p:spPr>
              <a:xfrm>
                <a:off x="5244000" y="2426426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BB676E9E-D898-4FD4-AB2C-26B36E0729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9521" y="2577405"/>
                <a:ext cx="0" cy="396581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4E7F000-FBBE-4C69-AA1A-61E1A16BF9C9}"/>
                  </a:ext>
                </a:extLst>
              </p:cNvPr>
              <p:cNvSpPr/>
              <p:nvPr/>
            </p:nvSpPr>
            <p:spPr>
              <a:xfrm>
                <a:off x="2882025" y="2402412"/>
                <a:ext cx="174992" cy="17499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C50CE768-E966-4474-B141-1A95B3A341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7301" y="2607367"/>
                <a:ext cx="5545" cy="471113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6EA5305A-D895-4100-A807-4E985DF108AE}"/>
                  </a:ext>
                </a:extLst>
              </p:cNvPr>
              <p:cNvSpPr/>
              <p:nvPr/>
            </p:nvSpPr>
            <p:spPr>
              <a:xfrm>
                <a:off x="1124647" y="2330969"/>
                <a:ext cx="276397" cy="27639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</p:grp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A1C14D4-6572-41C3-904A-C2452789EC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5811556"/>
              <a:ext cx="12192001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155A328C-3167-4B8D-866D-BCAFF581E3B0}"/>
              </a:ext>
            </a:extLst>
          </p:cNvPr>
          <p:cNvSpPr txBox="1"/>
          <p:nvPr/>
        </p:nvSpPr>
        <p:spPr>
          <a:xfrm>
            <a:off x="530627" y="870990"/>
            <a:ext cx="40619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 to deploy: ~1 hour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will need to be positioned before our start point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Speed: ~1-1.5 knots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May have to adjust speed during RX and TX deployments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on winch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on deck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interpreter?</a:t>
            </a:r>
          </a:p>
        </p:txBody>
      </p:sp>
    </p:spTree>
    <p:extLst>
      <p:ext uri="{BB962C8B-B14F-4D97-AF65-F5344CB8AC3E}">
        <p14:creationId xmlns:p14="http://schemas.microsoft.com/office/powerpoint/2010/main" val="6614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4672</TotalTime>
  <Words>352</Words>
  <Application>Microsoft Office PowerPoint</Application>
  <PresentationFormat>Widescreen</PresentationFormat>
  <Paragraphs>91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Office Theme</vt:lpstr>
      <vt:lpstr>CSEM Deployment</vt:lpstr>
      <vt:lpstr>What is CSEM?</vt:lpstr>
      <vt:lpstr>CSEM Setup</vt:lpstr>
      <vt:lpstr>Lines on winch</vt:lpstr>
      <vt:lpstr>Transmitter Details</vt:lpstr>
      <vt:lpstr>Transmitter Details (cont)</vt:lpstr>
      <vt:lpstr>Receiver details</vt:lpstr>
      <vt:lpstr>Receiver details (cont)</vt:lpstr>
      <vt:lpstr>Deployment Strategy</vt:lpstr>
      <vt:lpstr>Towing the system</vt:lpstr>
      <vt:lpstr>Recovery Strategy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Johann Voigtlander</cp:lastModifiedBy>
  <cp:revision>501</cp:revision>
  <cp:lastPrinted>2019-01-30T18:37:10Z</cp:lastPrinted>
  <dcterms:created xsi:type="dcterms:W3CDTF">2019-01-30T18:15:38Z</dcterms:created>
  <dcterms:modified xsi:type="dcterms:W3CDTF">2025-12-09T15:59:47Z</dcterms:modified>
</cp:coreProperties>
</file>