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Proxima Nova"/>
      <p:regular r:id="rId15"/>
      <p:bold r:id="rId16"/>
      <p:italic r:id="rId17"/>
      <p:boldItalic r:id="rId18"/>
    </p:embeddedFont>
    <p:embeddedFont>
      <p:font typeface="Bellota Text"/>
      <p:regular r:id="rId19"/>
      <p:bold r:id="rId20"/>
      <p:italic r:id="rId21"/>
      <p:boldItalic r:id="rId22"/>
    </p:embeddedFont>
    <p:embeddedFont>
      <p:font typeface="KoHo Medium"/>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BellotaText-bold.fntdata"/><Relationship Id="rId22" Type="http://schemas.openxmlformats.org/officeDocument/2006/relationships/font" Target="fonts/BellotaText-boldItalic.fntdata"/><Relationship Id="rId21" Type="http://schemas.openxmlformats.org/officeDocument/2006/relationships/font" Target="fonts/BellotaText-italic.fntdata"/><Relationship Id="rId24" Type="http://schemas.openxmlformats.org/officeDocument/2006/relationships/font" Target="fonts/KoHoMedium-bold.fntdata"/><Relationship Id="rId23" Type="http://schemas.openxmlformats.org/officeDocument/2006/relationships/font" Target="fonts/KoHoMedium-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KoHoMedium-boldItalic.fntdata"/><Relationship Id="rId25" Type="http://schemas.openxmlformats.org/officeDocument/2006/relationships/font" Target="fonts/KoHoMedium-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ProximaNova-regular.fntdata"/><Relationship Id="rId14" Type="http://schemas.openxmlformats.org/officeDocument/2006/relationships/slide" Target="slides/slide9.xml"/><Relationship Id="rId17" Type="http://schemas.openxmlformats.org/officeDocument/2006/relationships/font" Target="fonts/ProximaNova-italic.fntdata"/><Relationship Id="rId16" Type="http://schemas.openxmlformats.org/officeDocument/2006/relationships/font" Target="fonts/ProximaNova-bold.fntdata"/><Relationship Id="rId19" Type="http://schemas.openxmlformats.org/officeDocument/2006/relationships/font" Target="fonts/BellotaText-regular.fntdata"/><Relationship Id="rId18" Type="http://schemas.openxmlformats.org/officeDocument/2006/relationships/font" Target="fonts/ProximaNova-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a0eb74a198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a0eb74a198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i="1" lang="en" u="sng">
                <a:solidFill>
                  <a:schemeClr val="dk1"/>
                </a:solidFill>
              </a:rPr>
              <a:t>Assigned to -</a:t>
            </a:r>
            <a:r>
              <a:rPr i="1" lang="en">
                <a:solidFill>
                  <a:schemeClr val="dk1"/>
                </a:solidFill>
              </a:rPr>
              <a:t> </a:t>
            </a:r>
            <a:r>
              <a:rPr lang="en">
                <a:solidFill>
                  <a:schemeClr val="dk1"/>
                </a:solidFill>
              </a:rPr>
              <a:t>Leah</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This is the MBARI expedition database modernization project team 1 final presentation.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a0eb74a198_0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a0eb74a198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EACH INTRODUCE EACH OTHER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a0eb74a198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a0eb74a198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457200" lvl="0" marL="0" rtl="0" algn="l">
              <a:lnSpc>
                <a:spcPct val="115000"/>
              </a:lnSpc>
              <a:spcBef>
                <a:spcPts val="0"/>
              </a:spcBef>
              <a:spcAft>
                <a:spcPts val="0"/>
              </a:spcAft>
              <a:buNone/>
            </a:pPr>
            <a:r>
              <a:rPr i="1" lang="en" u="sng">
                <a:solidFill>
                  <a:schemeClr val="dk1"/>
                </a:solidFill>
              </a:rPr>
              <a:t>Assigned to - </a:t>
            </a:r>
            <a:r>
              <a:rPr lang="en">
                <a:solidFill>
                  <a:schemeClr val="dk1"/>
                </a:solidFill>
              </a:rPr>
              <a:t>Geoffrey</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rPr>
              <a:t>The MBARI expedition database is a mission-critical tool used to schedule ship times and log expedition data. The current version was built on Perl 25 years ago and is near the end of its life. </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rPr>
              <a:t>Our goal was to rebuild the database and web app from the ground up using a modern software stack, maintaining current functionality with a modern UI. This will free up time and money for MBARI. </a:t>
            </a:r>
            <a:endParaRPr b="1" sz="12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a3b55c9edc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a3b55c9edc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i="1" lang="en" u="sng">
                <a:solidFill>
                  <a:schemeClr val="dk1"/>
                </a:solidFill>
              </a:rPr>
              <a:t>Assigned to -</a:t>
            </a:r>
            <a:r>
              <a:rPr i="1" lang="en">
                <a:solidFill>
                  <a:schemeClr val="dk1"/>
                </a:solidFill>
              </a:rPr>
              <a:t> </a:t>
            </a:r>
            <a:r>
              <a:rPr lang="en">
                <a:solidFill>
                  <a:schemeClr val="dk1"/>
                </a:solidFill>
              </a:rPr>
              <a:t>Bets</a:t>
            </a:r>
            <a:r>
              <a:rPr lang="en">
                <a:solidFill>
                  <a:schemeClr val="dk1"/>
                </a:solidFill>
              </a:rPr>
              <a:t>y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With a mix of HTML, CSS, and Bootstrap, we’ve given the site a modern look and feel. These tools also easily integrate with JavaScript to interact with the back end.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We used MBARI’s website as inspiration, with lots of dark colors, white text, and high-quality photos of Marine life.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a3b55c9edc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a3b55c9edc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i="1" lang="en" u="sng">
                <a:solidFill>
                  <a:schemeClr val="dk1"/>
                </a:solidFill>
              </a:rPr>
              <a:t>Assigned to - </a:t>
            </a:r>
            <a:r>
              <a:rPr lang="en" u="sng">
                <a:solidFill>
                  <a:schemeClr val="dk1"/>
                </a:solidFill>
              </a:rPr>
              <a:t>Michael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For our backend framework, we chose to use Node JS + Express JS. Node gave us high performance in real-time and supported multiple connections. It is also scalable, meaning a large organization like MBARI shouldn’t have problems implementing it on a larger scale.</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Using express with node allowed for the use of middleware and made routing much less complicated by doing a lot of the work in the background. </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Node + express is a very commonly used backend framework, meaning it will be supported for years to come. It is also approachable for beginners. This ensures that future developers can build off of our work. It is also very versatile for different types of databases.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a33293d011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a33293d01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i="1" lang="en" u="sng">
                <a:solidFill>
                  <a:schemeClr val="dk1"/>
                </a:solidFill>
              </a:rPr>
              <a:t>Assigned to -</a:t>
            </a:r>
            <a:r>
              <a:rPr i="1" lang="en">
                <a:solidFill>
                  <a:schemeClr val="dk1"/>
                </a:solidFill>
              </a:rPr>
              <a:t> </a:t>
            </a:r>
            <a:r>
              <a:rPr lang="en">
                <a:solidFill>
                  <a:schemeClr val="dk1"/>
                </a:solidFill>
              </a:rPr>
              <a:t>Leah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Our database went through multiple revisions as we got feedback and comments from our mentor. We landed on a three-table relational database we built in MySQL. By having just three tables, we’ve ensured that the database is approachable and easy to integrate into the web app. The expedition table covers everything about an expedition, from planning to completion. The dive table keeps track of the dives for each expedition. And finally, the person table keeps track of user information like name, role, and ID number.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a0eb74a198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a0eb74a198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i="1" lang="en" u="sng">
                <a:solidFill>
                  <a:schemeClr val="dk1"/>
                </a:solidFill>
              </a:rPr>
              <a:t>Assigned to - </a:t>
            </a:r>
            <a:r>
              <a:rPr lang="en">
                <a:solidFill>
                  <a:schemeClr val="dk1"/>
                </a:solidFill>
              </a:rPr>
              <a:t>Betsy &amp; Michael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	Reflection:</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rPr>
              <a:t>This was all of our first time working on a greenfield project. Building this system from the ground up gave us full-stack development experience and also taught us to work with a client to meet their specific needs.  </a:t>
            </a:r>
            <a:endParaRPr>
              <a:solidFill>
                <a:schemeClr val="dk1"/>
              </a:solidFill>
            </a:endParaRPr>
          </a:p>
          <a:p>
            <a:pPr indent="0" lvl="0" marL="457200" rtl="0" algn="l">
              <a:lnSpc>
                <a:spcPct val="115000"/>
              </a:lnSpc>
              <a:spcBef>
                <a:spcPts val="0"/>
              </a:spcBef>
              <a:spcAft>
                <a:spcPts val="0"/>
              </a:spcAft>
              <a:buNone/>
            </a:pPr>
            <a:r>
              <a:rPr lang="en">
                <a:solidFill>
                  <a:schemeClr val="dk1"/>
                </a:solidFill>
              </a:rPr>
              <a:t> 	</a:t>
            </a:r>
            <a:endParaRPr>
              <a:solidFill>
                <a:schemeClr val="dk1"/>
              </a:solidFill>
            </a:endParaRPr>
          </a:p>
          <a:p>
            <a:pPr indent="0" lvl="0" marL="457200" rtl="0" algn="l">
              <a:lnSpc>
                <a:spcPct val="115000"/>
              </a:lnSpc>
              <a:spcBef>
                <a:spcPts val="0"/>
              </a:spcBef>
              <a:spcAft>
                <a:spcPts val="0"/>
              </a:spcAft>
              <a:buNone/>
            </a:pPr>
            <a:r>
              <a:rPr lang="en">
                <a:solidFill>
                  <a:schemeClr val="dk1"/>
                </a:solidFill>
              </a:rPr>
              <a:t>Future work: </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rPr>
              <a:t>We originally wanted to test our website with selenium but ran out of time to do so. </a:t>
            </a:r>
            <a:endParaRPr>
              <a:solidFill>
                <a:schemeClr val="dk1"/>
              </a:solidFill>
            </a:endParaRPr>
          </a:p>
          <a:p>
            <a:pPr indent="0" lvl="0" marL="457200" rtl="0" algn="l">
              <a:lnSpc>
                <a:spcPct val="115000"/>
              </a:lnSpc>
              <a:spcBef>
                <a:spcPts val="0"/>
              </a:spcBef>
              <a:spcAft>
                <a:spcPts val="0"/>
              </a:spcAft>
              <a:buClr>
                <a:schemeClr val="dk1"/>
              </a:buClr>
              <a:buSzPts val="1100"/>
              <a:buFont typeface="Arial"/>
              <a:buNone/>
            </a:pPr>
            <a:r>
              <a:rPr lang="en">
                <a:solidFill>
                  <a:schemeClr val="dk1"/>
                </a:solidFill>
              </a:rPr>
              <a:t>There are a few things that could be added to this project in the future but that we did not originally plan for, including: </a:t>
            </a:r>
            <a:endParaRPr>
              <a:solidFill>
                <a:schemeClr val="dk1"/>
              </a:solidFill>
            </a:endParaRPr>
          </a:p>
          <a:p>
            <a:pPr indent="-298450" lvl="0" marL="914400" rtl="0" algn="l">
              <a:lnSpc>
                <a:spcPct val="115000"/>
              </a:lnSpc>
              <a:spcBef>
                <a:spcPts val="0"/>
              </a:spcBef>
              <a:spcAft>
                <a:spcPts val="0"/>
              </a:spcAft>
              <a:buClr>
                <a:schemeClr val="dk1"/>
              </a:buClr>
              <a:buSzPts val="1100"/>
              <a:buChar char="●"/>
            </a:pPr>
            <a:r>
              <a:rPr lang="en">
                <a:solidFill>
                  <a:schemeClr val="dk1"/>
                </a:solidFill>
              </a:rPr>
              <a:t>A user  interface to facilitate smoother updates to the database schema and web app (Schema Evolution)</a:t>
            </a:r>
            <a:endParaRPr>
              <a:solidFill>
                <a:schemeClr val="dk1"/>
              </a:solidFill>
            </a:endParaRPr>
          </a:p>
          <a:p>
            <a:pPr indent="-298450" lvl="0" marL="914400" rtl="0" algn="l">
              <a:lnSpc>
                <a:spcPct val="115000"/>
              </a:lnSpc>
              <a:spcBef>
                <a:spcPts val="0"/>
              </a:spcBef>
              <a:spcAft>
                <a:spcPts val="0"/>
              </a:spcAft>
              <a:buClr>
                <a:schemeClr val="dk1"/>
              </a:buClr>
              <a:buSzPts val="1100"/>
              <a:buChar char="●"/>
            </a:pPr>
            <a:r>
              <a:rPr lang="en">
                <a:solidFill>
                  <a:schemeClr val="dk1"/>
                </a:solidFill>
              </a:rPr>
              <a:t>An inbox system to notify logistics coordinators of cruises needing approval, as well as tell employees when their cruise requests have been approved.    </a:t>
            </a:r>
            <a:endParaRPr sz="12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a0eb74a198_0_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a0eb74a198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500"/>
              </a:spcBef>
              <a:spcAft>
                <a:spcPts val="0"/>
              </a:spcAft>
              <a:buNone/>
            </a:pPr>
            <a:r>
              <a:rPr lang="en" sz="1200">
                <a:solidFill>
                  <a:schemeClr val="dk1"/>
                </a:solidFill>
              </a:rPr>
              <a:t>demonstration (if applicable)</a:t>
            </a:r>
            <a:endParaRPr sz="1200">
              <a:solidFill>
                <a:schemeClr val="dk1"/>
              </a:solidFill>
            </a:endParaRPr>
          </a:p>
          <a:p>
            <a:pPr indent="0" lvl="0" marL="0" rtl="0" algn="l">
              <a:spcBef>
                <a:spcPts val="500"/>
              </a:spcBef>
              <a:spcAft>
                <a:spcPts val="0"/>
              </a:spcAft>
              <a:buNone/>
            </a:pPr>
            <a:r>
              <a:rPr lang="en" sz="1200">
                <a:solidFill>
                  <a:schemeClr val="dk1"/>
                </a:solidFill>
              </a:rPr>
              <a:t>*DO WE WANT TO DEMO IN OUR PRESENTATION??? </a:t>
            </a:r>
            <a:endParaRPr sz="12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a0eb74a198_0_3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a0eb74a198_0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i="1" lang="en" u="sng">
                <a:solidFill>
                  <a:schemeClr val="dk1"/>
                </a:solidFill>
              </a:rPr>
              <a:t>Assigned to -</a:t>
            </a:r>
            <a:r>
              <a:rPr i="1" lang="en">
                <a:solidFill>
                  <a:schemeClr val="dk1"/>
                </a:solidFill>
              </a:rPr>
              <a:t> </a:t>
            </a:r>
            <a:r>
              <a:rPr lang="en">
                <a:solidFill>
                  <a:schemeClr val="dk1"/>
                </a:solidFill>
              </a:rPr>
              <a:t>Geoffrey</a:t>
            </a:r>
            <a:endParaRPr>
              <a:solidFill>
                <a:schemeClr val="dk1"/>
              </a:solidFill>
            </a:endParaRPr>
          </a:p>
          <a:p>
            <a:pPr indent="0" lvl="0" marL="0" rtl="0" algn="l">
              <a:lnSpc>
                <a:spcPct val="115000"/>
              </a:lnSpc>
              <a:spcBef>
                <a:spcPts val="0"/>
              </a:spcBef>
              <a:spcAft>
                <a:spcPts val="0"/>
              </a:spcAft>
              <a:buNone/>
            </a:pPr>
            <a:r>
              <a:rPr lang="en">
                <a:solidFill>
                  <a:schemeClr val="dk1"/>
                </a:solidFill>
              </a:rPr>
              <a:t>Thank you for your time, and a special thank you to our mentor, Mike McCann, and the whole team at MBARI for this opportunity. </a:t>
            </a:r>
            <a:endParaRPr>
              <a:solidFill>
                <a:schemeClr val="dk1"/>
              </a:solidFill>
            </a:endParaRPr>
          </a:p>
          <a:p>
            <a:pPr indent="0" lvl="0" marL="0" rtl="0" algn="l">
              <a:spcBef>
                <a:spcPts val="1000"/>
              </a:spcBef>
              <a:spcAft>
                <a:spcPts val="0"/>
              </a:spcAft>
              <a:buNone/>
            </a:pPr>
            <a:r>
              <a:t/>
            </a:r>
            <a:endParaRPr sz="12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1.jpg"/><Relationship Id="rId4" Type="http://schemas.openxmlformats.org/officeDocument/2006/relationships/image" Target="../media/image12.jpg"/><Relationship Id="rId5" Type="http://schemas.openxmlformats.org/officeDocument/2006/relationships/image" Target="../media/image6.jpg"/><Relationship Id="rId6" Type="http://schemas.openxmlformats.org/officeDocument/2006/relationships/image" Target="../media/image1.jpg"/><Relationship Id="rId7"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hyperlink" Target="http://drive.google.com/file/d/1UKNfHfoiDNoynEY2qpBPkpRmBM_qEIf8/view" TargetMode="External"/><Relationship Id="rId5"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nvSpPr>
        <p:spPr>
          <a:xfrm>
            <a:off x="1173750" y="1295488"/>
            <a:ext cx="6796500" cy="1944000"/>
          </a:xfrm>
          <a:prstGeom prst="rect">
            <a:avLst/>
          </a:prstGeom>
          <a:solidFill>
            <a:srgbClr val="3D85C6">
              <a:alpha val="39550"/>
            </a:srgbClr>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pic>
        <p:nvPicPr>
          <p:cNvPr id="55" name="Google Shape;55;p13"/>
          <p:cNvPicPr preferRelativeResize="0"/>
          <p:nvPr/>
        </p:nvPicPr>
        <p:blipFill>
          <a:blip r:embed="rId4">
            <a:alphaModFix/>
          </a:blip>
          <a:stretch>
            <a:fillRect/>
          </a:stretch>
        </p:blipFill>
        <p:spPr>
          <a:xfrm>
            <a:off x="1176861" y="1293619"/>
            <a:ext cx="6790277" cy="1926337"/>
          </a:xfrm>
          <a:prstGeom prst="rect">
            <a:avLst/>
          </a:prstGeom>
          <a:noFill/>
          <a:ln>
            <a:noFill/>
          </a:ln>
        </p:spPr>
      </p:pic>
      <p:sp>
        <p:nvSpPr>
          <p:cNvPr id="56" name="Google Shape;56;p13"/>
          <p:cNvSpPr txBox="1"/>
          <p:nvPr/>
        </p:nvSpPr>
        <p:spPr>
          <a:xfrm>
            <a:off x="3221550" y="3388175"/>
            <a:ext cx="2700900" cy="461700"/>
          </a:xfrm>
          <a:prstGeom prst="rect">
            <a:avLst/>
          </a:prstGeom>
          <a:solidFill>
            <a:srgbClr val="3D85C6">
              <a:alpha val="3955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Bellota Text"/>
                <a:ea typeface="Bellota Text"/>
                <a:cs typeface="Bellota Text"/>
                <a:sym typeface="Bellota Text"/>
              </a:rPr>
              <a:t>Team 1 Final Presentation</a:t>
            </a:r>
            <a:endParaRPr sz="1800">
              <a:solidFill>
                <a:schemeClr val="dk1"/>
              </a:solidFill>
              <a:latin typeface="Bellota Text"/>
              <a:ea typeface="Bellota Text"/>
              <a:cs typeface="Bellota Text"/>
              <a:sym typeface="Bellota Tex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3156300" y="2171550"/>
            <a:ext cx="2831400" cy="8004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2300">
                <a:solidFill>
                  <a:schemeClr val="dk1"/>
                </a:solidFill>
                <a:latin typeface="Bellota Text"/>
                <a:ea typeface="Bellota Text"/>
                <a:cs typeface="Bellota Text"/>
                <a:sym typeface="Bellota Text"/>
              </a:rPr>
              <a:t>MEET THE </a:t>
            </a:r>
            <a:endParaRPr b="1" sz="2300">
              <a:solidFill>
                <a:schemeClr val="dk1"/>
              </a:solidFill>
              <a:latin typeface="Bellota Text"/>
              <a:ea typeface="Bellota Text"/>
              <a:cs typeface="Bellota Text"/>
              <a:sym typeface="Bellota Text"/>
            </a:endParaRPr>
          </a:p>
          <a:p>
            <a:pPr indent="0" lvl="0" marL="0" rtl="0" algn="ctr">
              <a:spcBef>
                <a:spcPts val="0"/>
              </a:spcBef>
              <a:spcAft>
                <a:spcPts val="0"/>
              </a:spcAft>
              <a:buNone/>
            </a:pPr>
            <a:r>
              <a:rPr b="1" lang="en" sz="2300">
                <a:solidFill>
                  <a:schemeClr val="dk1"/>
                </a:solidFill>
                <a:latin typeface="Bellota Text"/>
                <a:ea typeface="Bellota Text"/>
                <a:cs typeface="Bellota Text"/>
                <a:sym typeface="Bellota Text"/>
              </a:rPr>
              <a:t>TEAM</a:t>
            </a:r>
            <a:endParaRPr b="1" sz="2300">
              <a:solidFill>
                <a:schemeClr val="dk1"/>
              </a:solidFill>
              <a:latin typeface="Bellota Text"/>
              <a:ea typeface="Bellota Text"/>
              <a:cs typeface="Bellota Text"/>
              <a:sym typeface="Bellota Text"/>
            </a:endParaRPr>
          </a:p>
        </p:txBody>
      </p:sp>
      <p:cxnSp>
        <p:nvCxnSpPr>
          <p:cNvPr id="62" name="Google Shape;62;p14"/>
          <p:cNvCxnSpPr/>
          <p:nvPr/>
        </p:nvCxnSpPr>
        <p:spPr>
          <a:xfrm>
            <a:off x="4572000" y="0"/>
            <a:ext cx="0" cy="1682700"/>
          </a:xfrm>
          <a:prstGeom prst="straightConnector1">
            <a:avLst/>
          </a:prstGeom>
          <a:noFill/>
          <a:ln cap="flat" cmpd="sng" w="28575">
            <a:solidFill>
              <a:schemeClr val="dk2"/>
            </a:solidFill>
            <a:prstDash val="solid"/>
            <a:round/>
            <a:headEnd len="med" w="med" type="none"/>
            <a:tailEnd len="med" w="med" type="none"/>
          </a:ln>
        </p:spPr>
      </p:cxnSp>
      <p:cxnSp>
        <p:nvCxnSpPr>
          <p:cNvPr id="63" name="Google Shape;63;p14"/>
          <p:cNvCxnSpPr/>
          <p:nvPr/>
        </p:nvCxnSpPr>
        <p:spPr>
          <a:xfrm>
            <a:off x="4572000" y="3460800"/>
            <a:ext cx="0" cy="1682700"/>
          </a:xfrm>
          <a:prstGeom prst="straightConnector1">
            <a:avLst/>
          </a:prstGeom>
          <a:noFill/>
          <a:ln cap="flat" cmpd="sng" w="28575">
            <a:solidFill>
              <a:schemeClr val="dk2"/>
            </a:solidFill>
            <a:prstDash val="solid"/>
            <a:round/>
            <a:headEnd len="med" w="med" type="none"/>
            <a:tailEnd len="med" w="med" type="none"/>
          </a:ln>
        </p:spPr>
      </p:cxnSp>
      <p:cxnSp>
        <p:nvCxnSpPr>
          <p:cNvPr id="64" name="Google Shape;64;p14"/>
          <p:cNvCxnSpPr/>
          <p:nvPr/>
        </p:nvCxnSpPr>
        <p:spPr>
          <a:xfrm rot="10800000">
            <a:off x="0" y="2571750"/>
            <a:ext cx="3052200" cy="0"/>
          </a:xfrm>
          <a:prstGeom prst="straightConnector1">
            <a:avLst/>
          </a:prstGeom>
          <a:noFill/>
          <a:ln cap="flat" cmpd="sng" w="28575">
            <a:solidFill>
              <a:schemeClr val="dk2"/>
            </a:solidFill>
            <a:prstDash val="solid"/>
            <a:round/>
            <a:headEnd len="med" w="med" type="none"/>
            <a:tailEnd len="med" w="med" type="none"/>
          </a:ln>
        </p:spPr>
      </p:cxnSp>
      <p:cxnSp>
        <p:nvCxnSpPr>
          <p:cNvPr id="65" name="Google Shape;65;p14"/>
          <p:cNvCxnSpPr/>
          <p:nvPr/>
        </p:nvCxnSpPr>
        <p:spPr>
          <a:xfrm rot="10800000">
            <a:off x="6091800" y="2571750"/>
            <a:ext cx="3052200" cy="0"/>
          </a:xfrm>
          <a:prstGeom prst="straightConnector1">
            <a:avLst/>
          </a:prstGeom>
          <a:noFill/>
          <a:ln cap="flat" cmpd="sng" w="28575">
            <a:solidFill>
              <a:schemeClr val="dk2"/>
            </a:solidFill>
            <a:prstDash val="solid"/>
            <a:round/>
            <a:headEnd len="med" w="med" type="none"/>
            <a:tailEnd len="med" w="med" type="none"/>
          </a:ln>
        </p:spPr>
      </p:cxnSp>
      <p:sp>
        <p:nvSpPr>
          <p:cNvPr id="66" name="Google Shape;66;p14"/>
          <p:cNvSpPr/>
          <p:nvPr/>
        </p:nvSpPr>
        <p:spPr>
          <a:xfrm rot="2700000">
            <a:off x="4519966" y="1096222"/>
            <a:ext cx="104369" cy="104157"/>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7" name="Google Shape;67;p14"/>
          <p:cNvSpPr/>
          <p:nvPr/>
        </p:nvSpPr>
        <p:spPr>
          <a:xfrm rot="2700000">
            <a:off x="4519966" y="3943422"/>
            <a:ext cx="104369" cy="104157"/>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8" name="Google Shape;68;p14"/>
          <p:cNvSpPr/>
          <p:nvPr/>
        </p:nvSpPr>
        <p:spPr>
          <a:xfrm rot="2700000">
            <a:off x="2291116" y="2519822"/>
            <a:ext cx="104369" cy="104157"/>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9" name="Google Shape;69;p14"/>
          <p:cNvSpPr/>
          <p:nvPr/>
        </p:nvSpPr>
        <p:spPr>
          <a:xfrm rot="2700000">
            <a:off x="6748816" y="2519822"/>
            <a:ext cx="104369" cy="104157"/>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0" name="Google Shape;70;p14"/>
          <p:cNvSpPr txBox="1"/>
          <p:nvPr/>
        </p:nvSpPr>
        <p:spPr>
          <a:xfrm>
            <a:off x="1225531" y="249263"/>
            <a:ext cx="1606800" cy="369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lang="en" sz="1800">
                <a:solidFill>
                  <a:schemeClr val="dk1"/>
                </a:solidFill>
                <a:latin typeface="Bellota Text"/>
                <a:ea typeface="Bellota Text"/>
                <a:cs typeface="Bellota Text"/>
                <a:sym typeface="Bellota Text"/>
              </a:rPr>
              <a:t>LEAH BAKER</a:t>
            </a:r>
            <a:endParaRPr sz="1800">
              <a:solidFill>
                <a:schemeClr val="dk1"/>
              </a:solidFill>
              <a:latin typeface="Bellota Text"/>
              <a:ea typeface="Bellota Text"/>
              <a:cs typeface="Bellota Text"/>
              <a:sym typeface="Bellota Text"/>
            </a:endParaRPr>
          </a:p>
        </p:txBody>
      </p:sp>
      <p:sp>
        <p:nvSpPr>
          <p:cNvPr id="71" name="Google Shape;71;p14"/>
          <p:cNvSpPr txBox="1"/>
          <p:nvPr/>
        </p:nvSpPr>
        <p:spPr>
          <a:xfrm>
            <a:off x="6091800" y="249275"/>
            <a:ext cx="2151900" cy="369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lang="en" sz="1800">
                <a:solidFill>
                  <a:schemeClr val="dk1"/>
                </a:solidFill>
                <a:latin typeface="Bellota Text"/>
                <a:ea typeface="Bellota Text"/>
                <a:cs typeface="Bellota Text"/>
                <a:sym typeface="Bellota Text"/>
              </a:rPr>
              <a:t>MICHAEL BRADLEY</a:t>
            </a:r>
            <a:endParaRPr sz="1800">
              <a:solidFill>
                <a:schemeClr val="dk1"/>
              </a:solidFill>
              <a:latin typeface="Bellota Text"/>
              <a:ea typeface="Bellota Text"/>
              <a:cs typeface="Bellota Text"/>
              <a:sym typeface="Bellota Text"/>
            </a:endParaRPr>
          </a:p>
        </p:txBody>
      </p:sp>
      <p:sp>
        <p:nvSpPr>
          <p:cNvPr id="72" name="Google Shape;72;p14"/>
          <p:cNvSpPr txBox="1"/>
          <p:nvPr/>
        </p:nvSpPr>
        <p:spPr>
          <a:xfrm>
            <a:off x="1081087" y="2879538"/>
            <a:ext cx="1895700" cy="369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lang="en" sz="1800">
                <a:solidFill>
                  <a:schemeClr val="dk1"/>
                </a:solidFill>
                <a:latin typeface="Bellota Text"/>
                <a:ea typeface="Bellota Text"/>
                <a:cs typeface="Bellota Text"/>
                <a:sym typeface="Bellota Text"/>
              </a:rPr>
              <a:t>BETZABE RUIZ</a:t>
            </a:r>
            <a:endParaRPr sz="1800">
              <a:solidFill>
                <a:schemeClr val="dk1"/>
              </a:solidFill>
              <a:latin typeface="Bellota Text"/>
              <a:ea typeface="Bellota Text"/>
              <a:cs typeface="Bellota Text"/>
              <a:sym typeface="Bellota Text"/>
            </a:endParaRPr>
          </a:p>
        </p:txBody>
      </p:sp>
      <p:sp>
        <p:nvSpPr>
          <p:cNvPr id="73" name="Google Shape;73;p14"/>
          <p:cNvSpPr txBox="1"/>
          <p:nvPr/>
        </p:nvSpPr>
        <p:spPr>
          <a:xfrm>
            <a:off x="6028947" y="2879550"/>
            <a:ext cx="2277600" cy="3693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lang="en" sz="1800">
                <a:solidFill>
                  <a:schemeClr val="dk1"/>
                </a:solidFill>
                <a:latin typeface="Bellota Text"/>
                <a:ea typeface="Bellota Text"/>
                <a:cs typeface="Bellota Text"/>
                <a:sym typeface="Bellota Text"/>
              </a:rPr>
              <a:t>GEOFFREY VASAYA</a:t>
            </a:r>
            <a:endParaRPr sz="1800">
              <a:solidFill>
                <a:schemeClr val="dk1"/>
              </a:solidFill>
              <a:latin typeface="Bellota Text"/>
              <a:ea typeface="Bellota Text"/>
              <a:cs typeface="Bellota Text"/>
              <a:sym typeface="Bellota Text"/>
            </a:endParaRPr>
          </a:p>
        </p:txBody>
      </p:sp>
      <p:cxnSp>
        <p:nvCxnSpPr>
          <p:cNvPr id="74" name="Google Shape;74;p14"/>
          <p:cNvCxnSpPr/>
          <p:nvPr/>
        </p:nvCxnSpPr>
        <p:spPr>
          <a:xfrm flipH="1">
            <a:off x="4142094" y="-37"/>
            <a:ext cx="859800" cy="867900"/>
          </a:xfrm>
          <a:prstGeom prst="straightConnector1">
            <a:avLst/>
          </a:prstGeom>
          <a:noFill/>
          <a:ln cap="flat" cmpd="sng" w="28575">
            <a:solidFill>
              <a:schemeClr val="dk2"/>
            </a:solidFill>
            <a:prstDash val="solid"/>
            <a:round/>
            <a:headEnd len="med" w="med" type="none"/>
            <a:tailEnd len="med" w="med" type="none"/>
          </a:ln>
        </p:spPr>
      </p:cxnSp>
      <p:sp>
        <p:nvSpPr>
          <p:cNvPr id="75" name="Google Shape;75;p14"/>
          <p:cNvSpPr/>
          <p:nvPr/>
        </p:nvSpPr>
        <p:spPr>
          <a:xfrm>
            <a:off x="287850" y="2436225"/>
            <a:ext cx="270900" cy="271200"/>
          </a:xfrm>
          <a:prstGeom prst="ellipse">
            <a:avLst/>
          </a:prstGeom>
          <a:noFill/>
          <a:ln cap="flat" cmpd="sng" w="2857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6" name="Google Shape;76;p14"/>
          <p:cNvSpPr/>
          <p:nvPr/>
        </p:nvSpPr>
        <p:spPr>
          <a:xfrm>
            <a:off x="8585250" y="2436225"/>
            <a:ext cx="270900" cy="271200"/>
          </a:xfrm>
          <a:prstGeom prst="ellipse">
            <a:avLst/>
          </a:prstGeom>
          <a:noFill/>
          <a:ln cap="flat" cmpd="sng" w="2857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77" name="Google Shape;77;p14"/>
          <p:cNvPicPr preferRelativeResize="0"/>
          <p:nvPr/>
        </p:nvPicPr>
        <p:blipFill>
          <a:blip r:embed="rId3">
            <a:alphaModFix/>
          </a:blip>
          <a:stretch>
            <a:fillRect/>
          </a:stretch>
        </p:blipFill>
        <p:spPr>
          <a:xfrm>
            <a:off x="1174600" y="620213"/>
            <a:ext cx="1708650" cy="1790125"/>
          </a:xfrm>
          <a:prstGeom prst="flowChartProcess">
            <a:avLst/>
          </a:prstGeom>
          <a:noFill/>
          <a:ln>
            <a:noFill/>
          </a:ln>
          <a:effectLst>
            <a:outerShdw blurRad="57150" rotWithShape="0" algn="bl" dir="5400000" dist="19050">
              <a:srgbClr val="000000">
                <a:alpha val="50000"/>
              </a:srgbClr>
            </a:outerShdw>
          </a:effectLst>
        </p:spPr>
      </p:pic>
      <p:pic>
        <p:nvPicPr>
          <p:cNvPr id="78" name="Google Shape;78;p14"/>
          <p:cNvPicPr preferRelativeResize="0"/>
          <p:nvPr/>
        </p:nvPicPr>
        <p:blipFill>
          <a:blip r:embed="rId4">
            <a:alphaModFix/>
          </a:blip>
          <a:stretch>
            <a:fillRect/>
          </a:stretch>
        </p:blipFill>
        <p:spPr>
          <a:xfrm>
            <a:off x="1125325" y="3248850"/>
            <a:ext cx="1807200" cy="1806900"/>
          </a:xfrm>
          <a:prstGeom prst="flowChartProcess">
            <a:avLst/>
          </a:prstGeom>
          <a:noFill/>
          <a:ln>
            <a:noFill/>
          </a:ln>
          <a:effectLst>
            <a:outerShdw blurRad="57150" rotWithShape="0" algn="bl" dir="5400000" dist="19050">
              <a:srgbClr val="000000">
                <a:alpha val="50000"/>
              </a:srgbClr>
            </a:outerShdw>
          </a:effectLst>
        </p:spPr>
      </p:pic>
      <p:pic>
        <p:nvPicPr>
          <p:cNvPr id="79" name="Google Shape;79;p14"/>
          <p:cNvPicPr preferRelativeResize="0"/>
          <p:nvPr/>
        </p:nvPicPr>
        <p:blipFill>
          <a:blip r:embed="rId5">
            <a:alphaModFix/>
          </a:blip>
          <a:stretch>
            <a:fillRect/>
          </a:stretch>
        </p:blipFill>
        <p:spPr>
          <a:xfrm>
            <a:off x="6382950" y="3205050"/>
            <a:ext cx="1569600" cy="1850700"/>
          </a:xfrm>
          <a:prstGeom prst="flowChartProcess">
            <a:avLst/>
          </a:prstGeom>
          <a:noFill/>
          <a:ln>
            <a:noFill/>
          </a:ln>
          <a:effectLst>
            <a:outerShdw blurRad="57150" rotWithShape="0" algn="bl" dir="5400000" dist="19050">
              <a:srgbClr val="000000">
                <a:alpha val="50000"/>
              </a:srgbClr>
            </a:outerShdw>
          </a:effectLst>
        </p:spPr>
      </p:pic>
      <p:pic>
        <p:nvPicPr>
          <p:cNvPr id="80" name="Google Shape;80;p14"/>
          <p:cNvPicPr preferRelativeResize="0"/>
          <p:nvPr/>
        </p:nvPicPr>
        <p:blipFill>
          <a:blip r:embed="rId6">
            <a:alphaModFix/>
          </a:blip>
          <a:stretch>
            <a:fillRect/>
          </a:stretch>
        </p:blipFill>
        <p:spPr>
          <a:xfrm>
            <a:off x="6450450" y="618575"/>
            <a:ext cx="1434600" cy="1793400"/>
          </a:xfrm>
          <a:prstGeom prst="flowChartProcess">
            <a:avLst/>
          </a:prstGeom>
          <a:noFill/>
          <a:ln>
            <a:noFill/>
          </a:ln>
          <a:effectLst>
            <a:outerShdw blurRad="57150" rotWithShape="0" algn="bl" dir="5400000" dist="19050">
              <a:srgbClr val="000000">
                <a:alpha val="50000"/>
              </a:srgbClr>
            </a:outerShdw>
          </a:effectLst>
        </p:spPr>
      </p:pic>
      <p:pic>
        <p:nvPicPr>
          <p:cNvPr id="81" name="Google Shape;81;p14"/>
          <p:cNvPicPr preferRelativeResize="0"/>
          <p:nvPr/>
        </p:nvPicPr>
        <p:blipFill>
          <a:blip r:embed="rId7">
            <a:alphaModFix/>
          </a:blip>
          <a:stretch>
            <a:fillRect/>
          </a:stretch>
        </p:blipFill>
        <p:spPr>
          <a:xfrm>
            <a:off x="8496750" y="4649200"/>
            <a:ext cx="617600" cy="45624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1140388" y="244900"/>
            <a:ext cx="6392700" cy="4464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l">
              <a:spcBef>
                <a:spcPts val="0"/>
              </a:spcBef>
              <a:spcAft>
                <a:spcPts val="0"/>
              </a:spcAft>
              <a:buNone/>
            </a:pPr>
            <a:r>
              <a:rPr b="1" lang="en" sz="2300">
                <a:solidFill>
                  <a:schemeClr val="dk1"/>
                </a:solidFill>
                <a:latin typeface="Bellota Text"/>
                <a:ea typeface="Bellota Text"/>
                <a:cs typeface="Bellota Text"/>
                <a:sym typeface="Bellota Text"/>
              </a:rPr>
              <a:t>BACKGROUND // MOTIVATION // OBJECTIVE</a:t>
            </a:r>
            <a:endParaRPr b="1" sz="2300">
              <a:solidFill>
                <a:schemeClr val="dk1"/>
              </a:solidFill>
              <a:latin typeface="Bellota Text"/>
              <a:ea typeface="Bellota Text"/>
              <a:cs typeface="Bellota Text"/>
              <a:sym typeface="Bellota Text"/>
            </a:endParaRPr>
          </a:p>
        </p:txBody>
      </p:sp>
      <p:sp>
        <p:nvSpPr>
          <p:cNvPr id="87" name="Google Shape;87;p15"/>
          <p:cNvSpPr txBox="1"/>
          <p:nvPr/>
        </p:nvSpPr>
        <p:spPr>
          <a:xfrm>
            <a:off x="1287250" y="955500"/>
            <a:ext cx="6099000" cy="3232500"/>
          </a:xfrm>
          <a:prstGeom prst="rect">
            <a:avLst/>
          </a:prstGeom>
          <a:solidFill>
            <a:srgbClr val="3D85C6">
              <a:alpha val="39550"/>
            </a:srgbClr>
          </a:solidFill>
          <a:ln>
            <a:noFill/>
          </a:ln>
        </p:spPr>
        <p:txBody>
          <a:bodyPr anchorCtr="0" anchor="t" bIns="45725" lIns="45725" spcFirstLastPara="1" rIns="45725" wrap="square" tIns="45725">
            <a:spAutoFit/>
          </a:bodyPr>
          <a:lstStyle/>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Mission critical tool used to schedule ship times and log expedition data</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Built 25 years ago on Perl</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Currently near the end of its life</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$25,000 a year in legacy software support </a:t>
            </a:r>
            <a:endParaRPr sz="1700">
              <a:solidFill>
                <a:schemeClr val="dk1"/>
              </a:solidFill>
              <a:latin typeface="Proxima Nova"/>
              <a:ea typeface="Proxima Nova"/>
              <a:cs typeface="Proxima Nova"/>
              <a:sym typeface="Proxima Nova"/>
            </a:endParaRPr>
          </a:p>
          <a:p>
            <a:pPr indent="0" lvl="0" marL="0" rtl="0" algn="l">
              <a:spcBef>
                <a:spcPts val="0"/>
              </a:spcBef>
              <a:spcAft>
                <a:spcPts val="0"/>
              </a:spcAft>
              <a:buNone/>
            </a:pPr>
            <a:r>
              <a:t/>
            </a:r>
            <a:endParaRPr sz="1700">
              <a:solidFill>
                <a:schemeClr val="dk1"/>
              </a:solidFill>
              <a:latin typeface="Proxima Nova"/>
              <a:ea typeface="Proxima Nova"/>
              <a:cs typeface="Proxima Nova"/>
              <a:sym typeface="Proxima Nova"/>
            </a:endParaRPr>
          </a:p>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Create new database and web application on a modern software stack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Maintain current functionality with a modern UI</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Greenfield project</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Fully </a:t>
            </a:r>
            <a:r>
              <a:rPr lang="en" sz="1700">
                <a:solidFill>
                  <a:schemeClr val="dk1"/>
                </a:solidFill>
                <a:latin typeface="Proxima Nova"/>
                <a:ea typeface="Proxima Nova"/>
                <a:cs typeface="Proxima Nova"/>
                <a:sym typeface="Proxima Nova"/>
              </a:rPr>
              <a:t>functional</a:t>
            </a:r>
            <a:r>
              <a:rPr lang="en" sz="1700">
                <a:solidFill>
                  <a:schemeClr val="dk1"/>
                </a:solidFill>
                <a:latin typeface="Proxima Nova"/>
                <a:ea typeface="Proxima Nova"/>
                <a:cs typeface="Proxima Nova"/>
                <a:sym typeface="Proxima Nova"/>
              </a:rPr>
              <a:t> app by </a:t>
            </a:r>
            <a:r>
              <a:rPr lang="en" sz="1700">
                <a:solidFill>
                  <a:schemeClr val="dk1"/>
                </a:solidFill>
                <a:latin typeface="Proxima Nova"/>
                <a:ea typeface="Proxima Nova"/>
                <a:cs typeface="Proxima Nova"/>
                <a:sym typeface="Proxima Nova"/>
              </a:rPr>
              <a:t>semesters</a:t>
            </a:r>
            <a:r>
              <a:rPr lang="en" sz="1700">
                <a:solidFill>
                  <a:schemeClr val="dk1"/>
                </a:solidFill>
                <a:latin typeface="Proxima Nova"/>
                <a:ea typeface="Proxima Nova"/>
                <a:cs typeface="Proxima Nova"/>
                <a:sym typeface="Proxima Nova"/>
              </a:rPr>
              <a:t> end </a:t>
            </a:r>
            <a:endParaRPr sz="1700">
              <a:solidFill>
                <a:schemeClr val="dk1"/>
              </a:solidFill>
              <a:latin typeface="Proxima Nova"/>
              <a:ea typeface="Proxima Nova"/>
              <a:cs typeface="Proxima Nova"/>
              <a:sym typeface="Proxima Nova"/>
            </a:endParaRPr>
          </a:p>
          <a:p>
            <a:pPr indent="0" lvl="0" marL="0" rtl="0" algn="l">
              <a:spcBef>
                <a:spcPts val="0"/>
              </a:spcBef>
              <a:spcAft>
                <a:spcPts val="0"/>
              </a:spcAft>
              <a:buNone/>
            </a:pPr>
            <a:r>
              <a:t/>
            </a:r>
            <a:endParaRPr sz="1700">
              <a:solidFill>
                <a:schemeClr val="dk2"/>
              </a:solidFill>
              <a:latin typeface="Proxima Nova"/>
              <a:ea typeface="Proxima Nova"/>
              <a:cs typeface="Proxima Nova"/>
              <a:sym typeface="Proxima Nova"/>
            </a:endParaRPr>
          </a:p>
        </p:txBody>
      </p:sp>
      <p:cxnSp>
        <p:nvCxnSpPr>
          <p:cNvPr id="88" name="Google Shape;88;p15"/>
          <p:cNvCxnSpPr>
            <a:stCxn id="86" idx="1"/>
          </p:cNvCxnSpPr>
          <p:nvPr/>
        </p:nvCxnSpPr>
        <p:spPr>
          <a:xfrm flipH="1">
            <a:off x="-4412" y="468100"/>
            <a:ext cx="1144800" cy="1200"/>
          </a:xfrm>
          <a:prstGeom prst="straightConnector1">
            <a:avLst/>
          </a:prstGeom>
          <a:noFill/>
          <a:ln cap="flat" cmpd="sng" w="28575">
            <a:solidFill>
              <a:schemeClr val="dk2"/>
            </a:solidFill>
            <a:prstDash val="solid"/>
            <a:round/>
            <a:headEnd len="med" w="med" type="none"/>
            <a:tailEnd len="med" w="med" type="none"/>
          </a:ln>
        </p:spPr>
      </p:cxnSp>
      <p:cxnSp>
        <p:nvCxnSpPr>
          <p:cNvPr id="89" name="Google Shape;89;p15"/>
          <p:cNvCxnSpPr/>
          <p:nvPr/>
        </p:nvCxnSpPr>
        <p:spPr>
          <a:xfrm flipH="1">
            <a:off x="7239513" y="466900"/>
            <a:ext cx="1908900" cy="1200"/>
          </a:xfrm>
          <a:prstGeom prst="straightConnector1">
            <a:avLst/>
          </a:prstGeom>
          <a:noFill/>
          <a:ln cap="flat" cmpd="sng" w="28575">
            <a:solidFill>
              <a:schemeClr val="dk2"/>
            </a:solidFill>
            <a:prstDash val="solid"/>
            <a:round/>
            <a:headEnd len="med" w="med" type="none"/>
            <a:tailEnd len="med" w="med" type="none"/>
          </a:ln>
        </p:spPr>
      </p:cxnSp>
      <p:sp>
        <p:nvSpPr>
          <p:cNvPr id="90" name="Google Shape;90;p15"/>
          <p:cNvSpPr/>
          <p:nvPr/>
        </p:nvSpPr>
        <p:spPr>
          <a:xfrm rot="2700000">
            <a:off x="7373222" y="415409"/>
            <a:ext cx="104369" cy="104157"/>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91" name="Google Shape;91;p15"/>
          <p:cNvPicPr preferRelativeResize="0"/>
          <p:nvPr/>
        </p:nvPicPr>
        <p:blipFill>
          <a:blip r:embed="rId3">
            <a:alphaModFix/>
          </a:blip>
          <a:stretch>
            <a:fillRect/>
          </a:stretch>
        </p:blipFill>
        <p:spPr>
          <a:xfrm>
            <a:off x="8496750" y="4649200"/>
            <a:ext cx="617600" cy="45624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cxnSp>
        <p:nvCxnSpPr>
          <p:cNvPr id="96" name="Google Shape;96;p16"/>
          <p:cNvCxnSpPr/>
          <p:nvPr/>
        </p:nvCxnSpPr>
        <p:spPr>
          <a:xfrm rot="10800000">
            <a:off x="50" y="470250"/>
            <a:ext cx="2505000" cy="18900"/>
          </a:xfrm>
          <a:prstGeom prst="straightConnector1">
            <a:avLst/>
          </a:prstGeom>
          <a:noFill/>
          <a:ln cap="flat" cmpd="sng" w="28575">
            <a:solidFill>
              <a:schemeClr val="dk2"/>
            </a:solidFill>
            <a:prstDash val="solid"/>
            <a:round/>
            <a:headEnd len="med" w="med" type="none"/>
            <a:tailEnd len="med" w="med" type="none"/>
          </a:ln>
        </p:spPr>
      </p:cxnSp>
      <p:cxnSp>
        <p:nvCxnSpPr>
          <p:cNvPr id="97" name="Google Shape;97;p16"/>
          <p:cNvCxnSpPr/>
          <p:nvPr/>
        </p:nvCxnSpPr>
        <p:spPr>
          <a:xfrm flipH="1">
            <a:off x="4921201" y="470375"/>
            <a:ext cx="4222800" cy="11400"/>
          </a:xfrm>
          <a:prstGeom prst="straightConnector1">
            <a:avLst/>
          </a:prstGeom>
          <a:noFill/>
          <a:ln cap="flat" cmpd="sng" w="28575">
            <a:solidFill>
              <a:schemeClr val="dk2"/>
            </a:solidFill>
            <a:prstDash val="solid"/>
            <a:round/>
            <a:headEnd len="med" w="med" type="none"/>
            <a:tailEnd len="med" w="med" type="none"/>
          </a:ln>
        </p:spPr>
      </p:cxnSp>
      <p:sp>
        <p:nvSpPr>
          <p:cNvPr id="98" name="Google Shape;98;p16"/>
          <p:cNvSpPr/>
          <p:nvPr/>
        </p:nvSpPr>
        <p:spPr>
          <a:xfrm rot="2700000">
            <a:off x="6316760" y="418284"/>
            <a:ext cx="104369" cy="104157"/>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99" name="Google Shape;99;p16"/>
          <p:cNvSpPr txBox="1"/>
          <p:nvPr/>
        </p:nvSpPr>
        <p:spPr>
          <a:xfrm>
            <a:off x="2066701" y="247175"/>
            <a:ext cx="3237600" cy="4464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2300">
                <a:solidFill>
                  <a:schemeClr val="dk1"/>
                </a:solidFill>
                <a:latin typeface="Bellota Text"/>
                <a:ea typeface="Bellota Text"/>
                <a:cs typeface="Bellota Text"/>
                <a:sym typeface="Bellota Text"/>
              </a:rPr>
              <a:t>THE FRONTEND</a:t>
            </a:r>
            <a:endParaRPr b="1" sz="2300">
              <a:solidFill>
                <a:schemeClr val="dk1"/>
              </a:solidFill>
              <a:latin typeface="Bellota Text"/>
              <a:ea typeface="Bellota Text"/>
              <a:cs typeface="Bellota Text"/>
              <a:sym typeface="Bellota Text"/>
            </a:endParaRPr>
          </a:p>
        </p:txBody>
      </p:sp>
      <p:pic>
        <p:nvPicPr>
          <p:cNvPr id="100" name="Google Shape;100;p16"/>
          <p:cNvPicPr preferRelativeResize="0"/>
          <p:nvPr/>
        </p:nvPicPr>
        <p:blipFill>
          <a:blip r:embed="rId3">
            <a:alphaModFix/>
          </a:blip>
          <a:stretch>
            <a:fillRect/>
          </a:stretch>
        </p:blipFill>
        <p:spPr>
          <a:xfrm>
            <a:off x="789162" y="1226550"/>
            <a:ext cx="2690274" cy="1627425"/>
          </a:xfrm>
          <a:prstGeom prst="rect">
            <a:avLst/>
          </a:prstGeom>
          <a:noFill/>
          <a:ln>
            <a:noFill/>
          </a:ln>
          <a:effectLst>
            <a:outerShdw blurRad="57150" rotWithShape="0" algn="bl" dir="5400000" dist="19050">
              <a:srgbClr val="000000">
                <a:alpha val="50000"/>
              </a:srgbClr>
            </a:outerShdw>
          </a:effectLst>
        </p:spPr>
      </p:pic>
      <p:pic>
        <p:nvPicPr>
          <p:cNvPr id="101" name="Google Shape;101;p16"/>
          <p:cNvPicPr preferRelativeResize="0"/>
          <p:nvPr/>
        </p:nvPicPr>
        <p:blipFill>
          <a:blip r:embed="rId4">
            <a:alphaModFix/>
          </a:blip>
          <a:stretch>
            <a:fillRect/>
          </a:stretch>
        </p:blipFill>
        <p:spPr>
          <a:xfrm>
            <a:off x="326961" y="3319675"/>
            <a:ext cx="3614651" cy="1491750"/>
          </a:xfrm>
          <a:prstGeom prst="rect">
            <a:avLst/>
          </a:prstGeom>
          <a:noFill/>
          <a:ln>
            <a:noFill/>
          </a:ln>
          <a:effectLst>
            <a:outerShdw blurRad="57150" rotWithShape="0" algn="bl" dir="5400000" dist="19050">
              <a:srgbClr val="000000">
                <a:alpha val="50000"/>
              </a:srgbClr>
            </a:outerShdw>
          </a:effectLst>
        </p:spPr>
      </p:pic>
      <p:sp>
        <p:nvSpPr>
          <p:cNvPr id="102" name="Google Shape;102;p16"/>
          <p:cNvSpPr txBox="1"/>
          <p:nvPr/>
        </p:nvSpPr>
        <p:spPr>
          <a:xfrm>
            <a:off x="4070350" y="1603388"/>
            <a:ext cx="4732500" cy="1924200"/>
          </a:xfrm>
          <a:prstGeom prst="rect">
            <a:avLst/>
          </a:prstGeom>
          <a:solidFill>
            <a:srgbClr val="3D85C6">
              <a:alpha val="39550"/>
            </a:srgbClr>
          </a:solidFill>
          <a:ln>
            <a:noFill/>
          </a:ln>
        </p:spPr>
        <p:txBody>
          <a:bodyPr anchorCtr="0" anchor="t" bIns="45725" lIns="45725" spcFirstLastPara="1" rIns="45725" wrap="square" tIns="45725">
            <a:spAutoFit/>
          </a:bodyPr>
          <a:lstStyle/>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A mix of HTML, CSS, and Bootstrap</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Gives the site a modern feel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Easy JavaScript Integration </a:t>
            </a:r>
            <a:endParaRPr sz="1700">
              <a:solidFill>
                <a:schemeClr val="dk1"/>
              </a:solidFill>
              <a:latin typeface="Proxima Nova"/>
              <a:ea typeface="Proxima Nova"/>
              <a:cs typeface="Proxima Nova"/>
              <a:sym typeface="Proxima Nova"/>
            </a:endParaRPr>
          </a:p>
          <a:p>
            <a:pPr indent="0" lvl="0" marL="914400" rtl="0" algn="l">
              <a:spcBef>
                <a:spcPts val="0"/>
              </a:spcBef>
              <a:spcAft>
                <a:spcPts val="0"/>
              </a:spcAft>
              <a:buNone/>
            </a:pPr>
            <a:r>
              <a:t/>
            </a:r>
            <a:endParaRPr sz="1700">
              <a:solidFill>
                <a:schemeClr val="dk1"/>
              </a:solidFill>
              <a:latin typeface="Proxima Nova"/>
              <a:ea typeface="Proxima Nova"/>
              <a:cs typeface="Proxima Nova"/>
              <a:sym typeface="Proxima Nova"/>
            </a:endParaRPr>
          </a:p>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Used MBARI’s site for design inspiration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Dark Colors with white text</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Lots of sea </a:t>
            </a:r>
            <a:r>
              <a:rPr lang="en" sz="1700">
                <a:solidFill>
                  <a:schemeClr val="dk1"/>
                </a:solidFill>
                <a:latin typeface="Proxima Nova"/>
                <a:ea typeface="Proxima Nova"/>
                <a:cs typeface="Proxima Nova"/>
                <a:sym typeface="Proxima Nova"/>
              </a:rPr>
              <a:t>creatures</a:t>
            </a:r>
            <a:r>
              <a:rPr lang="en" sz="1700">
                <a:solidFill>
                  <a:schemeClr val="dk1"/>
                </a:solidFill>
                <a:latin typeface="Proxima Nova"/>
                <a:ea typeface="Proxima Nova"/>
                <a:cs typeface="Proxima Nova"/>
                <a:sym typeface="Proxima Nova"/>
              </a:rPr>
              <a:t> </a:t>
            </a:r>
            <a:endParaRPr sz="1700">
              <a:solidFill>
                <a:schemeClr val="dk1"/>
              </a:solidFill>
              <a:latin typeface="Proxima Nova"/>
              <a:ea typeface="Proxima Nova"/>
              <a:cs typeface="Proxima Nova"/>
              <a:sym typeface="Proxima Nova"/>
            </a:endParaRPr>
          </a:p>
        </p:txBody>
      </p:sp>
      <p:sp>
        <p:nvSpPr>
          <p:cNvPr id="103" name="Google Shape;103;p16"/>
          <p:cNvSpPr txBox="1"/>
          <p:nvPr/>
        </p:nvSpPr>
        <p:spPr>
          <a:xfrm>
            <a:off x="1721500" y="877900"/>
            <a:ext cx="758700" cy="276600"/>
          </a:xfrm>
          <a:prstGeom prst="rect">
            <a:avLst/>
          </a:prstGeom>
          <a:solidFill>
            <a:srgbClr val="3D85C6">
              <a:alpha val="395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chemeClr val="dk1"/>
                </a:solidFill>
              </a:rPr>
              <a:t>Our Site</a:t>
            </a:r>
            <a:endParaRPr sz="1200">
              <a:solidFill>
                <a:schemeClr val="dk1"/>
              </a:solidFill>
            </a:endParaRPr>
          </a:p>
        </p:txBody>
      </p:sp>
      <p:sp>
        <p:nvSpPr>
          <p:cNvPr id="104" name="Google Shape;104;p16"/>
          <p:cNvSpPr txBox="1"/>
          <p:nvPr/>
        </p:nvSpPr>
        <p:spPr>
          <a:xfrm>
            <a:off x="1556050" y="2926025"/>
            <a:ext cx="1089600" cy="321600"/>
          </a:xfrm>
          <a:prstGeom prst="rect">
            <a:avLst/>
          </a:prstGeom>
          <a:solidFill>
            <a:srgbClr val="3D85C6">
              <a:alpha val="395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chemeClr val="dk1"/>
                </a:solidFill>
              </a:rPr>
              <a:t>MBARI’s Site</a:t>
            </a:r>
            <a:endParaRPr sz="1200">
              <a:solidFill>
                <a:schemeClr val="dk1"/>
              </a:solidFill>
            </a:endParaRPr>
          </a:p>
        </p:txBody>
      </p:sp>
      <p:pic>
        <p:nvPicPr>
          <p:cNvPr id="105" name="Google Shape;105;p16"/>
          <p:cNvPicPr preferRelativeResize="0"/>
          <p:nvPr/>
        </p:nvPicPr>
        <p:blipFill>
          <a:blip r:embed="rId5">
            <a:alphaModFix/>
          </a:blip>
          <a:stretch>
            <a:fillRect/>
          </a:stretch>
        </p:blipFill>
        <p:spPr>
          <a:xfrm>
            <a:off x="8496750" y="4649200"/>
            <a:ext cx="617600" cy="45624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cxnSp>
        <p:nvCxnSpPr>
          <p:cNvPr id="110" name="Google Shape;110;p17"/>
          <p:cNvCxnSpPr/>
          <p:nvPr/>
        </p:nvCxnSpPr>
        <p:spPr>
          <a:xfrm rot="10800000">
            <a:off x="125" y="470425"/>
            <a:ext cx="2549400" cy="3900"/>
          </a:xfrm>
          <a:prstGeom prst="straightConnector1">
            <a:avLst/>
          </a:prstGeom>
          <a:noFill/>
          <a:ln cap="flat" cmpd="sng" w="28575">
            <a:solidFill>
              <a:schemeClr val="dk2"/>
            </a:solidFill>
            <a:prstDash val="solid"/>
            <a:round/>
            <a:headEnd len="med" w="med" type="none"/>
            <a:tailEnd len="med" w="med" type="none"/>
          </a:ln>
        </p:spPr>
      </p:cxnSp>
      <p:cxnSp>
        <p:nvCxnSpPr>
          <p:cNvPr id="111" name="Google Shape;111;p17"/>
          <p:cNvCxnSpPr/>
          <p:nvPr/>
        </p:nvCxnSpPr>
        <p:spPr>
          <a:xfrm flipH="1">
            <a:off x="4817401" y="470375"/>
            <a:ext cx="4326600" cy="11400"/>
          </a:xfrm>
          <a:prstGeom prst="straightConnector1">
            <a:avLst/>
          </a:prstGeom>
          <a:noFill/>
          <a:ln cap="flat" cmpd="sng" w="28575">
            <a:solidFill>
              <a:schemeClr val="dk2"/>
            </a:solidFill>
            <a:prstDash val="solid"/>
            <a:round/>
            <a:headEnd len="med" w="med" type="none"/>
            <a:tailEnd len="med" w="med" type="none"/>
          </a:ln>
        </p:spPr>
      </p:cxnSp>
      <p:sp>
        <p:nvSpPr>
          <p:cNvPr id="112" name="Google Shape;112;p17"/>
          <p:cNvSpPr/>
          <p:nvPr/>
        </p:nvSpPr>
        <p:spPr>
          <a:xfrm rot="2700000">
            <a:off x="6316760" y="418284"/>
            <a:ext cx="104369" cy="104157"/>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13" name="Google Shape;113;p17"/>
          <p:cNvSpPr txBox="1"/>
          <p:nvPr/>
        </p:nvSpPr>
        <p:spPr>
          <a:xfrm>
            <a:off x="2066701" y="247175"/>
            <a:ext cx="3237600" cy="4464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2300">
                <a:solidFill>
                  <a:schemeClr val="dk1"/>
                </a:solidFill>
                <a:latin typeface="Bellota Text"/>
                <a:ea typeface="Bellota Text"/>
                <a:cs typeface="Bellota Text"/>
                <a:sym typeface="Bellota Text"/>
              </a:rPr>
              <a:t>THE BACKEND</a:t>
            </a:r>
            <a:endParaRPr b="1" sz="2300">
              <a:solidFill>
                <a:schemeClr val="dk1"/>
              </a:solidFill>
              <a:latin typeface="Bellota Text"/>
              <a:ea typeface="Bellota Text"/>
              <a:cs typeface="Bellota Text"/>
              <a:sym typeface="Bellota Text"/>
            </a:endParaRPr>
          </a:p>
        </p:txBody>
      </p:sp>
      <p:sp>
        <p:nvSpPr>
          <p:cNvPr id="114" name="Google Shape;114;p17"/>
          <p:cNvSpPr txBox="1"/>
          <p:nvPr/>
        </p:nvSpPr>
        <p:spPr>
          <a:xfrm>
            <a:off x="487650" y="1055138"/>
            <a:ext cx="4931100" cy="3232500"/>
          </a:xfrm>
          <a:prstGeom prst="rect">
            <a:avLst/>
          </a:prstGeom>
          <a:solidFill>
            <a:srgbClr val="4C92D2">
              <a:alpha val="39550"/>
            </a:srgbClr>
          </a:solidFill>
          <a:ln>
            <a:noFill/>
          </a:ln>
        </p:spPr>
        <p:txBody>
          <a:bodyPr anchorCtr="0" anchor="t" bIns="45725" lIns="45725" spcFirstLastPara="1" rIns="45725" wrap="square" tIns="45725">
            <a:spAutoFit/>
          </a:bodyPr>
          <a:lstStyle/>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Node JS</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High performance in real time</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Allows for multiple connections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Scalability</a:t>
            </a:r>
            <a:endParaRPr sz="1700">
              <a:solidFill>
                <a:schemeClr val="dk1"/>
              </a:solidFill>
              <a:latin typeface="Proxima Nova"/>
              <a:ea typeface="Proxima Nova"/>
              <a:cs typeface="Proxima Nova"/>
              <a:sym typeface="Proxima Nova"/>
            </a:endParaRPr>
          </a:p>
          <a:p>
            <a:pPr indent="0" lvl="0" marL="914400" rtl="0" algn="l">
              <a:spcBef>
                <a:spcPts val="0"/>
              </a:spcBef>
              <a:spcAft>
                <a:spcPts val="0"/>
              </a:spcAft>
              <a:buNone/>
            </a:pPr>
            <a:r>
              <a:t/>
            </a:r>
            <a:endParaRPr sz="1700">
              <a:solidFill>
                <a:schemeClr val="dk1"/>
              </a:solidFill>
              <a:latin typeface="Proxima Nova"/>
              <a:ea typeface="Proxima Nova"/>
              <a:cs typeface="Proxima Nova"/>
              <a:sym typeface="Proxima Nova"/>
            </a:endParaRPr>
          </a:p>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Express JS</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Allows for middleware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Makes routing less complicated </a:t>
            </a:r>
            <a:endParaRPr sz="1700">
              <a:solidFill>
                <a:schemeClr val="dk1"/>
              </a:solidFill>
              <a:latin typeface="Proxima Nova"/>
              <a:ea typeface="Proxima Nova"/>
              <a:cs typeface="Proxima Nova"/>
              <a:sym typeface="Proxima Nova"/>
            </a:endParaRPr>
          </a:p>
          <a:p>
            <a:pPr indent="0" lvl="0" marL="914400" rtl="0" algn="l">
              <a:spcBef>
                <a:spcPts val="0"/>
              </a:spcBef>
              <a:spcAft>
                <a:spcPts val="0"/>
              </a:spcAft>
              <a:buNone/>
            </a:pPr>
            <a:r>
              <a:t/>
            </a:r>
            <a:endParaRPr sz="1700">
              <a:solidFill>
                <a:schemeClr val="dk1"/>
              </a:solidFill>
              <a:latin typeface="Proxima Nova"/>
              <a:ea typeface="Proxima Nova"/>
              <a:cs typeface="Proxima Nova"/>
              <a:sym typeface="Proxima Nova"/>
            </a:endParaRPr>
          </a:p>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Commonly used backend framework</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Will be supported for years to come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Easy to approach for beginners  </a:t>
            </a:r>
            <a:endParaRPr sz="1700">
              <a:solidFill>
                <a:schemeClr val="dk1"/>
              </a:solidFill>
              <a:latin typeface="Proxima Nova"/>
              <a:ea typeface="Proxima Nova"/>
              <a:cs typeface="Proxima Nova"/>
              <a:sym typeface="Proxima Nova"/>
            </a:endParaRPr>
          </a:p>
        </p:txBody>
      </p:sp>
      <p:pic>
        <p:nvPicPr>
          <p:cNvPr id="115" name="Google Shape;115;p17"/>
          <p:cNvPicPr preferRelativeResize="0"/>
          <p:nvPr/>
        </p:nvPicPr>
        <p:blipFill>
          <a:blip r:embed="rId3">
            <a:alphaModFix/>
          </a:blip>
          <a:stretch>
            <a:fillRect/>
          </a:stretch>
        </p:blipFill>
        <p:spPr>
          <a:xfrm>
            <a:off x="5418750" y="1526896"/>
            <a:ext cx="3237600" cy="2288983"/>
          </a:xfrm>
          <a:prstGeom prst="rect">
            <a:avLst/>
          </a:prstGeom>
          <a:noFill/>
          <a:ln>
            <a:noFill/>
          </a:ln>
          <a:effectLst>
            <a:outerShdw blurRad="57150" rotWithShape="0" algn="bl" dir="5400000" dist="19050">
              <a:srgbClr val="000000">
                <a:alpha val="50000"/>
              </a:srgbClr>
            </a:outerShdw>
          </a:effectLst>
        </p:spPr>
      </p:pic>
      <p:pic>
        <p:nvPicPr>
          <p:cNvPr id="116" name="Google Shape;116;p17"/>
          <p:cNvPicPr preferRelativeResize="0"/>
          <p:nvPr/>
        </p:nvPicPr>
        <p:blipFill>
          <a:blip r:embed="rId4">
            <a:alphaModFix/>
          </a:blip>
          <a:stretch>
            <a:fillRect/>
          </a:stretch>
        </p:blipFill>
        <p:spPr>
          <a:xfrm>
            <a:off x="8496750" y="4649200"/>
            <a:ext cx="617600" cy="45624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cxnSp>
        <p:nvCxnSpPr>
          <p:cNvPr id="121" name="Google Shape;121;p18"/>
          <p:cNvCxnSpPr/>
          <p:nvPr/>
        </p:nvCxnSpPr>
        <p:spPr>
          <a:xfrm rot="10800000">
            <a:off x="-125" y="470350"/>
            <a:ext cx="2520000" cy="11400"/>
          </a:xfrm>
          <a:prstGeom prst="straightConnector1">
            <a:avLst/>
          </a:prstGeom>
          <a:noFill/>
          <a:ln cap="flat" cmpd="sng" w="28575">
            <a:solidFill>
              <a:schemeClr val="dk2"/>
            </a:solidFill>
            <a:prstDash val="solid"/>
            <a:round/>
            <a:headEnd len="med" w="med" type="none"/>
            <a:tailEnd len="med" w="med" type="none"/>
          </a:ln>
        </p:spPr>
      </p:cxnSp>
      <p:cxnSp>
        <p:nvCxnSpPr>
          <p:cNvPr id="122" name="Google Shape;122;p18"/>
          <p:cNvCxnSpPr/>
          <p:nvPr/>
        </p:nvCxnSpPr>
        <p:spPr>
          <a:xfrm flipH="1">
            <a:off x="4921201" y="470375"/>
            <a:ext cx="4222800" cy="11400"/>
          </a:xfrm>
          <a:prstGeom prst="straightConnector1">
            <a:avLst/>
          </a:prstGeom>
          <a:noFill/>
          <a:ln cap="flat" cmpd="sng" w="28575">
            <a:solidFill>
              <a:schemeClr val="dk2"/>
            </a:solidFill>
            <a:prstDash val="solid"/>
            <a:round/>
            <a:headEnd len="med" w="med" type="none"/>
            <a:tailEnd len="med" w="med" type="none"/>
          </a:ln>
        </p:spPr>
      </p:cxnSp>
      <p:sp>
        <p:nvSpPr>
          <p:cNvPr id="123" name="Google Shape;123;p18"/>
          <p:cNvSpPr/>
          <p:nvPr/>
        </p:nvSpPr>
        <p:spPr>
          <a:xfrm rot="2700000">
            <a:off x="6316760" y="418284"/>
            <a:ext cx="104369" cy="104157"/>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24" name="Google Shape;124;p18"/>
          <p:cNvSpPr txBox="1"/>
          <p:nvPr/>
        </p:nvSpPr>
        <p:spPr>
          <a:xfrm>
            <a:off x="2066701" y="247175"/>
            <a:ext cx="3237600" cy="4464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2300">
                <a:solidFill>
                  <a:schemeClr val="dk1"/>
                </a:solidFill>
                <a:latin typeface="Bellota Text"/>
                <a:ea typeface="Bellota Text"/>
                <a:cs typeface="Bellota Text"/>
                <a:sym typeface="Bellota Text"/>
              </a:rPr>
              <a:t>THE </a:t>
            </a:r>
            <a:r>
              <a:rPr b="1" lang="en" sz="2300">
                <a:solidFill>
                  <a:schemeClr val="dk1"/>
                </a:solidFill>
                <a:latin typeface="Bellota Text"/>
                <a:ea typeface="Bellota Text"/>
                <a:cs typeface="Bellota Text"/>
                <a:sym typeface="Bellota Text"/>
              </a:rPr>
              <a:t>DATABASE</a:t>
            </a:r>
            <a:endParaRPr b="1" sz="2300">
              <a:solidFill>
                <a:schemeClr val="dk1"/>
              </a:solidFill>
              <a:latin typeface="Bellota Text"/>
              <a:ea typeface="Bellota Text"/>
              <a:cs typeface="Bellota Text"/>
              <a:sym typeface="Bellota Text"/>
            </a:endParaRPr>
          </a:p>
        </p:txBody>
      </p:sp>
      <p:pic>
        <p:nvPicPr>
          <p:cNvPr id="125" name="Google Shape;125;p18"/>
          <p:cNvPicPr preferRelativeResize="0"/>
          <p:nvPr/>
        </p:nvPicPr>
        <p:blipFill>
          <a:blip r:embed="rId3">
            <a:alphaModFix/>
          </a:blip>
          <a:stretch>
            <a:fillRect/>
          </a:stretch>
        </p:blipFill>
        <p:spPr>
          <a:xfrm>
            <a:off x="8496750" y="4649200"/>
            <a:ext cx="617600" cy="456249"/>
          </a:xfrm>
          <a:prstGeom prst="rect">
            <a:avLst/>
          </a:prstGeom>
          <a:noFill/>
          <a:ln>
            <a:noFill/>
          </a:ln>
          <a:effectLst>
            <a:outerShdw blurRad="57150" rotWithShape="0" algn="bl" dir="5400000" dist="19050">
              <a:srgbClr val="000000">
                <a:alpha val="50000"/>
              </a:srgbClr>
            </a:outerShdw>
          </a:effectLst>
        </p:spPr>
      </p:pic>
      <p:sp>
        <p:nvSpPr>
          <p:cNvPr id="126" name="Google Shape;126;p18"/>
          <p:cNvSpPr txBox="1"/>
          <p:nvPr/>
        </p:nvSpPr>
        <p:spPr>
          <a:xfrm>
            <a:off x="4100150" y="1163263"/>
            <a:ext cx="4732500" cy="2970600"/>
          </a:xfrm>
          <a:prstGeom prst="rect">
            <a:avLst/>
          </a:prstGeom>
          <a:solidFill>
            <a:srgbClr val="3D85C6">
              <a:alpha val="39550"/>
            </a:srgbClr>
          </a:solidFill>
          <a:ln>
            <a:noFill/>
          </a:ln>
        </p:spPr>
        <p:txBody>
          <a:bodyPr anchorCtr="0" anchor="t" bIns="45725" lIns="45725" spcFirstLastPara="1" rIns="45725" wrap="square" tIns="45725">
            <a:spAutoFit/>
          </a:bodyPr>
          <a:lstStyle/>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Relational Database built in MySQL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Provides ease of use vs non </a:t>
            </a:r>
            <a:r>
              <a:rPr lang="en" sz="1700">
                <a:solidFill>
                  <a:schemeClr val="dk1"/>
                </a:solidFill>
                <a:latin typeface="Proxima Nova"/>
                <a:ea typeface="Proxima Nova"/>
                <a:cs typeface="Proxima Nova"/>
                <a:sym typeface="Proxima Nova"/>
              </a:rPr>
              <a:t>relational</a:t>
            </a:r>
            <a:r>
              <a:rPr lang="en" sz="1700">
                <a:solidFill>
                  <a:schemeClr val="dk1"/>
                </a:solidFill>
                <a:latin typeface="Proxima Nova"/>
                <a:ea typeface="Proxima Nova"/>
                <a:cs typeface="Proxima Nova"/>
                <a:sym typeface="Proxima Nova"/>
              </a:rPr>
              <a:t>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Can be updated and modified easily</a:t>
            </a:r>
            <a:endParaRPr sz="1700">
              <a:solidFill>
                <a:schemeClr val="dk1"/>
              </a:solidFill>
              <a:latin typeface="Proxima Nova"/>
              <a:ea typeface="Proxima Nova"/>
              <a:cs typeface="Proxima Nova"/>
              <a:sym typeface="Proxima Nova"/>
            </a:endParaRPr>
          </a:p>
          <a:p>
            <a:pPr indent="0" lvl="0" marL="914400" rtl="0" algn="l">
              <a:spcBef>
                <a:spcPts val="0"/>
              </a:spcBef>
              <a:spcAft>
                <a:spcPts val="0"/>
              </a:spcAft>
              <a:buNone/>
            </a:pPr>
            <a:r>
              <a:rPr lang="en" sz="1700">
                <a:solidFill>
                  <a:schemeClr val="dk1"/>
                </a:solidFill>
                <a:latin typeface="Proxima Nova"/>
                <a:ea typeface="Proxima Nova"/>
                <a:cs typeface="Proxima Nova"/>
                <a:sym typeface="Proxima Nova"/>
              </a:rPr>
              <a:t> </a:t>
            </a:r>
            <a:endParaRPr sz="1700">
              <a:solidFill>
                <a:schemeClr val="dk1"/>
              </a:solidFill>
              <a:latin typeface="Proxima Nova"/>
              <a:ea typeface="Proxima Nova"/>
              <a:cs typeface="Proxima Nova"/>
              <a:sym typeface="Proxima Nova"/>
            </a:endParaRPr>
          </a:p>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Simple three table design</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Makes the database approachable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Easier to work with in the backend  </a:t>
            </a:r>
            <a:endParaRPr sz="1700">
              <a:solidFill>
                <a:schemeClr val="dk1"/>
              </a:solidFill>
              <a:latin typeface="Proxima Nova"/>
              <a:ea typeface="Proxima Nova"/>
              <a:cs typeface="Proxima Nova"/>
              <a:sym typeface="Proxima Nova"/>
            </a:endParaRPr>
          </a:p>
          <a:p>
            <a:pPr indent="0" lvl="0" marL="457200" rtl="0" algn="l">
              <a:spcBef>
                <a:spcPts val="0"/>
              </a:spcBef>
              <a:spcAft>
                <a:spcPts val="0"/>
              </a:spcAft>
              <a:buNone/>
            </a:pPr>
            <a:r>
              <a:t/>
            </a:r>
            <a:endParaRPr sz="1700">
              <a:solidFill>
                <a:schemeClr val="dk1"/>
              </a:solidFill>
              <a:latin typeface="Proxima Nova"/>
              <a:ea typeface="Proxima Nova"/>
              <a:cs typeface="Proxima Nova"/>
              <a:sym typeface="Proxima Nova"/>
            </a:endParaRPr>
          </a:p>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Multiple revisions</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Mentor feedback and </a:t>
            </a:r>
            <a:r>
              <a:rPr lang="en" sz="1700">
                <a:solidFill>
                  <a:schemeClr val="dk1"/>
                </a:solidFill>
                <a:latin typeface="Proxima Nova"/>
                <a:ea typeface="Proxima Nova"/>
                <a:cs typeface="Proxima Nova"/>
                <a:sym typeface="Proxima Nova"/>
              </a:rPr>
              <a:t>comments</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Functionality </a:t>
            </a:r>
            <a:endParaRPr sz="1700">
              <a:solidFill>
                <a:schemeClr val="dk1"/>
              </a:solidFill>
              <a:latin typeface="Proxima Nova"/>
              <a:ea typeface="Proxima Nova"/>
              <a:cs typeface="Proxima Nova"/>
              <a:sym typeface="Proxima Nova"/>
            </a:endParaRPr>
          </a:p>
        </p:txBody>
      </p:sp>
      <p:pic>
        <p:nvPicPr>
          <p:cNvPr id="127" name="Google Shape;127;p18"/>
          <p:cNvPicPr preferRelativeResize="0"/>
          <p:nvPr/>
        </p:nvPicPr>
        <p:blipFill rotWithShape="1">
          <a:blip r:embed="rId4">
            <a:alphaModFix/>
          </a:blip>
          <a:srcRect b="0" l="0" r="0" t="1351"/>
          <a:stretch/>
        </p:blipFill>
        <p:spPr>
          <a:xfrm>
            <a:off x="311350" y="1001388"/>
            <a:ext cx="3565750" cy="334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9"/>
          <p:cNvSpPr/>
          <p:nvPr/>
        </p:nvSpPr>
        <p:spPr>
          <a:xfrm rot="2700000">
            <a:off x="3079029" y="4157284"/>
            <a:ext cx="104369" cy="104157"/>
          </a:xfrm>
          <a:prstGeom prst="rect">
            <a:avLst/>
          </a:pr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33" name="Google Shape;133;p19"/>
          <p:cNvSpPr txBox="1"/>
          <p:nvPr/>
        </p:nvSpPr>
        <p:spPr>
          <a:xfrm>
            <a:off x="1891787" y="240700"/>
            <a:ext cx="4435800" cy="4464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2300">
                <a:solidFill>
                  <a:schemeClr val="dk1"/>
                </a:solidFill>
                <a:latin typeface="Bellota Text"/>
                <a:ea typeface="Bellota Text"/>
                <a:cs typeface="Bellota Text"/>
                <a:sym typeface="Bellota Text"/>
              </a:rPr>
              <a:t>REFLECTION // </a:t>
            </a:r>
            <a:r>
              <a:rPr b="1" lang="en" sz="2300">
                <a:solidFill>
                  <a:schemeClr val="dk1"/>
                </a:solidFill>
                <a:latin typeface="Bellota Text"/>
                <a:ea typeface="Bellota Text"/>
                <a:cs typeface="Bellota Text"/>
                <a:sym typeface="Bellota Text"/>
              </a:rPr>
              <a:t>FUTURE WORK</a:t>
            </a:r>
            <a:endParaRPr b="1" sz="2300">
              <a:solidFill>
                <a:schemeClr val="dk1"/>
              </a:solidFill>
              <a:latin typeface="Bellota Text"/>
              <a:ea typeface="Bellota Text"/>
              <a:cs typeface="Bellota Text"/>
              <a:sym typeface="Bellota Text"/>
            </a:endParaRPr>
          </a:p>
        </p:txBody>
      </p:sp>
      <p:cxnSp>
        <p:nvCxnSpPr>
          <p:cNvPr id="134" name="Google Shape;134;p19"/>
          <p:cNvCxnSpPr/>
          <p:nvPr/>
        </p:nvCxnSpPr>
        <p:spPr>
          <a:xfrm rot="10800000">
            <a:off x="-200" y="454700"/>
            <a:ext cx="1823400" cy="4800"/>
          </a:xfrm>
          <a:prstGeom prst="straightConnector1">
            <a:avLst/>
          </a:prstGeom>
          <a:noFill/>
          <a:ln cap="flat" cmpd="sng" w="28575">
            <a:solidFill>
              <a:schemeClr val="dk2"/>
            </a:solidFill>
            <a:prstDash val="solid"/>
            <a:round/>
            <a:headEnd len="med" w="med" type="none"/>
            <a:tailEnd len="med" w="med" type="none"/>
          </a:ln>
        </p:spPr>
      </p:cxnSp>
      <p:cxnSp>
        <p:nvCxnSpPr>
          <p:cNvPr id="135" name="Google Shape;135;p19"/>
          <p:cNvCxnSpPr/>
          <p:nvPr/>
        </p:nvCxnSpPr>
        <p:spPr>
          <a:xfrm flipH="1">
            <a:off x="6396169" y="460738"/>
            <a:ext cx="2784900" cy="6300"/>
          </a:xfrm>
          <a:prstGeom prst="straightConnector1">
            <a:avLst/>
          </a:prstGeom>
          <a:noFill/>
          <a:ln cap="flat" cmpd="sng" w="28575">
            <a:solidFill>
              <a:schemeClr val="dk2"/>
            </a:solidFill>
            <a:prstDash val="solid"/>
            <a:round/>
            <a:headEnd len="med" w="med" type="none"/>
            <a:tailEnd len="med" w="med" type="none"/>
          </a:ln>
        </p:spPr>
      </p:cxnSp>
      <p:sp>
        <p:nvSpPr>
          <p:cNvPr id="136" name="Google Shape;136;p19"/>
          <p:cNvSpPr/>
          <p:nvPr/>
        </p:nvSpPr>
        <p:spPr>
          <a:xfrm rot="2700000">
            <a:off x="6759435" y="411809"/>
            <a:ext cx="104369" cy="104157"/>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137" name="Google Shape;137;p19"/>
          <p:cNvPicPr preferRelativeResize="0"/>
          <p:nvPr/>
        </p:nvPicPr>
        <p:blipFill>
          <a:blip r:embed="rId3">
            <a:alphaModFix/>
          </a:blip>
          <a:stretch>
            <a:fillRect/>
          </a:stretch>
        </p:blipFill>
        <p:spPr>
          <a:xfrm>
            <a:off x="8496750" y="4649200"/>
            <a:ext cx="617600" cy="456249"/>
          </a:xfrm>
          <a:prstGeom prst="rect">
            <a:avLst/>
          </a:prstGeom>
          <a:noFill/>
          <a:ln>
            <a:noFill/>
          </a:ln>
          <a:effectLst>
            <a:outerShdw blurRad="57150" rotWithShape="0" algn="bl" dir="5400000" dist="19050">
              <a:srgbClr val="000000">
                <a:alpha val="50000"/>
              </a:srgbClr>
            </a:outerShdw>
          </a:effectLst>
        </p:spPr>
      </p:pic>
      <p:sp>
        <p:nvSpPr>
          <p:cNvPr id="138" name="Google Shape;138;p19"/>
          <p:cNvSpPr txBox="1"/>
          <p:nvPr/>
        </p:nvSpPr>
        <p:spPr>
          <a:xfrm>
            <a:off x="691650" y="1348050"/>
            <a:ext cx="7760700" cy="2447400"/>
          </a:xfrm>
          <a:prstGeom prst="rect">
            <a:avLst/>
          </a:prstGeom>
          <a:solidFill>
            <a:srgbClr val="3D85C6">
              <a:alpha val="39550"/>
            </a:srgbClr>
          </a:solidFill>
          <a:ln>
            <a:noFill/>
          </a:ln>
        </p:spPr>
        <p:txBody>
          <a:bodyPr anchorCtr="0" anchor="t" bIns="45725" lIns="45725" spcFirstLastPara="1" rIns="45725" wrap="square" tIns="45725">
            <a:spAutoFit/>
          </a:bodyPr>
          <a:lstStyle/>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Reflection</a:t>
            </a:r>
            <a:r>
              <a:rPr lang="en" sz="1700">
                <a:solidFill>
                  <a:schemeClr val="dk1"/>
                </a:solidFill>
                <a:latin typeface="Proxima Nova"/>
                <a:ea typeface="Proxima Nova"/>
                <a:cs typeface="Proxima Nova"/>
                <a:sym typeface="Proxima Nova"/>
              </a:rPr>
              <a:t>:</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First greenfield project</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Experience</a:t>
            </a:r>
            <a:r>
              <a:rPr lang="en" sz="1700">
                <a:solidFill>
                  <a:schemeClr val="dk1"/>
                </a:solidFill>
                <a:latin typeface="Proxima Nova"/>
                <a:ea typeface="Proxima Nova"/>
                <a:cs typeface="Proxima Nova"/>
                <a:sym typeface="Proxima Nova"/>
              </a:rPr>
              <a:t> in full stack development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Working with a client </a:t>
            </a:r>
            <a:endParaRPr sz="1700">
              <a:solidFill>
                <a:schemeClr val="dk1"/>
              </a:solidFill>
              <a:latin typeface="Proxima Nova"/>
              <a:ea typeface="Proxima Nova"/>
              <a:cs typeface="Proxima Nova"/>
              <a:sym typeface="Proxima Nova"/>
            </a:endParaRPr>
          </a:p>
          <a:p>
            <a:pPr indent="0" lvl="0" marL="457200" rtl="0" algn="l">
              <a:spcBef>
                <a:spcPts val="0"/>
              </a:spcBef>
              <a:spcAft>
                <a:spcPts val="0"/>
              </a:spcAft>
              <a:buNone/>
            </a:pPr>
            <a:r>
              <a:t/>
            </a:r>
            <a:endParaRPr sz="1700">
              <a:solidFill>
                <a:schemeClr val="dk1"/>
              </a:solidFill>
              <a:latin typeface="Proxima Nova"/>
              <a:ea typeface="Proxima Nova"/>
              <a:cs typeface="Proxima Nova"/>
              <a:sym typeface="Proxima Nova"/>
            </a:endParaRPr>
          </a:p>
          <a:p>
            <a:pPr indent="-336550" lvl="0" marL="4572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Future Work:</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Full </a:t>
            </a:r>
            <a:r>
              <a:rPr lang="en" sz="1700">
                <a:solidFill>
                  <a:schemeClr val="dk1"/>
                </a:solidFill>
                <a:latin typeface="Proxima Nova"/>
                <a:ea typeface="Proxima Nova"/>
                <a:cs typeface="Proxima Nova"/>
                <a:sym typeface="Proxima Nova"/>
              </a:rPr>
              <a:t>testing</a:t>
            </a:r>
            <a:r>
              <a:rPr lang="en" sz="1700">
                <a:solidFill>
                  <a:schemeClr val="dk1"/>
                </a:solidFill>
                <a:latin typeface="Proxima Nova"/>
                <a:ea typeface="Proxima Nova"/>
                <a:cs typeface="Proxima Nova"/>
                <a:sym typeface="Proxima Nova"/>
              </a:rPr>
              <a:t> with Selenium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Build a user facing interface to make</a:t>
            </a:r>
            <a:r>
              <a:rPr lang="en" sz="1700">
                <a:solidFill>
                  <a:schemeClr val="dk1"/>
                </a:solidFill>
                <a:latin typeface="Proxima Nova"/>
                <a:ea typeface="Proxima Nova"/>
                <a:cs typeface="Proxima Nova"/>
                <a:sym typeface="Proxima Nova"/>
              </a:rPr>
              <a:t> </a:t>
            </a:r>
            <a:r>
              <a:rPr lang="en" sz="1700">
                <a:solidFill>
                  <a:schemeClr val="dk1"/>
                </a:solidFill>
                <a:latin typeface="Proxima Nova"/>
                <a:ea typeface="Proxima Nova"/>
                <a:cs typeface="Proxima Nova"/>
                <a:sym typeface="Proxima Nova"/>
              </a:rPr>
              <a:t>changes to the </a:t>
            </a:r>
            <a:r>
              <a:rPr lang="en" sz="1700">
                <a:solidFill>
                  <a:schemeClr val="dk1"/>
                </a:solidFill>
                <a:latin typeface="Proxima Nova"/>
                <a:ea typeface="Proxima Nova"/>
                <a:cs typeface="Proxima Nova"/>
                <a:sym typeface="Proxima Nova"/>
              </a:rPr>
              <a:t>database</a:t>
            </a:r>
            <a:r>
              <a:rPr lang="en" sz="1700">
                <a:solidFill>
                  <a:schemeClr val="dk1"/>
                </a:solidFill>
                <a:latin typeface="Proxima Nova"/>
                <a:ea typeface="Proxima Nova"/>
                <a:cs typeface="Proxima Nova"/>
                <a:sym typeface="Proxima Nova"/>
              </a:rPr>
              <a:t> schema </a:t>
            </a:r>
            <a:endParaRPr sz="1700">
              <a:solidFill>
                <a:schemeClr val="dk1"/>
              </a:solidFill>
              <a:latin typeface="Proxima Nova"/>
              <a:ea typeface="Proxima Nova"/>
              <a:cs typeface="Proxima Nova"/>
              <a:sym typeface="Proxima Nova"/>
            </a:endParaRPr>
          </a:p>
          <a:p>
            <a:pPr indent="-336550" lvl="1" marL="914400" rtl="0" algn="l">
              <a:spcBef>
                <a:spcPts val="0"/>
              </a:spcBef>
              <a:spcAft>
                <a:spcPts val="0"/>
              </a:spcAft>
              <a:buClr>
                <a:schemeClr val="dk1"/>
              </a:buClr>
              <a:buSzPts val="1700"/>
              <a:buFont typeface="Proxima Nova"/>
              <a:buChar char="○"/>
            </a:pPr>
            <a:r>
              <a:rPr lang="en" sz="1700">
                <a:solidFill>
                  <a:schemeClr val="dk1"/>
                </a:solidFill>
                <a:latin typeface="Proxima Nova"/>
                <a:ea typeface="Proxima Nova"/>
                <a:cs typeface="Proxima Nova"/>
                <a:sym typeface="Proxima Nova"/>
              </a:rPr>
              <a:t>An inbox system for cruise approval</a:t>
            </a:r>
            <a:endParaRPr sz="1700">
              <a:solidFill>
                <a:schemeClr val="dk1"/>
              </a:solidFill>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20"/>
          <p:cNvPicPr preferRelativeResize="0"/>
          <p:nvPr/>
        </p:nvPicPr>
        <p:blipFill>
          <a:blip r:embed="rId3">
            <a:alphaModFix/>
          </a:blip>
          <a:stretch>
            <a:fillRect/>
          </a:stretch>
        </p:blipFill>
        <p:spPr>
          <a:xfrm>
            <a:off x="8496750" y="4649200"/>
            <a:ext cx="617600" cy="456249"/>
          </a:xfrm>
          <a:prstGeom prst="rect">
            <a:avLst/>
          </a:prstGeom>
          <a:noFill/>
          <a:ln>
            <a:noFill/>
          </a:ln>
          <a:effectLst>
            <a:outerShdw blurRad="57150" rotWithShape="0" algn="bl" dir="5400000" dist="19050">
              <a:srgbClr val="000000">
                <a:alpha val="50000"/>
              </a:srgbClr>
            </a:outerShdw>
          </a:effectLst>
        </p:spPr>
      </p:pic>
      <p:cxnSp>
        <p:nvCxnSpPr>
          <p:cNvPr id="144" name="Google Shape;144;p20"/>
          <p:cNvCxnSpPr/>
          <p:nvPr/>
        </p:nvCxnSpPr>
        <p:spPr>
          <a:xfrm rot="10800000">
            <a:off x="100" y="436575"/>
            <a:ext cx="3884700" cy="4800"/>
          </a:xfrm>
          <a:prstGeom prst="straightConnector1">
            <a:avLst/>
          </a:prstGeom>
          <a:noFill/>
          <a:ln cap="flat" cmpd="sng" w="28575">
            <a:solidFill>
              <a:schemeClr val="dk2"/>
            </a:solidFill>
            <a:prstDash val="solid"/>
            <a:round/>
            <a:headEnd len="med" w="med" type="none"/>
            <a:tailEnd len="med" w="med" type="none"/>
          </a:ln>
        </p:spPr>
      </p:cxnSp>
      <p:cxnSp>
        <p:nvCxnSpPr>
          <p:cNvPr id="145" name="Google Shape;145;p20"/>
          <p:cNvCxnSpPr/>
          <p:nvPr/>
        </p:nvCxnSpPr>
        <p:spPr>
          <a:xfrm rot="10800000">
            <a:off x="5449269" y="441463"/>
            <a:ext cx="3732000" cy="1200"/>
          </a:xfrm>
          <a:prstGeom prst="straightConnector1">
            <a:avLst/>
          </a:prstGeom>
          <a:noFill/>
          <a:ln cap="flat" cmpd="sng" w="28575">
            <a:solidFill>
              <a:schemeClr val="dk2"/>
            </a:solidFill>
            <a:prstDash val="solid"/>
            <a:round/>
            <a:headEnd len="med" w="med" type="none"/>
            <a:tailEnd len="med" w="med" type="none"/>
          </a:ln>
        </p:spPr>
      </p:cxnSp>
      <p:sp>
        <p:nvSpPr>
          <p:cNvPr id="146" name="Google Shape;146;p20"/>
          <p:cNvSpPr/>
          <p:nvPr/>
        </p:nvSpPr>
        <p:spPr>
          <a:xfrm rot="2700000">
            <a:off x="6759635" y="393734"/>
            <a:ext cx="104369" cy="104157"/>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47" name="Google Shape;147;p20"/>
          <p:cNvSpPr txBox="1"/>
          <p:nvPr/>
        </p:nvSpPr>
        <p:spPr>
          <a:xfrm>
            <a:off x="3031251" y="222625"/>
            <a:ext cx="3237600" cy="446400"/>
          </a:xfrm>
          <a:prstGeom prst="rect">
            <a:avLst/>
          </a:prstGeom>
          <a:noFill/>
          <a:ln>
            <a:noFill/>
          </a:ln>
          <a:effectLst>
            <a:outerShdw blurRad="57150" rotWithShape="0" algn="bl" dir="5400000" dist="1905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2300">
                <a:solidFill>
                  <a:schemeClr val="dk1"/>
                </a:solidFill>
                <a:latin typeface="Bellota Text"/>
                <a:ea typeface="Bellota Text"/>
                <a:cs typeface="Bellota Text"/>
                <a:sym typeface="Bellota Text"/>
              </a:rPr>
              <a:t>RESULTS</a:t>
            </a:r>
            <a:endParaRPr b="1" sz="2300">
              <a:solidFill>
                <a:schemeClr val="dk1"/>
              </a:solidFill>
              <a:latin typeface="Bellota Text"/>
              <a:ea typeface="Bellota Text"/>
              <a:cs typeface="Bellota Text"/>
              <a:sym typeface="Bellota Text"/>
            </a:endParaRPr>
          </a:p>
        </p:txBody>
      </p:sp>
      <p:pic>
        <p:nvPicPr>
          <p:cNvPr id="148" name="Google Shape;148;p20" title="MBARITeam1Demo.mp4">
            <a:hlinkClick r:id="rId4"/>
          </p:cNvPr>
          <p:cNvPicPr preferRelativeResize="0"/>
          <p:nvPr/>
        </p:nvPicPr>
        <p:blipFill>
          <a:blip r:embed="rId5">
            <a:alphaModFix/>
          </a:blip>
          <a:stretch>
            <a:fillRect/>
          </a:stretch>
        </p:blipFill>
        <p:spPr>
          <a:xfrm>
            <a:off x="1060700" y="729200"/>
            <a:ext cx="7022611" cy="4169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1000"/>
                                        <p:tgtEl>
                                          <p:spTgt spid="1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1"/>
          <p:cNvSpPr txBox="1"/>
          <p:nvPr/>
        </p:nvSpPr>
        <p:spPr>
          <a:xfrm>
            <a:off x="2345400" y="129250"/>
            <a:ext cx="4453200" cy="49563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t/>
            </a:r>
            <a:endParaRPr sz="2000">
              <a:solidFill>
                <a:schemeClr val="dk1"/>
              </a:solidFill>
              <a:latin typeface="Bellota Text"/>
              <a:ea typeface="Bellota Text"/>
              <a:cs typeface="Bellota Text"/>
              <a:sym typeface="Bellota Text"/>
            </a:endParaRPr>
          </a:p>
          <a:p>
            <a:pPr indent="0" lvl="0" marL="0" rtl="0" algn="ctr">
              <a:spcBef>
                <a:spcPts val="0"/>
              </a:spcBef>
              <a:spcAft>
                <a:spcPts val="0"/>
              </a:spcAft>
              <a:buNone/>
            </a:pPr>
            <a:r>
              <a:rPr lang="en" sz="3000">
                <a:solidFill>
                  <a:schemeClr val="dk1"/>
                </a:solidFill>
                <a:latin typeface="Bellota Text"/>
                <a:ea typeface="Bellota Text"/>
                <a:cs typeface="Bellota Text"/>
                <a:sym typeface="Bellota Text"/>
              </a:rPr>
              <a:t>THANK YOU!</a:t>
            </a:r>
            <a:endParaRPr sz="3000">
              <a:solidFill>
                <a:schemeClr val="dk1"/>
              </a:solidFill>
              <a:latin typeface="Bellota Text"/>
              <a:ea typeface="Bellota Text"/>
              <a:cs typeface="Bellota Text"/>
              <a:sym typeface="Bellota Text"/>
            </a:endParaRPr>
          </a:p>
          <a:p>
            <a:pPr indent="0" lvl="0" marL="0" rtl="0" algn="ctr">
              <a:spcBef>
                <a:spcPts val="0"/>
              </a:spcBef>
              <a:spcAft>
                <a:spcPts val="0"/>
              </a:spcAft>
              <a:buNone/>
            </a:pPr>
            <a:r>
              <a:t/>
            </a:r>
            <a:endParaRPr sz="3000">
              <a:solidFill>
                <a:schemeClr val="dk1"/>
              </a:solidFill>
              <a:latin typeface="Bellota Text"/>
              <a:ea typeface="Bellota Text"/>
              <a:cs typeface="Bellota Text"/>
              <a:sym typeface="Bellota Text"/>
            </a:endParaRPr>
          </a:p>
          <a:p>
            <a:pPr indent="0" lvl="0" marL="0" rtl="0" algn="ctr">
              <a:spcBef>
                <a:spcPts val="0"/>
              </a:spcBef>
              <a:spcAft>
                <a:spcPts val="0"/>
              </a:spcAft>
              <a:buNone/>
            </a:pPr>
            <a:r>
              <a:t/>
            </a:r>
            <a:endParaRPr sz="3000">
              <a:solidFill>
                <a:schemeClr val="dk1"/>
              </a:solidFill>
              <a:latin typeface="Bellota Text"/>
              <a:ea typeface="Bellota Text"/>
              <a:cs typeface="Bellota Text"/>
              <a:sym typeface="Bellota Text"/>
            </a:endParaRPr>
          </a:p>
          <a:p>
            <a:pPr indent="0" lvl="0" marL="0" rtl="0" algn="ctr">
              <a:spcBef>
                <a:spcPts val="0"/>
              </a:spcBef>
              <a:spcAft>
                <a:spcPts val="0"/>
              </a:spcAft>
              <a:buNone/>
            </a:pPr>
            <a:r>
              <a:t/>
            </a:r>
            <a:endParaRPr sz="3000">
              <a:solidFill>
                <a:schemeClr val="dk1"/>
              </a:solidFill>
              <a:latin typeface="Bellota Text"/>
              <a:ea typeface="Bellota Text"/>
              <a:cs typeface="Bellota Text"/>
              <a:sym typeface="Bellota Text"/>
            </a:endParaRPr>
          </a:p>
          <a:p>
            <a:pPr indent="0" lvl="0" marL="0" rtl="0" algn="ctr">
              <a:spcBef>
                <a:spcPts val="0"/>
              </a:spcBef>
              <a:spcAft>
                <a:spcPts val="0"/>
              </a:spcAft>
              <a:buNone/>
            </a:pPr>
            <a:r>
              <a:t/>
            </a:r>
            <a:endParaRPr sz="3000">
              <a:solidFill>
                <a:schemeClr val="dk1"/>
              </a:solidFill>
              <a:latin typeface="Bellota Text"/>
              <a:ea typeface="Bellota Text"/>
              <a:cs typeface="Bellota Text"/>
              <a:sym typeface="Bellota Text"/>
            </a:endParaRPr>
          </a:p>
          <a:p>
            <a:pPr indent="0" lvl="0" marL="0" rtl="0" algn="ctr">
              <a:spcBef>
                <a:spcPts val="0"/>
              </a:spcBef>
              <a:spcAft>
                <a:spcPts val="0"/>
              </a:spcAft>
              <a:buNone/>
            </a:pPr>
            <a:r>
              <a:t/>
            </a:r>
            <a:endParaRPr sz="3000">
              <a:solidFill>
                <a:schemeClr val="dk1"/>
              </a:solidFill>
              <a:latin typeface="Bellota Text"/>
              <a:ea typeface="Bellota Text"/>
              <a:cs typeface="Bellota Text"/>
              <a:sym typeface="Bellota Text"/>
            </a:endParaRPr>
          </a:p>
          <a:p>
            <a:pPr indent="0" lvl="0" marL="0" rtl="0" algn="ctr">
              <a:spcBef>
                <a:spcPts val="0"/>
              </a:spcBef>
              <a:spcAft>
                <a:spcPts val="0"/>
              </a:spcAft>
              <a:buNone/>
            </a:pPr>
            <a:r>
              <a:rPr lang="en" sz="3000">
                <a:solidFill>
                  <a:schemeClr val="dk1"/>
                </a:solidFill>
                <a:latin typeface="Bellota Text"/>
                <a:ea typeface="Bellota Text"/>
                <a:cs typeface="Bellota Text"/>
                <a:sym typeface="Bellota Text"/>
              </a:rPr>
              <a:t> </a:t>
            </a:r>
            <a:endParaRPr sz="3000">
              <a:solidFill>
                <a:schemeClr val="dk1"/>
              </a:solidFill>
              <a:latin typeface="Bellota Text"/>
              <a:ea typeface="Bellota Text"/>
              <a:cs typeface="Bellota Text"/>
              <a:sym typeface="Bellota Text"/>
            </a:endParaRPr>
          </a:p>
          <a:p>
            <a:pPr indent="0" lvl="0" marL="0" rtl="0" algn="ctr">
              <a:spcBef>
                <a:spcPts val="0"/>
              </a:spcBef>
              <a:spcAft>
                <a:spcPts val="0"/>
              </a:spcAft>
              <a:buNone/>
            </a:pPr>
            <a:r>
              <a:t/>
            </a:r>
            <a:endParaRPr sz="2000">
              <a:solidFill>
                <a:schemeClr val="dk1"/>
              </a:solidFill>
              <a:latin typeface="KoHo Medium"/>
              <a:ea typeface="KoHo Medium"/>
              <a:cs typeface="KoHo Medium"/>
              <a:sym typeface="KoHo Medium"/>
            </a:endParaRPr>
          </a:p>
          <a:p>
            <a:pPr indent="0" lvl="0" marL="0" rtl="0" algn="ctr">
              <a:spcBef>
                <a:spcPts val="0"/>
              </a:spcBef>
              <a:spcAft>
                <a:spcPts val="0"/>
              </a:spcAft>
              <a:buNone/>
            </a:pPr>
            <a:r>
              <a:rPr lang="en" sz="1500">
                <a:solidFill>
                  <a:schemeClr val="dk1"/>
                </a:solidFill>
                <a:latin typeface="Proxima Nova"/>
                <a:ea typeface="Proxima Nova"/>
                <a:cs typeface="Proxima Nova"/>
                <a:sym typeface="Proxima Nova"/>
              </a:rPr>
              <a:t>Special Thanks to our Mentor Mike McCann and the whole team at MBARI!</a:t>
            </a:r>
            <a:endParaRPr sz="1500">
              <a:solidFill>
                <a:schemeClr val="dk1"/>
              </a:solidFill>
              <a:latin typeface="Proxima Nova"/>
              <a:ea typeface="Proxima Nova"/>
              <a:cs typeface="Proxima Nova"/>
              <a:sym typeface="Proxima Nova"/>
            </a:endParaRPr>
          </a:p>
          <a:p>
            <a:pPr indent="0" lvl="0" marL="0" rtl="0" algn="ctr">
              <a:spcBef>
                <a:spcPts val="0"/>
              </a:spcBef>
              <a:spcAft>
                <a:spcPts val="0"/>
              </a:spcAft>
              <a:buNone/>
            </a:pPr>
            <a:r>
              <a:t/>
            </a:r>
            <a:endParaRPr sz="3000">
              <a:solidFill>
                <a:schemeClr val="dk1"/>
              </a:solidFill>
              <a:latin typeface="KoHo Medium"/>
              <a:ea typeface="KoHo Medium"/>
              <a:cs typeface="KoHo Medium"/>
              <a:sym typeface="KoHo Medium"/>
            </a:endParaRPr>
          </a:p>
        </p:txBody>
      </p:sp>
      <p:pic>
        <p:nvPicPr>
          <p:cNvPr id="154" name="Google Shape;154;p21"/>
          <p:cNvPicPr preferRelativeResize="0"/>
          <p:nvPr/>
        </p:nvPicPr>
        <p:blipFill>
          <a:blip r:embed="rId3">
            <a:alphaModFix/>
          </a:blip>
          <a:stretch>
            <a:fillRect/>
          </a:stretch>
        </p:blipFill>
        <p:spPr>
          <a:xfrm>
            <a:off x="8496750" y="4649200"/>
            <a:ext cx="617600" cy="456249"/>
          </a:xfrm>
          <a:prstGeom prst="rect">
            <a:avLst/>
          </a:prstGeom>
          <a:noFill/>
          <a:ln>
            <a:noFill/>
          </a:ln>
          <a:effectLst>
            <a:outerShdw blurRad="57150" rotWithShape="0" algn="bl" dir="5400000" dist="19050">
              <a:srgbClr val="000000">
                <a:alpha val="50000"/>
              </a:srgbClr>
            </a:outerShdw>
          </a:effectLst>
        </p:spPr>
      </p:pic>
      <p:pic>
        <p:nvPicPr>
          <p:cNvPr id="155" name="Google Shape;155;p21"/>
          <p:cNvPicPr preferRelativeResize="0"/>
          <p:nvPr/>
        </p:nvPicPr>
        <p:blipFill rotWithShape="1">
          <a:blip r:embed="rId4">
            <a:alphaModFix/>
          </a:blip>
          <a:srcRect b="5455" l="7161" r="7280" t="16382"/>
          <a:stretch/>
        </p:blipFill>
        <p:spPr>
          <a:xfrm>
            <a:off x="2723650" y="1193650"/>
            <a:ext cx="3696701" cy="25327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